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1" r:id="rId1"/>
  </p:sldMasterIdLst>
  <p:notesMasterIdLst>
    <p:notesMasterId r:id="rId34"/>
  </p:notesMasterIdLst>
  <p:sldIdLst>
    <p:sldId id="293" r:id="rId2"/>
    <p:sldId id="294" r:id="rId3"/>
    <p:sldId id="295" r:id="rId4"/>
    <p:sldId id="341" r:id="rId5"/>
    <p:sldId id="274" r:id="rId6"/>
    <p:sldId id="280" r:id="rId7"/>
    <p:sldId id="281" r:id="rId8"/>
    <p:sldId id="278" r:id="rId9"/>
    <p:sldId id="297" r:id="rId10"/>
    <p:sldId id="296" r:id="rId11"/>
    <p:sldId id="338" r:id="rId12"/>
    <p:sldId id="298" r:id="rId13"/>
    <p:sldId id="299" r:id="rId14"/>
    <p:sldId id="300" r:id="rId15"/>
    <p:sldId id="301" r:id="rId16"/>
    <p:sldId id="339" r:id="rId17"/>
    <p:sldId id="343" r:id="rId18"/>
    <p:sldId id="340" r:id="rId19"/>
    <p:sldId id="342" r:id="rId20"/>
    <p:sldId id="303" r:id="rId21"/>
    <p:sldId id="302" r:id="rId22"/>
    <p:sldId id="304" r:id="rId23"/>
    <p:sldId id="305" r:id="rId24"/>
    <p:sldId id="307" r:id="rId25"/>
    <p:sldId id="308" r:id="rId26"/>
    <p:sldId id="310" r:id="rId27"/>
    <p:sldId id="311" r:id="rId28"/>
    <p:sldId id="309" r:id="rId29"/>
    <p:sldId id="306" r:id="rId30"/>
    <p:sldId id="344" r:id="rId31"/>
    <p:sldId id="287" r:id="rId32"/>
    <p:sldId id="323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CC"/>
    <a:srgbClr val="FF0000"/>
    <a:srgbClr val="006600"/>
    <a:srgbClr val="CCECFF"/>
    <a:srgbClr val="FFFFCC"/>
    <a:srgbClr val="3399FF"/>
    <a:srgbClr val="EAEAEA"/>
    <a:srgbClr val="E2C5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0254" autoAdjust="0"/>
    <p:restoredTop sz="90929"/>
  </p:normalViewPr>
  <p:slideViewPr>
    <p:cSldViewPr>
      <p:cViewPr varScale="1">
        <p:scale>
          <a:sx n="94" d="100"/>
          <a:sy n="94" d="100"/>
        </p:scale>
        <p:origin x="-1110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044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1044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4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4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044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B1B58A3-DF0D-41F8-9BFE-C5BDC7CD22DE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 Narrow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 Narrow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 Narrow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 Narrow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 Narrow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08D14-0A5B-3745-92A6-8EDFAEC76926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842388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00"/>
            </a:gs>
            <a:gs pos="20000">
              <a:srgbClr val="000040"/>
            </a:gs>
            <a:gs pos="50000">
              <a:srgbClr val="400040"/>
            </a:gs>
            <a:gs pos="75000">
              <a:srgbClr val="8F0040"/>
            </a:gs>
            <a:gs pos="89999">
              <a:srgbClr val="F27300"/>
            </a:gs>
            <a:gs pos="100000">
              <a:srgbClr val="FFBF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66B30C9-3C57-48EC-8EB6-E9FEB25CEE74}" type="slidenum">
              <a:rPr lang="en-US"/>
              <a:pPr/>
              <a:t>5</a:t>
            </a:fld>
            <a:endParaRPr lang="en-US"/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7388"/>
            <a:ext cx="4572000" cy="3429000"/>
          </a:xfrm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3213"/>
          </a:xfrm>
        </p:spPr>
        <p:txBody>
          <a:bodyPr lIns="91426" tIns="45714" rIns="91426" bIns="45714"/>
          <a:lstStyle/>
          <a:p>
            <a:endParaRPr lang="el-GR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00"/>
            </a:gs>
            <a:gs pos="20000">
              <a:srgbClr val="000040"/>
            </a:gs>
            <a:gs pos="50000">
              <a:srgbClr val="400040"/>
            </a:gs>
            <a:gs pos="75000">
              <a:srgbClr val="8F0040"/>
            </a:gs>
            <a:gs pos="89999">
              <a:srgbClr val="F27300"/>
            </a:gs>
            <a:gs pos="100000">
              <a:srgbClr val="FFBF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C84E1EC-F5BA-45C1-B9E5-62EA04070CD4}" type="slidenum">
              <a:rPr lang="en-US"/>
              <a:pPr/>
              <a:t>6</a:t>
            </a:fld>
            <a:endParaRPr lang="en-US"/>
          </a:p>
        </p:txBody>
      </p:sp>
      <p:sp>
        <p:nvSpPr>
          <p:cNvPr id="120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7388"/>
            <a:ext cx="4572000" cy="3429000"/>
          </a:xfrm>
          <a:ln/>
        </p:spPr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3213"/>
          </a:xfrm>
        </p:spPr>
        <p:txBody>
          <a:bodyPr lIns="91414" tIns="45708" rIns="91414" bIns="45708"/>
          <a:lstStyle/>
          <a:p>
            <a:endParaRPr 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980231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00"/>
            </a:gs>
            <a:gs pos="20000">
              <a:srgbClr val="000040"/>
            </a:gs>
            <a:gs pos="50000">
              <a:srgbClr val="400040"/>
            </a:gs>
            <a:gs pos="75000">
              <a:srgbClr val="8F0040"/>
            </a:gs>
            <a:gs pos="89999">
              <a:srgbClr val="F27300"/>
            </a:gs>
            <a:gs pos="100000">
              <a:srgbClr val="FFBF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CC86D49-7BDA-4A89-9516-901611E514C4}" type="slidenum">
              <a:rPr lang="en-US"/>
              <a:pPr/>
              <a:t>7</a:t>
            </a:fld>
            <a:endParaRPr lang="en-US"/>
          </a:p>
        </p:txBody>
      </p:sp>
      <p:sp>
        <p:nvSpPr>
          <p:cNvPr id="122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7388"/>
            <a:ext cx="4572000" cy="3429000"/>
          </a:xfrm>
          <a:ln/>
        </p:spPr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3213"/>
          </a:xfrm>
        </p:spPr>
        <p:txBody>
          <a:bodyPr lIns="91414" tIns="45708" rIns="91414" bIns="45708"/>
          <a:lstStyle/>
          <a:p>
            <a:endParaRPr 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43115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00"/>
            </a:gs>
            <a:gs pos="20000">
              <a:srgbClr val="000040"/>
            </a:gs>
            <a:gs pos="50000">
              <a:srgbClr val="400040"/>
            </a:gs>
            <a:gs pos="75000">
              <a:srgbClr val="8F0040"/>
            </a:gs>
            <a:gs pos="89999">
              <a:srgbClr val="F27300"/>
            </a:gs>
            <a:gs pos="100000">
              <a:srgbClr val="FFBF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85C5A22-36F9-4C23-AAA8-FBE96A8F065D}" type="slidenum">
              <a:rPr lang="en-US"/>
              <a:pPr/>
              <a:t>8</a:t>
            </a:fld>
            <a:endParaRPr lang="en-US"/>
          </a:p>
        </p:txBody>
      </p:sp>
      <p:sp>
        <p:nvSpPr>
          <p:cNvPr id="116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7388"/>
            <a:ext cx="4572000" cy="3429000"/>
          </a:xfrm>
          <a:ln/>
        </p:spPr>
      </p:sp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3213"/>
          </a:xfrm>
        </p:spPr>
        <p:txBody>
          <a:bodyPr lIns="91414" tIns="45708" rIns="91414" bIns="45708"/>
          <a:lstStyle/>
          <a:p>
            <a:endParaRPr 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602133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732B210-DDB7-8CC7-2CD5-B7E6F8CED4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DFF04BE7-BF90-CB3C-A525-6D27BFE0E4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A4721640-0D1A-0E44-F0C2-332A544527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7DDA7388-C509-927C-D5E6-8FD7C433A6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0E96D7B1-BD4F-7879-830C-5BF33F72FA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4EBC0-ADDB-428F-BF1D-AF838E8DAFC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19668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D6673DF-94E8-D84C-6621-DE03FD87CF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E32EA17-AFC9-789F-DA49-B57091CC06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187BEA73-72EC-840C-1AC5-88916003CF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8FE17EA4-FA27-4358-5BED-463343A0D7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BBFC616-8E38-433A-41D1-1CAEE046E7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8B115-A18B-4334-B76B-2D734E932E3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463010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17FD4E8-7A77-EA22-BAB6-1973B44AA5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E88EBA4F-5E54-3F54-D3B6-5CA6336E17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9083887B-3678-F266-5ECA-64856C89FD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2ADA2C9C-AE7D-2A9F-95A0-2E1B9A4B1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83D6E8C-5929-585D-0BE9-61A214028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91C7A-3A3D-4B5C-B9A6-3708013BA4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079694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8890167-4965-70AF-1796-9491A2C7D8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580A2D49-CE40-680F-9242-9D75D47F41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1A38ABD9-8B0A-ACC5-38AA-AF6768FD44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D59FBB59-200A-CB60-CFAF-502AE6EBE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B6108FDA-98AF-1420-7029-3D4413301E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6EA20FDC-8A8C-8888-F9D2-0940B3AFD5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EF45C-5E5D-4079-9195-DEAC7AA6E0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121349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AAC1C70-785C-461F-C7B0-E02EFE3354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19611889-6DF6-786D-D585-C27D8FDD2C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3F483025-CC5A-587B-EA90-1F55A28E02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C4033A4F-B795-4ABD-331C-B18F310F15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9C3109B3-5B5A-72A1-D281-1A55B1661D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8748359C-EEAC-CAAD-CC89-F0FF5E3D59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B243875B-252A-92EC-7255-641F7E5EE7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C81435CE-C4C4-21B5-59B5-7CB024E15A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2BDB5-A651-4BCF-AB16-AE5B2671594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2281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CF95463-AF3D-212B-CF4A-4D681DB7C1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DD54E51D-D0AC-6A70-DAAF-6ED4E87152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3D3DE256-A4BC-05D7-E04F-C90F28B28B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74137838-6056-3BC1-0504-2D6287487E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F2FEF-DA98-4507-9D2F-EC8F78B6145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75061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5BAE4FFA-0E10-FEDA-5CCF-82782AECF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0BEE37D6-21E7-A236-2ACF-17892C5F64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99FAD869-5576-E333-BD1D-0A9A99E6C1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08828-00AD-4F6D-9C4B-6085223DCAF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31912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CBA081C-9510-D412-560D-669F8AC8F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AFDFDBD-140F-8685-2955-3B814C2BF4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A6AC93FA-97FC-81B3-A039-EBED0C1183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5C68678F-2208-533C-2927-02900D0662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1C229A24-2647-5894-B8DD-F6DD5F97D4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67681A30-442B-A015-39CB-7BC678FCC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A87BE-49AF-426C-83F6-1A4A2E77B7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608863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F709E62-110D-5015-5B35-36A95B8CE6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306A2398-D841-77E6-62C5-CDB5EDC4FA6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E9B1AF58-5640-44DA-3124-95BABB97CB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546130F8-A89D-4EA7-CAB7-6926AA868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2E0A3A17-1124-9FA2-107A-894EE704F0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DCCAC262-E8C3-85E9-D8C7-FCAB7BE6D3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E4142-B5FE-46E7-AB4B-EA2C5BEEB9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378439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288702D-7A64-AF04-5A85-46BC9A7C3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2959D828-42BE-F32A-B8AA-821E46AADC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1A8A4FBD-FB19-B11D-3109-DA38620E65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83641D40-83DD-1CB5-CD6A-DE1C68AED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48BB5D2C-03C0-B4B5-0EB4-D6B2AA6759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4D6CF-AFB0-4A87-AC06-683F7014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504615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86E49CDD-89D2-BFB7-C820-A2FE2FCFE2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D5E975AE-B045-C818-2CD3-F8FC9730FE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ABBC2C75-C930-08EF-B6FD-C19A85F10F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E5421D18-5B1D-8257-AEEB-5967A2B883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423D0BE8-5B94-A60C-1A50-71C928CF5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25F2C-0434-45FA-9386-B1F2E1D5BC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174922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FCBA8BF9-AA3B-C17E-DC1E-F7EC8467DF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529DCC25-67FB-D177-939E-D14FDDA8BB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9F1C898A-BDA4-1DFC-629D-7ACDA2A76E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82247EBC-70A9-F6B5-DBAA-7F755C4530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18E12701-94C2-BD83-C6FD-0196A58A10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ECA735-CA59-4F84-A86F-90A0BE0ACC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7325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3" r:id="rId2"/>
    <p:sldLayoutId id="2147483754" r:id="rId3"/>
    <p:sldLayoutId id="2147483755" r:id="rId4"/>
    <p:sldLayoutId id="2147483756" r:id="rId5"/>
    <p:sldLayoutId id="2147483757" r:id="rId6"/>
    <p:sldLayoutId id="2147483758" r:id="rId7"/>
    <p:sldLayoutId id="2147483759" r:id="rId8"/>
    <p:sldLayoutId id="2147483760" r:id="rId9"/>
    <p:sldLayoutId id="2147483761" r:id="rId10"/>
    <p:sldLayoutId id="2147483762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Text Box 6"/>
          <p:cNvSpPr txBox="1">
            <a:spLocks noChangeArrowheads="1"/>
          </p:cNvSpPr>
          <p:nvPr/>
        </p:nvSpPr>
        <p:spPr bwMode="auto">
          <a:xfrm>
            <a:off x="1283110" y="609600"/>
            <a:ext cx="6565490" cy="769441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9pPr>
          </a:lstStyle>
          <a:p>
            <a:pPr algn="ctr"/>
            <a:r>
              <a:rPr lang="en-US" sz="4400" b="1" dirty="0">
                <a:solidFill>
                  <a:srgbClr val="66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Acids Base </a:t>
            </a:r>
            <a:r>
              <a:rPr lang="en-US" sz="4400" b="1" dirty="0" smtClean="0">
                <a:solidFill>
                  <a:srgbClr val="66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Reactions- I</a:t>
            </a:r>
            <a:endParaRPr lang="en-US" sz="4400" b="1" dirty="0">
              <a:solidFill>
                <a:srgbClr val="6600CC"/>
              </a:solidFill>
            </a:endParaRPr>
          </a:p>
        </p:txBody>
      </p:sp>
      <p:sp>
        <p:nvSpPr>
          <p:cNvPr id="4098" name="Text Box 7"/>
          <p:cNvSpPr txBox="1">
            <a:spLocks noChangeArrowheads="1"/>
          </p:cNvSpPr>
          <p:nvPr/>
        </p:nvSpPr>
        <p:spPr bwMode="auto">
          <a:xfrm>
            <a:off x="2540749" y="3549060"/>
            <a:ext cx="4373088" cy="2531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9pPr>
          </a:lstStyle>
          <a:p>
            <a:pPr algn="ctr"/>
            <a:endParaRPr lang="en-IN" sz="1800" dirty="0">
              <a:solidFill>
                <a:srgbClr val="7030A0"/>
              </a:solidFill>
            </a:endParaRPr>
          </a:p>
          <a:p>
            <a:pPr algn="ctr"/>
            <a:endParaRPr lang="en-IN" sz="1800" dirty="0">
              <a:solidFill>
                <a:srgbClr val="7030A0"/>
              </a:solidFill>
            </a:endParaRPr>
          </a:p>
          <a:p>
            <a:pPr marL="352425" marR="348615" indent="1270" algn="ctr">
              <a:lnSpc>
                <a:spcPct val="100000"/>
              </a:lnSpc>
              <a:spcBef>
                <a:spcPts val="100"/>
              </a:spcBef>
            </a:pPr>
            <a:r>
              <a:rPr lang="en-IN" smtClean="0">
                <a:solidFill>
                  <a:srgbClr val="6F2F9F"/>
                </a:solidFill>
                <a:latin typeface="Times New Roman"/>
                <a:cs typeface="Times New Roman"/>
              </a:rPr>
              <a:t>Dr. </a:t>
            </a:r>
            <a:r>
              <a:rPr lang="en-IN" spc="-5" dirty="0">
                <a:solidFill>
                  <a:srgbClr val="6F2F9F"/>
                </a:solidFill>
                <a:latin typeface="Times New Roman"/>
                <a:cs typeface="Times New Roman"/>
              </a:rPr>
              <a:t>Semanti </a:t>
            </a:r>
            <a:r>
              <a:rPr lang="en-IN" dirty="0">
                <a:solidFill>
                  <a:srgbClr val="6F2F9F"/>
                </a:solidFill>
                <a:latin typeface="Times New Roman"/>
                <a:cs typeface="Times New Roman"/>
              </a:rPr>
              <a:t>Basu  </a:t>
            </a:r>
          </a:p>
          <a:p>
            <a:pPr marL="352425" marR="348615" indent="1270" algn="ctr">
              <a:lnSpc>
                <a:spcPct val="100000"/>
              </a:lnSpc>
              <a:spcBef>
                <a:spcPts val="100"/>
              </a:spcBef>
            </a:pPr>
            <a:r>
              <a:rPr lang="en-IN" dirty="0">
                <a:solidFill>
                  <a:srgbClr val="6F2F9F"/>
                </a:solidFill>
                <a:latin typeface="Times New Roman"/>
                <a:cs typeface="Times New Roman"/>
              </a:rPr>
              <a:t>Assistant Professor </a:t>
            </a:r>
          </a:p>
          <a:p>
            <a:pPr marL="352425" marR="348615" indent="1270" algn="ctr">
              <a:lnSpc>
                <a:spcPct val="100000"/>
              </a:lnSpc>
              <a:spcBef>
                <a:spcPts val="100"/>
              </a:spcBef>
            </a:pPr>
            <a:r>
              <a:rPr lang="en-IN" spc="-5" dirty="0">
                <a:solidFill>
                  <a:srgbClr val="6F2F9F"/>
                </a:solidFill>
                <a:latin typeface="Times New Roman"/>
                <a:cs typeface="Times New Roman"/>
              </a:rPr>
              <a:t>Department </a:t>
            </a:r>
            <a:r>
              <a:rPr lang="en-IN" dirty="0">
                <a:solidFill>
                  <a:srgbClr val="6F2F9F"/>
                </a:solidFill>
                <a:latin typeface="Times New Roman"/>
                <a:cs typeface="Times New Roman"/>
              </a:rPr>
              <a:t>of</a:t>
            </a:r>
            <a:r>
              <a:rPr lang="en-IN" spc="-5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lang="en-IN" spc="-5" dirty="0">
                <a:solidFill>
                  <a:srgbClr val="6F2F9F"/>
                </a:solidFill>
                <a:latin typeface="Times New Roman"/>
                <a:cs typeface="Times New Roman"/>
              </a:rPr>
              <a:t>Chemistry</a:t>
            </a:r>
            <a:endParaRPr lang="en-IN" dirty="0">
              <a:latin typeface="Times New Roman"/>
              <a:cs typeface="Times New Roman"/>
            </a:endParaRPr>
          </a:p>
          <a:p>
            <a:pPr marL="12700" marR="5080" algn="ctr">
              <a:lnSpc>
                <a:spcPct val="100000"/>
              </a:lnSpc>
              <a:spcBef>
                <a:spcPts val="5"/>
              </a:spcBef>
            </a:pPr>
            <a:r>
              <a:rPr lang="en-IN" dirty="0">
                <a:solidFill>
                  <a:srgbClr val="6F2F9F"/>
                </a:solidFill>
                <a:latin typeface="Times New Roman"/>
                <a:cs typeface="Times New Roman"/>
              </a:rPr>
              <a:t>Bejoy Narayan</a:t>
            </a:r>
            <a:r>
              <a:rPr lang="en-IN" spc="-9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lang="en-IN" dirty="0">
                <a:solidFill>
                  <a:srgbClr val="6F2F9F"/>
                </a:solidFill>
                <a:latin typeface="Times New Roman"/>
                <a:cs typeface="Times New Roman"/>
              </a:rPr>
              <a:t>Mahavidyalaya  </a:t>
            </a:r>
            <a:r>
              <a:rPr lang="en-IN" dirty="0" err="1">
                <a:solidFill>
                  <a:srgbClr val="6F2F9F"/>
                </a:solidFill>
                <a:latin typeface="Times New Roman"/>
                <a:cs typeface="Times New Roman"/>
              </a:rPr>
              <a:t>Itachuna</a:t>
            </a:r>
            <a:r>
              <a:rPr lang="en-IN" dirty="0">
                <a:solidFill>
                  <a:srgbClr val="6F2F9F"/>
                </a:solidFill>
                <a:latin typeface="Times New Roman"/>
                <a:cs typeface="Times New Roman"/>
              </a:rPr>
              <a:t>,</a:t>
            </a:r>
            <a:r>
              <a:rPr lang="en-IN" spc="-4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lang="en-IN" spc="-5" dirty="0">
                <a:solidFill>
                  <a:srgbClr val="6F2F9F"/>
                </a:solidFill>
                <a:latin typeface="Times New Roman"/>
                <a:cs typeface="Times New Roman"/>
              </a:rPr>
              <a:t>Hooghly, W.B., India</a:t>
            </a:r>
            <a:endParaRPr lang="en-IN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427880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55D2AB57-F121-4A54-3DAD-E14F7CB633CA}"/>
              </a:ext>
            </a:extLst>
          </p:cNvPr>
          <p:cNvSpPr txBox="1"/>
          <p:nvPr/>
        </p:nvSpPr>
        <p:spPr>
          <a:xfrm>
            <a:off x="304800" y="196870"/>
            <a:ext cx="8686800" cy="64325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Definition of Acids &amp; Bases</a:t>
            </a:r>
          </a:p>
          <a:p>
            <a:pPr algn="ctr"/>
            <a:endParaRPr lang="en-US" sz="800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Different definitions and theories are involved to define a substance an acid or a base. Such different approaches are </a:t>
            </a:r>
            <a:endParaRPr lang="en-IN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en-US" sz="1200" dirty="0">
              <a:solidFill>
                <a:srgbClr val="7030A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n-US" sz="280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lang="en-US" sz="240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Arrhenius theory of acids &amp; bases </a:t>
            </a:r>
            <a:r>
              <a:rPr lang="en-US" sz="2400" dirty="0">
                <a:solidFill>
                  <a:srgbClr val="7030A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Arial Unicode MS"/>
                <a:cs typeface="Arial Unicode MS"/>
              </a:rPr>
              <a:t>proposed by Svante Arrhenius in 1883 </a:t>
            </a:r>
            <a:endParaRPr lang="en-IN" sz="2400" dirty="0">
              <a:solidFill>
                <a:srgbClr val="7030A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/>
            <a:r>
              <a:rPr lang="en-US" sz="2400" dirty="0">
                <a:solidFill>
                  <a:srgbClr val="C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lang="en-US" sz="2400" dirty="0">
                <a:solidFill>
                  <a:srgbClr val="C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Arial Unicode MS"/>
                <a:cs typeface="Arial Unicode MS"/>
              </a:rPr>
              <a:t>Bronsted-dowry Theory proposed independently by J.N. Bronsted and J.M. Lowry in 1923, </a:t>
            </a:r>
            <a:endParaRPr lang="en-IN" sz="2400" dirty="0">
              <a:solidFill>
                <a:srgbClr val="002060"/>
              </a:solidFill>
              <a:effectLst/>
              <a:uFill>
                <a:solidFill>
                  <a:srgbClr val="000000"/>
                </a:solidFill>
              </a:uFill>
              <a:latin typeface="Cambria" panose="02040503050406030204" pitchFamily="18" charset="0"/>
              <a:ea typeface="Arial Unicode MS"/>
              <a:cs typeface="Arial Unicode MS"/>
            </a:endParaRPr>
          </a:p>
          <a:p>
            <a:pPr lvl="0" algn="just"/>
            <a:r>
              <a:rPr 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2400" dirty="0">
                <a:solidFill>
                  <a:srgbClr val="00B05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Arial Unicode MS"/>
                <a:cs typeface="Arial Unicode MS"/>
              </a:rPr>
              <a:t>Solvent system definition </a:t>
            </a:r>
            <a:r>
              <a:rPr lang="en-US" sz="2400" dirty="0">
                <a:solidFill>
                  <a:srgbClr val="00B050"/>
                </a:solidFill>
                <a:effectLst/>
                <a:highlight>
                  <a:srgbClr val="FFFFFF"/>
                </a:highlight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Arial Unicode MS"/>
                <a:cs typeface="Arial Unicode MS"/>
              </a:rPr>
              <a:t>was introduced by Franklin in 1905 and was extended by </a:t>
            </a:r>
            <a:r>
              <a:rPr lang="en-US" sz="2400" dirty="0">
                <a:solidFill>
                  <a:srgbClr val="00B05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Arial Unicode MS"/>
                <a:cs typeface="Arial Unicode MS"/>
              </a:rPr>
              <a:t>Cady- </a:t>
            </a:r>
            <a:r>
              <a:rPr lang="en-US" sz="2400" dirty="0" err="1">
                <a:solidFill>
                  <a:srgbClr val="00B05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Arial Unicode MS"/>
                <a:cs typeface="Arial Unicode MS"/>
              </a:rPr>
              <a:t>Esley</a:t>
            </a:r>
            <a:r>
              <a:rPr lang="en-US" sz="2400" dirty="0">
                <a:solidFill>
                  <a:srgbClr val="00B050"/>
                </a:solidFill>
                <a:effectLst/>
                <a:highlight>
                  <a:srgbClr val="FFFFFF"/>
                </a:highlight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Arial Unicode MS"/>
                <a:cs typeface="Arial Unicode MS"/>
              </a:rPr>
              <a:t> in 1928. </a:t>
            </a:r>
          </a:p>
          <a:p>
            <a:pPr lvl="0" algn="just"/>
            <a:r>
              <a:rPr lang="en-US" sz="24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</a:t>
            </a:r>
            <a:r>
              <a:rPr lang="en-US" sz="2400" dirty="0">
                <a:solidFill>
                  <a:srgbClr val="00206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Arial Unicode MS"/>
                <a:cs typeface="Arial Unicode MS"/>
              </a:rPr>
              <a:t>Lewis Theory, proposed by G.N. Lewis in 1930</a:t>
            </a:r>
            <a:endParaRPr lang="en-IN" sz="2400" dirty="0">
              <a:solidFill>
                <a:srgbClr val="00B050"/>
              </a:solidFill>
              <a:effectLst/>
              <a:uFill>
                <a:solidFill>
                  <a:srgbClr val="000000"/>
                </a:solidFill>
              </a:uFill>
              <a:latin typeface="Cambria" panose="02040503050406030204" pitchFamily="18" charset="0"/>
              <a:ea typeface="Arial Unicode MS"/>
              <a:cs typeface="Arial Unicode MS"/>
            </a:endParaRPr>
          </a:p>
          <a:p>
            <a:pPr algn="just"/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en-U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Usanovich</a:t>
            </a:r>
            <a:r>
              <a:rPr lang="en-US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concept (1939) </a:t>
            </a:r>
            <a:endParaRPr lang="en-IN" sz="24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/>
            <a:r>
              <a:rPr lang="en-US" sz="2400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6. </a:t>
            </a:r>
            <a:r>
              <a:rPr lang="en-US" sz="2400" dirty="0">
                <a:solidFill>
                  <a:srgbClr val="7030A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Arial Unicode MS"/>
                <a:cs typeface="Arial Unicode MS"/>
              </a:rPr>
              <a:t>Lux Flood concept, proposed by Lux in 1939 and extended by Flood in 1947.</a:t>
            </a:r>
            <a:endParaRPr lang="en-IN" sz="2400" dirty="0">
              <a:solidFill>
                <a:srgbClr val="7030A0"/>
              </a:solidFill>
              <a:effectLst/>
              <a:uFill>
                <a:solidFill>
                  <a:srgbClr val="000000"/>
                </a:solidFill>
              </a:uFill>
              <a:latin typeface="Cambria" panose="02040503050406030204" pitchFamily="18" charset="0"/>
              <a:ea typeface="Arial Unicode MS"/>
              <a:cs typeface="Arial Unicode MS"/>
            </a:endParaRPr>
          </a:p>
          <a:p>
            <a:pPr algn="just"/>
            <a:endParaRPr lang="en-US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All these theories don't mutually contradict, rather they get a common platform to stand. But they differ on the extent of generalization of the idea.</a:t>
            </a:r>
          </a:p>
        </p:txBody>
      </p:sp>
    </p:spTree>
    <p:extLst>
      <p:ext uri="{BB962C8B-B14F-4D97-AF65-F5344CB8AC3E}">
        <p14:creationId xmlns="" xmlns:p14="http://schemas.microsoft.com/office/powerpoint/2010/main" val="11167468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689D8EB-6108-A940-A472-82A8C6C5C5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88926"/>
            <a:ext cx="7886700" cy="701674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sz="36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ARRHENIUS THEORY (1883)</a:t>
            </a:r>
            <a:r>
              <a:rPr lang="en-IN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IN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n-IN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IN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IN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98E1295-DADA-E75C-658E-D023E88A194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76250" y="808037"/>
                <a:ext cx="8210550" cy="5364163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:r>
                  <a:rPr lang="en-US" sz="2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Based on auto ionization process of H</a:t>
                </a:r>
                <a:r>
                  <a:rPr lang="en-US" sz="24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en-US" sz="2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O (H</a:t>
                </a:r>
                <a:r>
                  <a:rPr lang="en-US" sz="24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en-US" sz="2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O</a:t>
                </a:r>
                <a14:m>
                  <m:oMath xmlns:m="http://schemas.openxmlformats.org/officeDocument/2006/math"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sz="240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⇌</m:t>
                    </m:r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H</a:t>
                </a:r>
                <a:r>
                  <a:rPr lang="en-US" sz="2400" baseline="300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  <a:r>
                  <a:rPr lang="en-US" sz="2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+ OH</a:t>
                </a:r>
                <a:r>
                  <a:rPr lang="en-US" sz="2400" baseline="300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  <a:r>
                  <a:rPr lang="en-US" sz="2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endParaRPr lang="en-IN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en-IN" sz="8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en-US" sz="2400" b="1" dirty="0">
                    <a:solidFill>
                      <a:srgbClr val="C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Acid: H containing compound gives H</a:t>
                </a:r>
                <a:r>
                  <a:rPr lang="en-US" sz="2400" b="1" baseline="30000" dirty="0">
                    <a:solidFill>
                      <a:srgbClr val="C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+</a:t>
                </a:r>
                <a:r>
                  <a:rPr lang="en-US" sz="2400" b="1" dirty="0">
                    <a:solidFill>
                      <a:srgbClr val="C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(proton) through </a:t>
                </a:r>
                <a:r>
                  <a:rPr lang="en-US" sz="2400" b="1" dirty="0" err="1">
                    <a:solidFill>
                      <a:srgbClr val="C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ionisation</a:t>
                </a:r>
                <a:r>
                  <a:rPr lang="en-US" sz="2400" b="1" dirty="0">
                    <a:solidFill>
                      <a:srgbClr val="C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in aqueous medium (HCl</a:t>
                </a:r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⇌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sz="2400" b="1" dirty="0">
                    <a:solidFill>
                      <a:srgbClr val="C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H</a:t>
                </a:r>
                <a:r>
                  <a:rPr lang="en-US" sz="2400" b="1" baseline="30000" dirty="0">
                    <a:solidFill>
                      <a:srgbClr val="C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  <a:r>
                  <a:rPr lang="en-US" sz="2400" b="1" dirty="0">
                    <a:solidFill>
                      <a:srgbClr val="C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+ Cl</a:t>
                </a:r>
                <a:r>
                  <a:rPr lang="en-US" sz="2400" b="1" baseline="30000" dirty="0">
                    <a:solidFill>
                      <a:srgbClr val="C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  <a:r>
                  <a:rPr lang="en-US" sz="2400" b="1" dirty="0">
                    <a:solidFill>
                      <a:srgbClr val="C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)</a:t>
                </a:r>
                <a:endParaRPr lang="en-IN" sz="2400" b="1" dirty="0">
                  <a:solidFill>
                    <a:srgbClr val="C0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en-IN" sz="8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en-US" sz="2400" b="1" dirty="0">
                    <a:solidFill>
                      <a:srgbClr val="7030A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Base: Oxygen and Hydrogen containing compound gives OH</a:t>
                </a:r>
                <a:r>
                  <a:rPr lang="en-US" sz="2400" b="1" baseline="30000" dirty="0">
                    <a:solidFill>
                      <a:srgbClr val="7030A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-</a:t>
                </a:r>
                <a:r>
                  <a:rPr lang="en-US" sz="2400" b="1" dirty="0">
                    <a:solidFill>
                      <a:srgbClr val="7030A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through </a:t>
                </a:r>
                <a:r>
                  <a:rPr lang="en-US" sz="2400" b="1" dirty="0" err="1">
                    <a:solidFill>
                      <a:srgbClr val="7030A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ionisation</a:t>
                </a:r>
                <a:r>
                  <a:rPr lang="en-US" sz="2400" b="1" dirty="0">
                    <a:solidFill>
                      <a:srgbClr val="7030A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in aqueous medium (NaOH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⇌</m:t>
                    </m:r>
                  </m:oMath>
                </a14:m>
                <a:r>
                  <a:rPr lang="en-US" sz="2400" b="1" dirty="0">
                    <a:solidFill>
                      <a:srgbClr val="7030A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Na</a:t>
                </a:r>
                <a:r>
                  <a:rPr lang="en-US" sz="2400" b="1" baseline="30000" dirty="0">
                    <a:solidFill>
                      <a:srgbClr val="7030A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  <a:r>
                  <a:rPr lang="en-US" sz="2400" b="1" dirty="0">
                    <a:solidFill>
                      <a:srgbClr val="7030A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+ OH</a:t>
                </a:r>
                <a:r>
                  <a:rPr lang="en-US" sz="2400" b="1" baseline="30000" dirty="0">
                    <a:solidFill>
                      <a:srgbClr val="7030A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  <a:r>
                  <a:rPr lang="en-US" sz="2400" b="1" dirty="0">
                    <a:solidFill>
                      <a:srgbClr val="7030A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)</a:t>
                </a:r>
                <a:endParaRPr lang="en-IN" sz="2400" b="1" dirty="0">
                  <a:solidFill>
                    <a:srgbClr val="7030A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en-IN" sz="8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en-US" sz="2400" b="1" dirty="0">
                    <a:solidFill>
                      <a:srgbClr val="0070C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Neutralisation</a:t>
                </a:r>
                <a:r>
                  <a:rPr lang="en-US" sz="2400" dirty="0">
                    <a:solidFill>
                      <a:srgbClr val="0070C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: </a:t>
                </a:r>
                <a:r>
                  <a:rPr lang="en-US" sz="2400" dirty="0">
                    <a:solidFill>
                      <a:srgbClr val="0070C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H</a:t>
                </a:r>
                <a:r>
                  <a:rPr lang="en-US" sz="2400" baseline="30000" dirty="0">
                    <a:solidFill>
                      <a:srgbClr val="0070C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  <a:r>
                  <a:rPr lang="en-US" sz="2400" dirty="0">
                    <a:solidFill>
                      <a:srgbClr val="0070C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+ OH</a:t>
                </a:r>
                <a:r>
                  <a:rPr lang="en-US" sz="2400" baseline="30000" dirty="0">
                    <a:solidFill>
                      <a:srgbClr val="0070C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  <a:r>
                  <a:rPr lang="en-US" sz="2400" dirty="0">
                    <a:solidFill>
                      <a:srgbClr val="0070C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⇌ </m:t>
                    </m:r>
                  </m:oMath>
                </a14:m>
                <a:r>
                  <a:rPr lang="en-US" sz="2400" dirty="0">
                    <a:solidFill>
                      <a:srgbClr val="0070C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H</a:t>
                </a:r>
                <a:r>
                  <a:rPr lang="en-US" sz="2400" baseline="-25000" dirty="0">
                    <a:solidFill>
                      <a:srgbClr val="0070C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en-US" sz="2400" dirty="0">
                    <a:solidFill>
                      <a:srgbClr val="0070C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O</a:t>
                </a:r>
                <a:endParaRPr lang="en-IN" sz="2400" dirty="0">
                  <a:solidFill>
                    <a:srgbClr val="0070C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en-US" sz="2400" dirty="0">
                    <a:solidFill>
                      <a:srgbClr val="0070C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HCl + NaOH </a:t>
                </a:r>
                <a14:m>
                  <m:oMath xmlns:m="http://schemas.openxmlformats.org/officeDocument/2006/math">
                    <m:r>
                      <a:rPr lang="en-US" sz="240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⇌ </m:t>
                    </m:r>
                  </m:oMath>
                </a14:m>
                <a:r>
                  <a:rPr lang="en-US" sz="2400" dirty="0">
                    <a:solidFill>
                      <a:srgbClr val="0070C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NaCl + </a:t>
                </a:r>
                <a:r>
                  <a:rPr lang="en-US" sz="2400" dirty="0">
                    <a:solidFill>
                      <a:srgbClr val="0070C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H</a:t>
                </a:r>
                <a:r>
                  <a:rPr lang="en-US" sz="2400" baseline="-25000" dirty="0">
                    <a:solidFill>
                      <a:srgbClr val="0070C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en-US" sz="2400" dirty="0">
                    <a:solidFill>
                      <a:srgbClr val="0070C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O</a:t>
                </a:r>
                <a:endParaRPr lang="en-IN" sz="2400" dirty="0">
                  <a:solidFill>
                    <a:srgbClr val="0070C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en-US" sz="800" dirty="0">
                  <a:solidFill>
                    <a:srgbClr val="0070C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en-US" sz="2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Thus it is expected that in any acid base neutralization, the heat of </a:t>
                </a:r>
                <a:r>
                  <a:rPr lang="en-US" sz="24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neutralisation</a:t>
                </a:r>
                <a:r>
                  <a:rPr lang="en-US" sz="2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for an equivalent amount of any acid base will be identical. For strong acid-base pair it true. But for weak acid base pair, some amount of heat energy is consumed to ionizing the weak acid and base.</a:t>
                </a:r>
                <a:endParaRPr lang="en-IN" sz="2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="" xmlns:a16="http://schemas.microsoft.com/office/drawing/2014/main" id="{298E1295-DADA-E75C-658E-D023E88A194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76250" y="808037"/>
                <a:ext cx="8210550" cy="5364163"/>
              </a:xfrm>
              <a:blipFill>
                <a:blip r:embed="rId2"/>
                <a:stretch>
                  <a:fillRect l="-1114" t="-1591" b="-3182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11482991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689D8EB-6108-A940-A472-82A8C6C5C5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88926"/>
            <a:ext cx="7886700" cy="701674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sz="36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ARRHENIUS THEORY (1883)</a:t>
            </a:r>
            <a:r>
              <a:rPr lang="en-IN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IN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n-IN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IN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98E1295-DADA-E75C-658E-D023E88A19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808036"/>
            <a:ext cx="8058150" cy="5364163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en-IN" sz="3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sz="1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Limitations of the concept </a:t>
            </a:r>
          </a:p>
          <a:p>
            <a:pPr marL="0" indent="0" algn="just">
              <a:buNone/>
            </a:pPr>
            <a:endParaRPr lang="en-IN" sz="4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sz="1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The idea gets confined in aqueous media only but many acid-base reactions in nonaqueous media are well known.</a:t>
            </a:r>
          </a:p>
          <a:p>
            <a:pPr marL="0" indent="0" algn="just">
              <a:buNone/>
            </a:pPr>
            <a:endParaRPr lang="en-IN" sz="4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sz="1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Many compounds like SO</a:t>
            </a:r>
            <a:r>
              <a:rPr lang="en-US" sz="128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1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CO</a:t>
            </a:r>
            <a:r>
              <a:rPr lang="en-US" sz="128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1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etc. are not been considered as acid according to Arrhenius theory since they do not have any hydrogen, but can generate H</a:t>
            </a:r>
            <a:r>
              <a:rPr lang="en-US" sz="12800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+</a:t>
            </a:r>
            <a:r>
              <a:rPr lang="en-US" sz="1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in aqueous media. Similarly, many non-hydroxylic compounds like NH</a:t>
            </a:r>
            <a:r>
              <a:rPr lang="en-US" sz="128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1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Na</a:t>
            </a:r>
            <a:r>
              <a:rPr lang="en-US" sz="128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1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</a:t>
            </a:r>
            <a:r>
              <a:rPr lang="en-US" sz="128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1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etc. also are not been considered as base according to Arrhenius theory since they are non-hydroxylic compound, but can generate OH</a:t>
            </a:r>
            <a:r>
              <a:rPr lang="en-US" sz="12800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1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in aqueous media</a:t>
            </a:r>
            <a:endParaRPr lang="en-IN" sz="12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IN" sz="7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="" xmlns:p14="http://schemas.microsoft.com/office/powerpoint/2010/main" val="28328733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1" name="Rectangle 3" hidden="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7D953AD-FC50-E2DB-1C7E-423FB8FB2EEA}"/>
                  </a:ext>
                </a:extLst>
              </p:cNvPr>
              <p:cNvSpPr txBox="1"/>
              <p:nvPr/>
            </p:nvSpPr>
            <p:spPr>
              <a:xfrm>
                <a:off x="457200" y="213003"/>
                <a:ext cx="8382000" cy="63709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800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Arial" charset="0"/>
                  </a:rPr>
                  <a:t>BRONSTED-LOWRY CONCEPT (1923)</a:t>
                </a:r>
                <a:endParaRPr lang="en-IN" sz="28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ctr"/>
                <a:endParaRPr lang="en-IN" sz="800" b="1" dirty="0">
                  <a:solidFill>
                    <a:srgbClr val="C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It explains acid and base in terms of proton (H</a:t>
                </a:r>
                <a:r>
                  <a:rPr lang="en-US" sz="2000" baseline="30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+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) donation and acceptance. This theory is also called </a:t>
                </a:r>
                <a:r>
                  <a:rPr lang="en-US" sz="2000" b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conjugate acid-base theory.</a:t>
                </a:r>
                <a:endParaRPr lang="en-IN" sz="2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endParaRPr lang="en-US" sz="1200" b="1" dirty="0">
                  <a:solidFill>
                    <a:srgbClr val="C00000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r>
                  <a:rPr lang="en-US" sz="2400" b="1" dirty="0">
                    <a:solidFill>
                      <a:srgbClr val="C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Acid: Proton donor (H</a:t>
                </a:r>
                <a:r>
                  <a:rPr lang="en-US" sz="2400" b="1" baseline="30000" dirty="0">
                    <a:solidFill>
                      <a:srgbClr val="C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+</a:t>
                </a:r>
                <a:r>
                  <a:rPr lang="en-US" sz="2400" b="1" dirty="0">
                    <a:solidFill>
                      <a:srgbClr val="C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donor, e.g. HCl) </a:t>
                </a:r>
                <a:endParaRPr lang="en-IN" sz="2400" b="1" dirty="0">
                  <a:solidFill>
                    <a:srgbClr val="C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r>
                  <a:rPr lang="en-US" sz="2400" b="1" dirty="0">
                    <a:solidFill>
                      <a:srgbClr val="7030A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Base: Proton acceptor (H</a:t>
                </a:r>
                <a:r>
                  <a:rPr lang="en-US" sz="2400" b="1" baseline="30000" dirty="0">
                    <a:solidFill>
                      <a:srgbClr val="7030A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+</a:t>
                </a:r>
                <a:r>
                  <a:rPr lang="en-US" sz="2400" b="1" dirty="0">
                    <a:solidFill>
                      <a:srgbClr val="7030A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acceptor, e.g. NH</a:t>
                </a:r>
                <a:r>
                  <a:rPr lang="en-US" sz="2400" b="1" baseline="-25000" dirty="0">
                    <a:solidFill>
                      <a:srgbClr val="7030A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3</a:t>
                </a:r>
                <a:r>
                  <a:rPr lang="en-US" sz="2400" b="1" dirty="0">
                    <a:solidFill>
                      <a:srgbClr val="7030A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)</a:t>
                </a:r>
                <a:endParaRPr lang="en-IN" sz="2400" b="1" dirty="0">
                  <a:solidFill>
                    <a:srgbClr val="7030A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endParaRPr lang="en-US" sz="800" dirty="0"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r>
                  <a:rPr lang="en-US" sz="2400" b="1" dirty="0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Acid</a:t>
                </a:r>
                <a:r>
                  <a:rPr lang="en-US" sz="2400" b="1" baseline="-25000" dirty="0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1</a:t>
                </a:r>
                <a:r>
                  <a:rPr lang="en-US" sz="2400" b="1" dirty="0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(A</a:t>
                </a:r>
                <a:r>
                  <a:rPr lang="en-US" sz="2400" b="1" baseline="-25000" dirty="0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1</a:t>
                </a:r>
                <a:r>
                  <a:rPr lang="en-US" sz="2400" b="1" dirty="0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) + Base</a:t>
                </a:r>
                <a:r>
                  <a:rPr lang="en-US" sz="2400" b="1" baseline="-25000" dirty="0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en-US" sz="2400" b="1" dirty="0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(B</a:t>
                </a:r>
                <a:r>
                  <a:rPr lang="en-US" sz="2400" b="1" baseline="-25000" dirty="0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en-US" sz="2400" b="1" dirty="0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)</a:t>
                </a:r>
                <a14:m>
                  <m:oMath xmlns:m="http://schemas.openxmlformats.org/officeDocument/2006/math">
                    <m:r>
                      <a:rPr lang="en-US" sz="2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sz="2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⇌</m:t>
                    </m:r>
                  </m:oMath>
                </a14:m>
                <a:r>
                  <a:rPr lang="en-US" sz="2400" b="1" dirty="0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Base</a:t>
                </a:r>
                <a:r>
                  <a:rPr lang="en-US" sz="2400" b="1" baseline="-25000" dirty="0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sz="2400" b="1" dirty="0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(</a:t>
                </a:r>
                <a:r>
                  <a:rPr lang="en-US" sz="2400" b="1" dirty="0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B</a:t>
                </a:r>
                <a:r>
                  <a:rPr lang="en-US" sz="2400" b="1" baseline="-25000" dirty="0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1</a:t>
                </a:r>
                <a:r>
                  <a:rPr lang="en-US" sz="2400" b="1" dirty="0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) + Acid</a:t>
                </a:r>
                <a:r>
                  <a:rPr lang="en-US" sz="2400" b="1" baseline="-25000" dirty="0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en-US" sz="2400" b="1" dirty="0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(A</a:t>
                </a:r>
                <a:r>
                  <a:rPr lang="en-US" sz="2400" b="1" baseline="-25000" dirty="0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en-US" sz="2400" b="1" dirty="0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)</a:t>
                </a:r>
                <a:endParaRPr lang="en-IN" sz="2400" b="1" dirty="0">
                  <a:solidFill>
                    <a:srgbClr val="FF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r>
                  <a:rPr lang="en-US" sz="2400" b="1" dirty="0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B</a:t>
                </a:r>
                <a:r>
                  <a:rPr lang="en-US" sz="2400" b="1" baseline="-25000" dirty="0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1 </a:t>
                </a:r>
                <a:r>
                  <a:rPr lang="en-US" sz="2400" b="1" dirty="0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is conjugate base of acid A</a:t>
                </a:r>
                <a:r>
                  <a:rPr lang="en-US" sz="2400" b="1" baseline="-25000" dirty="0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1</a:t>
                </a:r>
                <a:endParaRPr lang="en-IN" sz="2400" b="1" dirty="0">
                  <a:solidFill>
                    <a:srgbClr val="FF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r>
                  <a:rPr lang="en-US" sz="2400" b="1" dirty="0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B</a:t>
                </a:r>
                <a:r>
                  <a:rPr lang="en-US" sz="2400" b="1" baseline="-25000" dirty="0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 </a:t>
                </a:r>
                <a:r>
                  <a:rPr lang="en-US" sz="2400" b="1" dirty="0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is conjugate base of acid A</a:t>
                </a:r>
                <a:r>
                  <a:rPr lang="en-US" sz="2400" b="1" baseline="-25000" dirty="0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endParaRPr lang="en-IN" sz="2400" b="1" dirty="0">
                  <a:solidFill>
                    <a:srgbClr val="FF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endParaRPr lang="en-US" sz="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r>
                  <a:rPr lang="en-US" sz="2000" b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H</a:t>
                </a:r>
                <a:r>
                  <a:rPr lang="en-US" sz="2000" b="1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en-US" sz="2000" b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O is amphiprotic solvent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, means H</a:t>
                </a:r>
                <a:r>
                  <a:rPr lang="en-US" sz="20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O can act as base towards strong acid &amp; can act as acid towards strong base.</a:t>
                </a:r>
                <a:endParaRPr lang="en-IN" sz="2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endParaRPr lang="en-US" sz="800" dirty="0"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HCl (A</a:t>
                </a:r>
                <a:r>
                  <a:rPr lang="en-US" sz="20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1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) + H</a:t>
                </a:r>
                <a:r>
                  <a:rPr lang="en-US" sz="20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O (B</a:t>
                </a:r>
                <a:r>
                  <a:rPr lang="en-US" sz="20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) 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⇌ </m:t>
                    </m:r>
                  </m:oMath>
                </a14:m>
                <a:r>
                  <a:rPr lang="en-US" sz="20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Cl</a:t>
                </a:r>
                <a:r>
                  <a:rPr lang="en-US" sz="2000" baseline="300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- 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B</a:t>
                </a:r>
                <a:r>
                  <a:rPr lang="en-US" sz="20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1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) + H</a:t>
                </a:r>
                <a:r>
                  <a:rPr lang="en-US" sz="20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3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O</a:t>
                </a:r>
                <a:r>
                  <a:rPr lang="en-US" sz="2000" baseline="30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+ 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(A</a:t>
                </a:r>
                <a:r>
                  <a:rPr lang="en-US" sz="20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)</a:t>
                </a:r>
                <a:endParaRPr lang="en-IN" sz="2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NH</a:t>
                </a:r>
                <a:r>
                  <a:rPr lang="en-US" sz="20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3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(B</a:t>
                </a:r>
                <a:r>
                  <a:rPr lang="en-US" sz="20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1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) + H</a:t>
                </a:r>
                <a:r>
                  <a:rPr lang="en-US" sz="20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O (A</a:t>
                </a:r>
                <a:r>
                  <a:rPr lang="en-US" sz="2000" baseline="-250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) 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⇌ </m:t>
                    </m:r>
                  </m:oMath>
                </a14:m>
                <a:r>
                  <a:rPr lang="en-US" sz="20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NH</a:t>
                </a:r>
                <a:r>
                  <a:rPr lang="en-US" sz="2000" baseline="-250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  <a:r>
                  <a:rPr lang="en-US" sz="2000" baseline="300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+ 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</a:t>
                </a:r>
                <a:r>
                  <a:rPr lang="en-US" sz="20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1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) + OH</a:t>
                </a:r>
                <a:r>
                  <a:rPr lang="en-US" sz="2000" baseline="30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- 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(B</a:t>
                </a:r>
                <a:r>
                  <a:rPr lang="en-US" sz="20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)</a:t>
                </a:r>
                <a:endParaRPr lang="en-IN" sz="20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endParaRPr lang="en-IN" sz="8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r>
                  <a:rPr lang="en-US" sz="2000" b="1" dirty="0">
                    <a:solidFill>
                      <a:srgbClr val="0070C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Neutralisation reaction:</a:t>
                </a:r>
                <a:endParaRPr lang="en-IN" sz="2000" dirty="0">
                  <a:solidFill>
                    <a:srgbClr val="0070C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r>
                  <a:rPr lang="en-US" sz="2000" dirty="0">
                    <a:solidFill>
                      <a:srgbClr val="0070C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H</a:t>
                </a:r>
                <a:r>
                  <a:rPr lang="en-US" sz="2000" baseline="-25000" dirty="0">
                    <a:solidFill>
                      <a:srgbClr val="0070C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en-US" sz="2000" dirty="0">
                    <a:solidFill>
                      <a:srgbClr val="0070C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O (A</a:t>
                </a:r>
                <a:r>
                  <a:rPr lang="en-US" sz="2000" baseline="-25000" dirty="0">
                    <a:solidFill>
                      <a:srgbClr val="0070C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1</a:t>
                </a:r>
                <a:r>
                  <a:rPr lang="en-US" sz="2000" dirty="0">
                    <a:solidFill>
                      <a:srgbClr val="0070C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) + H</a:t>
                </a:r>
                <a:r>
                  <a:rPr lang="en-US" sz="2000" baseline="-25000" dirty="0">
                    <a:solidFill>
                      <a:srgbClr val="0070C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en-US" sz="2000" dirty="0">
                    <a:solidFill>
                      <a:srgbClr val="0070C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O (B</a:t>
                </a:r>
                <a:r>
                  <a:rPr lang="en-US" sz="2000" baseline="-25000" dirty="0">
                    <a:solidFill>
                      <a:srgbClr val="0070C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en-US" sz="2000" dirty="0">
                    <a:solidFill>
                      <a:srgbClr val="0070C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)</a:t>
                </a:r>
                <a14:m>
                  <m:oMath xmlns:m="http://schemas.openxmlformats.org/officeDocument/2006/math">
                    <m:r>
                      <a:rPr lang="en-US" sz="20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sz="2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⇌</m:t>
                    </m:r>
                  </m:oMath>
                </a14:m>
                <a:r>
                  <a:rPr lang="en-US" sz="2000" dirty="0">
                    <a:solidFill>
                      <a:srgbClr val="0070C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H</a:t>
                </a:r>
                <a:r>
                  <a:rPr lang="en-US" sz="2000" baseline="-25000" dirty="0">
                    <a:solidFill>
                      <a:srgbClr val="0070C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3</a:t>
                </a:r>
                <a:r>
                  <a:rPr lang="en-US" sz="2000" dirty="0">
                    <a:solidFill>
                      <a:srgbClr val="0070C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O</a:t>
                </a:r>
                <a:r>
                  <a:rPr lang="en-US" sz="2000" baseline="30000" dirty="0">
                    <a:solidFill>
                      <a:srgbClr val="0070C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+ </a:t>
                </a:r>
                <a:r>
                  <a:rPr lang="en-US" sz="2000" dirty="0">
                    <a:solidFill>
                      <a:srgbClr val="0070C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(A</a:t>
                </a:r>
                <a:r>
                  <a:rPr lang="en-US" sz="2000" baseline="-25000" dirty="0">
                    <a:solidFill>
                      <a:srgbClr val="0070C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en-US" sz="2000" dirty="0">
                    <a:solidFill>
                      <a:srgbClr val="0070C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) + </a:t>
                </a:r>
                <a:r>
                  <a:rPr lang="en-US" sz="2000" dirty="0">
                    <a:solidFill>
                      <a:srgbClr val="0070C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OH</a:t>
                </a:r>
                <a:r>
                  <a:rPr lang="en-US" sz="2000" baseline="30000" dirty="0">
                    <a:solidFill>
                      <a:srgbClr val="0070C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- </a:t>
                </a:r>
                <a:r>
                  <a:rPr lang="en-US" sz="2000" dirty="0">
                    <a:solidFill>
                      <a:srgbClr val="0070C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sz="2000" dirty="0">
                    <a:solidFill>
                      <a:srgbClr val="0070C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B</a:t>
                </a:r>
                <a:r>
                  <a:rPr lang="en-US" sz="2000" baseline="-25000" dirty="0">
                    <a:solidFill>
                      <a:srgbClr val="0070C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1</a:t>
                </a:r>
                <a:r>
                  <a:rPr lang="en-US" sz="2000" dirty="0">
                    <a:solidFill>
                      <a:srgbClr val="0070C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)</a:t>
                </a:r>
                <a:endParaRPr lang="en-IN" sz="2000" dirty="0">
                  <a:solidFill>
                    <a:srgbClr val="0070C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r>
                  <a:rPr lang="en-US" sz="2000" dirty="0">
                    <a:solidFill>
                      <a:srgbClr val="0070C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NH</a:t>
                </a:r>
                <a:r>
                  <a:rPr lang="en-US" sz="2000" baseline="-25000" dirty="0">
                    <a:solidFill>
                      <a:srgbClr val="0070C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3</a:t>
                </a:r>
                <a:r>
                  <a:rPr lang="en-US" sz="2000" dirty="0">
                    <a:solidFill>
                      <a:srgbClr val="0070C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(A</a:t>
                </a:r>
                <a:r>
                  <a:rPr lang="en-US" sz="2000" baseline="-25000" dirty="0">
                    <a:solidFill>
                      <a:srgbClr val="0070C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1</a:t>
                </a:r>
                <a:r>
                  <a:rPr lang="en-US" sz="2000" dirty="0">
                    <a:solidFill>
                      <a:srgbClr val="0070C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) + NH</a:t>
                </a:r>
                <a:r>
                  <a:rPr lang="en-US" sz="2000" baseline="-25000" dirty="0">
                    <a:solidFill>
                      <a:srgbClr val="0070C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3</a:t>
                </a:r>
                <a:r>
                  <a:rPr lang="en-US" sz="2000" dirty="0">
                    <a:solidFill>
                      <a:srgbClr val="0070C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(B</a:t>
                </a:r>
                <a:r>
                  <a:rPr lang="en-US" sz="2000" baseline="-25000" dirty="0">
                    <a:solidFill>
                      <a:srgbClr val="0070C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en-US" sz="2000" dirty="0">
                    <a:solidFill>
                      <a:srgbClr val="0070C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)</a:t>
                </a:r>
                <a14:m>
                  <m:oMath xmlns:m="http://schemas.openxmlformats.org/officeDocument/2006/math">
                    <m:r>
                      <a:rPr lang="en-US" sz="20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sz="2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⇌</m:t>
                    </m:r>
                  </m:oMath>
                </a14:m>
                <a:r>
                  <a:rPr lang="en-US" sz="2000" dirty="0">
                    <a:solidFill>
                      <a:srgbClr val="0070C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NH</a:t>
                </a:r>
                <a:r>
                  <a:rPr lang="en-US" sz="2000" baseline="-25000" dirty="0">
                    <a:solidFill>
                      <a:srgbClr val="0070C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4</a:t>
                </a:r>
                <a:r>
                  <a:rPr lang="en-US" sz="2000" baseline="30000" dirty="0">
                    <a:solidFill>
                      <a:srgbClr val="0070C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+ </a:t>
                </a:r>
                <a:r>
                  <a:rPr lang="en-US" sz="2000" dirty="0">
                    <a:solidFill>
                      <a:srgbClr val="0070C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(A</a:t>
                </a:r>
                <a:r>
                  <a:rPr lang="en-US" sz="2000" baseline="-25000" dirty="0">
                    <a:solidFill>
                      <a:srgbClr val="0070C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en-US" sz="2000" dirty="0">
                    <a:solidFill>
                      <a:srgbClr val="0070C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) + NH</a:t>
                </a:r>
                <a:r>
                  <a:rPr lang="en-US" sz="2000" baseline="-25000" dirty="0">
                    <a:solidFill>
                      <a:srgbClr val="0070C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en-US" sz="2000" baseline="30000" dirty="0">
                    <a:solidFill>
                      <a:srgbClr val="0070C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- </a:t>
                </a:r>
                <a:r>
                  <a:rPr lang="en-US" sz="2000" dirty="0">
                    <a:solidFill>
                      <a:srgbClr val="0070C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sz="2000" dirty="0">
                    <a:solidFill>
                      <a:srgbClr val="0070C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B</a:t>
                </a:r>
                <a:r>
                  <a:rPr lang="en-US" sz="2000" baseline="-25000" dirty="0">
                    <a:solidFill>
                      <a:srgbClr val="0070C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1</a:t>
                </a:r>
                <a:r>
                  <a:rPr lang="en-US" sz="2000" dirty="0">
                    <a:solidFill>
                      <a:srgbClr val="0070C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)</a:t>
                </a:r>
                <a:endParaRPr lang="en-IN" sz="2000" dirty="0">
                  <a:solidFill>
                    <a:srgbClr val="0070C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r>
                  <a:rPr lang="en-US" sz="2000" dirty="0">
                    <a:solidFill>
                      <a:srgbClr val="0070C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H</a:t>
                </a:r>
                <a:r>
                  <a:rPr lang="en-US" sz="2000" baseline="-25000" dirty="0">
                    <a:solidFill>
                      <a:srgbClr val="0070C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en-US" sz="2000" dirty="0">
                    <a:solidFill>
                      <a:srgbClr val="0070C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SO</a:t>
                </a:r>
                <a:r>
                  <a:rPr lang="en-US" sz="2000" baseline="-25000" dirty="0">
                    <a:solidFill>
                      <a:srgbClr val="0070C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4</a:t>
                </a:r>
                <a:r>
                  <a:rPr lang="en-US" sz="2000" dirty="0">
                    <a:solidFill>
                      <a:srgbClr val="0070C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(A</a:t>
                </a:r>
                <a:r>
                  <a:rPr lang="en-US" sz="2000" baseline="-25000" dirty="0">
                    <a:solidFill>
                      <a:srgbClr val="0070C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1</a:t>
                </a:r>
                <a:r>
                  <a:rPr lang="en-US" sz="2000" dirty="0">
                    <a:solidFill>
                      <a:srgbClr val="0070C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) + H</a:t>
                </a:r>
                <a:r>
                  <a:rPr lang="en-US" sz="2000" baseline="-25000" dirty="0">
                    <a:solidFill>
                      <a:srgbClr val="0070C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en-US" sz="2000" dirty="0">
                    <a:solidFill>
                      <a:srgbClr val="0070C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SO</a:t>
                </a:r>
                <a:r>
                  <a:rPr lang="en-US" sz="2000" baseline="-25000" dirty="0">
                    <a:solidFill>
                      <a:srgbClr val="0070C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4</a:t>
                </a:r>
                <a:r>
                  <a:rPr lang="en-US" sz="2000" dirty="0">
                    <a:solidFill>
                      <a:srgbClr val="0070C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(B</a:t>
                </a:r>
                <a:r>
                  <a:rPr lang="en-US" sz="2000" baseline="-25000" dirty="0">
                    <a:solidFill>
                      <a:srgbClr val="0070C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en-US" sz="2000" dirty="0">
                    <a:solidFill>
                      <a:srgbClr val="0070C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)</a:t>
                </a:r>
                <a14:m>
                  <m:oMath xmlns:m="http://schemas.openxmlformats.org/officeDocument/2006/math">
                    <m:r>
                      <a:rPr lang="en-US" sz="20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sz="2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⇌</m:t>
                    </m:r>
                  </m:oMath>
                </a14:m>
                <a:r>
                  <a:rPr lang="en-US" sz="2000" dirty="0">
                    <a:solidFill>
                      <a:srgbClr val="0070C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H</a:t>
                </a:r>
                <a:r>
                  <a:rPr lang="en-US" sz="2000" baseline="-25000" dirty="0">
                    <a:solidFill>
                      <a:srgbClr val="0070C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3</a:t>
                </a:r>
                <a:r>
                  <a:rPr lang="en-US" sz="2000" dirty="0">
                    <a:solidFill>
                      <a:srgbClr val="0070C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SO</a:t>
                </a:r>
                <a:r>
                  <a:rPr lang="en-US" sz="2000" baseline="-25000" dirty="0">
                    <a:solidFill>
                      <a:srgbClr val="0070C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4</a:t>
                </a:r>
                <a:r>
                  <a:rPr lang="en-US" sz="2000" baseline="30000" dirty="0">
                    <a:solidFill>
                      <a:srgbClr val="0070C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+ </a:t>
                </a:r>
                <a:r>
                  <a:rPr lang="en-US" sz="2000" dirty="0">
                    <a:solidFill>
                      <a:srgbClr val="0070C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(A</a:t>
                </a:r>
                <a:r>
                  <a:rPr lang="en-US" sz="2000" baseline="-25000" dirty="0">
                    <a:solidFill>
                      <a:srgbClr val="0070C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en-US" sz="2000" dirty="0">
                    <a:solidFill>
                      <a:srgbClr val="0070C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) + HSO</a:t>
                </a:r>
                <a:r>
                  <a:rPr lang="en-US" sz="2000" baseline="-25000" dirty="0">
                    <a:solidFill>
                      <a:srgbClr val="0070C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4</a:t>
                </a:r>
                <a:r>
                  <a:rPr lang="en-US" sz="2000" baseline="30000" dirty="0">
                    <a:solidFill>
                      <a:srgbClr val="0070C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- </a:t>
                </a:r>
                <a:r>
                  <a:rPr lang="en-US" sz="2000" dirty="0">
                    <a:solidFill>
                      <a:srgbClr val="0070C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sz="2000" dirty="0">
                    <a:solidFill>
                      <a:srgbClr val="0070C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B</a:t>
                </a:r>
                <a:r>
                  <a:rPr lang="en-US" sz="2000" baseline="-25000" dirty="0">
                    <a:solidFill>
                      <a:srgbClr val="0070C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1</a:t>
                </a:r>
                <a:r>
                  <a:rPr lang="en-US" sz="2000" dirty="0">
                    <a:solidFill>
                      <a:srgbClr val="0070C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)</a:t>
                </a:r>
                <a:endParaRPr lang="en-IN" sz="2000" dirty="0">
                  <a:solidFill>
                    <a:srgbClr val="0070C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="" xmlns:a16="http://schemas.microsoft.com/office/drawing/2014/main" id="{87D953AD-FC50-E2DB-1C7E-423FB8FB2E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213003"/>
                <a:ext cx="8382000" cy="6370975"/>
              </a:xfrm>
              <a:prstGeom prst="rect">
                <a:avLst/>
              </a:prstGeom>
              <a:blipFill>
                <a:blip r:embed="rId3"/>
                <a:stretch>
                  <a:fillRect l="-1091" t="-1340" r="-218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Picture1" descr="17p507a"/>
          <p:cNvPicPr>
            <a:picLocks noChangeAspect="1" noChangeArrowheads="1"/>
          </p:cNvPicPr>
          <p:nvPr/>
        </p:nvPicPr>
        <p:blipFill>
          <a:blip r:embed="rId3"/>
          <a:srcRect b="4280"/>
          <a:stretch>
            <a:fillRect/>
          </a:stretch>
        </p:blipFill>
        <p:spPr bwMode="auto">
          <a:xfrm>
            <a:off x="88900" y="2590800"/>
            <a:ext cx="8964613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9811" name="Rectangle 3" hidden="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9813" name="Text Box 5"/>
          <p:cNvSpPr txBox="1">
            <a:spLocks noChangeArrowheads="1"/>
          </p:cNvSpPr>
          <p:nvPr/>
        </p:nvSpPr>
        <p:spPr bwMode="auto">
          <a:xfrm>
            <a:off x="381000" y="349250"/>
            <a:ext cx="8382000" cy="1109086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 dirty="0" err="1">
                <a:solidFill>
                  <a:srgbClr val="C00000"/>
                </a:solidFill>
                <a:latin typeface="Arial" charset="0"/>
                <a:cs typeface="Arial" charset="0"/>
              </a:rPr>
              <a:t>Brønsted</a:t>
            </a:r>
            <a:r>
              <a:rPr lang="en-US" sz="3200" b="1" dirty="0">
                <a:solidFill>
                  <a:srgbClr val="C00000"/>
                </a:solidFill>
                <a:latin typeface="Arial" charset="0"/>
                <a:cs typeface="Arial" charset="0"/>
              </a:rPr>
              <a:t>-Lowry Theory of Acids &amp; Bases</a:t>
            </a:r>
          </a:p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en-US" sz="3200" b="1" dirty="0">
                <a:solidFill>
                  <a:srgbClr val="C00000"/>
                </a:solidFill>
                <a:latin typeface="Arial" charset="0"/>
                <a:cs typeface="Arial" charset="0"/>
              </a:rPr>
              <a:t>Conjugate Acid-Base Pairs</a:t>
            </a:r>
          </a:p>
        </p:txBody>
      </p:sp>
      <p:sp>
        <p:nvSpPr>
          <p:cNvPr id="119814" name="Text Box 6"/>
          <p:cNvSpPr txBox="1">
            <a:spLocks noChangeArrowheads="1"/>
          </p:cNvSpPr>
          <p:nvPr/>
        </p:nvSpPr>
        <p:spPr bwMode="auto">
          <a:xfrm>
            <a:off x="2438400" y="1720850"/>
            <a:ext cx="4191000" cy="6413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b="1">
                <a:solidFill>
                  <a:srgbClr val="6600CC"/>
                </a:solidFill>
                <a:latin typeface="Arial" charset="0"/>
                <a:cs typeface="Arial" charset="0"/>
              </a:rPr>
              <a:t>General Equation</a:t>
            </a:r>
          </a:p>
        </p:txBody>
      </p:sp>
    </p:spTree>
    <p:extLst>
      <p:ext uri="{BB962C8B-B14F-4D97-AF65-F5344CB8AC3E}">
        <p14:creationId xmlns="" xmlns:p14="http://schemas.microsoft.com/office/powerpoint/2010/main" val="40849755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Picture1" descr="17p507b"/>
          <p:cNvPicPr>
            <a:picLocks noChangeAspect="1" noChangeArrowheads="1"/>
          </p:cNvPicPr>
          <p:nvPr/>
        </p:nvPicPr>
        <p:blipFill>
          <a:blip r:embed="rId3"/>
          <a:srcRect b="8549"/>
          <a:stretch>
            <a:fillRect/>
          </a:stretch>
        </p:blipFill>
        <p:spPr bwMode="auto">
          <a:xfrm>
            <a:off x="179387" y="1066800"/>
            <a:ext cx="8964613" cy="1681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1859" name="Rectangle 3" hidden="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1861" name="Text Box 5"/>
          <p:cNvSpPr txBox="1">
            <a:spLocks noChangeArrowheads="1"/>
          </p:cNvSpPr>
          <p:nvPr/>
        </p:nvSpPr>
        <p:spPr bwMode="auto">
          <a:xfrm>
            <a:off x="1880393" y="94917"/>
            <a:ext cx="5562600" cy="57943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3200" b="1" dirty="0">
                <a:solidFill>
                  <a:srgbClr val="C00000"/>
                </a:solidFill>
                <a:latin typeface="Arial" charset="0"/>
                <a:cs typeface="Arial" charset="0"/>
              </a:rPr>
              <a:t>Conjugate Acid-Base Pairs</a:t>
            </a:r>
          </a:p>
        </p:txBody>
      </p:sp>
      <p:pic>
        <p:nvPicPr>
          <p:cNvPr id="2" name="Picture1" descr="1701">
            <a:extLst>
              <a:ext uri="{FF2B5EF4-FFF2-40B4-BE49-F238E27FC236}">
                <a16:creationId xmlns="" xmlns:a16="http://schemas.microsoft.com/office/drawing/2014/main" id="{D14DCD65-7E5D-BBC8-B969-9FCCB8140C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 b="4565"/>
          <a:stretch>
            <a:fillRect/>
          </a:stretch>
        </p:blipFill>
        <p:spPr bwMode="auto">
          <a:xfrm>
            <a:off x="89693" y="3429000"/>
            <a:ext cx="8964613" cy="272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 Box 7">
            <a:extLst>
              <a:ext uri="{FF2B5EF4-FFF2-40B4-BE49-F238E27FC236}">
                <a16:creationId xmlns="" xmlns:a16="http://schemas.microsoft.com/office/drawing/2014/main" id="{503DFE24-26F2-0265-215D-F68CEDD2C4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685800"/>
            <a:ext cx="7467600" cy="40011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i="1" dirty="0">
                <a:solidFill>
                  <a:srgbClr val="FF0000"/>
                </a:solidFill>
                <a:latin typeface="Arial" charset="0"/>
                <a:cs typeface="Arial" charset="0"/>
              </a:rPr>
              <a:t>Notice that water is both an acid &amp; a base = </a:t>
            </a:r>
            <a:r>
              <a:rPr lang="en-US" sz="2000" b="1" i="1" dirty="0">
                <a:solidFill>
                  <a:srgbClr val="006600"/>
                </a:solidFill>
                <a:latin typeface="Arial" charset="0"/>
                <a:cs typeface="Arial" charset="0"/>
              </a:rPr>
              <a:t>amphoteric</a:t>
            </a:r>
          </a:p>
        </p:txBody>
      </p:sp>
    </p:spTree>
    <p:extLst>
      <p:ext uri="{BB962C8B-B14F-4D97-AF65-F5344CB8AC3E}">
        <p14:creationId xmlns="" xmlns:p14="http://schemas.microsoft.com/office/powerpoint/2010/main" val="36090058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Oval 2"/>
          <p:cNvSpPr>
            <a:spLocks noChangeArrowheads="1"/>
          </p:cNvSpPr>
          <p:nvPr/>
        </p:nvSpPr>
        <p:spPr bwMode="auto">
          <a:xfrm>
            <a:off x="4038600" y="2133600"/>
            <a:ext cx="1066800" cy="6096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IN"/>
          </a:p>
        </p:txBody>
      </p:sp>
      <p:pic>
        <p:nvPicPr>
          <p:cNvPr id="115715" name="Picture1" descr="17p504a"/>
          <p:cNvPicPr>
            <a:picLocks noChangeAspect="1" noChangeArrowheads="1"/>
          </p:cNvPicPr>
          <p:nvPr/>
        </p:nvPicPr>
        <p:blipFill>
          <a:blip r:embed="rId3"/>
          <a:srcRect b="3818"/>
          <a:stretch>
            <a:fillRect/>
          </a:stretch>
        </p:blipFill>
        <p:spPr bwMode="auto">
          <a:xfrm>
            <a:off x="89693" y="914619"/>
            <a:ext cx="8964613" cy="575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5716" name="Rectangle 4" hidden="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5718" name="Text Box 6"/>
          <p:cNvSpPr txBox="1">
            <a:spLocks noChangeArrowheads="1"/>
          </p:cNvSpPr>
          <p:nvPr/>
        </p:nvSpPr>
        <p:spPr bwMode="auto">
          <a:xfrm>
            <a:off x="684651" y="183931"/>
            <a:ext cx="8382000" cy="57943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3200" b="1" dirty="0" err="1">
                <a:solidFill>
                  <a:srgbClr val="C00000"/>
                </a:solidFill>
                <a:latin typeface="Arial" charset="0"/>
                <a:cs typeface="Arial" charset="0"/>
              </a:rPr>
              <a:t>Brønsted</a:t>
            </a:r>
            <a:r>
              <a:rPr lang="en-US" sz="3200" b="1" dirty="0">
                <a:solidFill>
                  <a:srgbClr val="C00000"/>
                </a:solidFill>
                <a:latin typeface="Arial" charset="0"/>
                <a:cs typeface="Arial" charset="0"/>
              </a:rPr>
              <a:t>-Lowry Theory of Acids &amp; Bases</a:t>
            </a:r>
          </a:p>
        </p:txBody>
      </p:sp>
      <p:sp>
        <p:nvSpPr>
          <p:cNvPr id="115720" name="Oval 8"/>
          <p:cNvSpPr>
            <a:spLocks noChangeArrowheads="1"/>
          </p:cNvSpPr>
          <p:nvPr/>
        </p:nvSpPr>
        <p:spPr bwMode="auto">
          <a:xfrm>
            <a:off x="4114800" y="2057400"/>
            <a:ext cx="914400" cy="762000"/>
          </a:xfrm>
          <a:prstGeom prst="ellipse">
            <a:avLst/>
          </a:prstGeom>
          <a:noFill/>
          <a:ln w="28575">
            <a:solidFill>
              <a:srgbClr val="FF0000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115721" name="Text Box 9"/>
          <p:cNvSpPr txBox="1">
            <a:spLocks noChangeArrowheads="1"/>
          </p:cNvSpPr>
          <p:nvPr/>
        </p:nvSpPr>
        <p:spPr bwMode="auto">
          <a:xfrm>
            <a:off x="1447800" y="2819400"/>
            <a:ext cx="25908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 dirty="0">
                <a:solidFill>
                  <a:srgbClr val="FF0000"/>
                </a:solidFill>
                <a:latin typeface="Arial" charset="0"/>
                <a:cs typeface="Arial" charset="0"/>
              </a:rPr>
              <a:t>Reversible reaction</a:t>
            </a:r>
          </a:p>
        </p:txBody>
      </p:sp>
      <p:sp>
        <p:nvSpPr>
          <p:cNvPr id="115722" name="Line 10"/>
          <p:cNvSpPr>
            <a:spLocks noChangeShapeType="1"/>
          </p:cNvSpPr>
          <p:nvPr/>
        </p:nvSpPr>
        <p:spPr bwMode="auto">
          <a:xfrm flipV="1">
            <a:off x="3733800" y="2667000"/>
            <a:ext cx="457200" cy="304800"/>
          </a:xfrm>
          <a:prstGeom prst="line">
            <a:avLst/>
          </a:prstGeom>
          <a:noFill/>
          <a:ln w="12700">
            <a:solidFill>
              <a:srgbClr val="FF0000"/>
            </a:solidFill>
            <a:miter lim="800000"/>
            <a:headEnd/>
            <a:tailEnd type="arrow" w="med" len="med"/>
          </a:ln>
          <a:effectLst/>
        </p:spPr>
        <p:txBody>
          <a:bodyPr wrap="none"/>
          <a:lstStyle/>
          <a:p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38435284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39A8E5CE-D41F-6513-A703-66F6096F6773}"/>
                  </a:ext>
                </a:extLst>
              </p:cNvPr>
              <p:cNvSpPr txBox="1"/>
              <p:nvPr/>
            </p:nvSpPr>
            <p:spPr>
              <a:xfrm>
                <a:off x="304800" y="304800"/>
                <a:ext cx="8610600" cy="553997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400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Arial" charset="0"/>
                  </a:rPr>
                  <a:t>BRONSTED-LOWRY CONCEPT </a:t>
                </a:r>
              </a:p>
              <a:p>
                <a:pPr algn="ctr"/>
                <a:endParaRPr lang="en-US" sz="2400" b="1" dirty="0">
                  <a:solidFill>
                    <a:srgbClr val="C0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en-US" sz="3200" b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Definition of acid dissociation constant (K</a:t>
                </a:r>
                <a:r>
                  <a:rPr lang="en-US" sz="3200" b="1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</a:t>
                </a:r>
                <a:r>
                  <a:rPr lang="en-US" sz="3200" b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): </a:t>
                </a:r>
                <a:r>
                  <a:rPr lang="en-US" sz="32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K</a:t>
                </a:r>
                <a:r>
                  <a:rPr lang="en-US" sz="32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</a:t>
                </a:r>
                <a:r>
                  <a:rPr lang="en-US" sz="32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is the product of equilibrium constant of proton transfer process (K</a:t>
                </a:r>
                <a:r>
                  <a:rPr lang="en-US" sz="32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eq</a:t>
                </a:r>
                <a:r>
                  <a:rPr lang="en-US" sz="32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) and the concentration of the reference base with respect to which the extent of proton being measured</a:t>
                </a:r>
                <a:endParaRPr lang="en-IN" sz="32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en-US" sz="32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 </a:t>
                </a:r>
                <a:endParaRPr lang="en-IN" sz="32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en-US" sz="3200" b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For strong acids K</a:t>
                </a:r>
                <a:r>
                  <a:rPr lang="en-US" sz="3200" b="1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</a:t>
                </a:r>
                <a14:m>
                  <m:oMath xmlns:m="http://schemas.openxmlformats.org/officeDocument/2006/math">
                    <m:r>
                      <a:rPr lang="en-US" sz="3200" b="1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&gt;</m:t>
                    </m:r>
                  </m:oMath>
                </a14:m>
                <a:r>
                  <a:rPr lang="en-US" sz="3200" b="1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1 and </a:t>
                </a:r>
                <a:r>
                  <a:rPr lang="en-US" sz="3200" b="1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PK</a:t>
                </a:r>
                <a:r>
                  <a:rPr lang="en-US" sz="3200" b="1" baseline="-250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</a:t>
                </a:r>
                <a:r>
                  <a:rPr lang="en-US" sz="3200" b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is negative  </a:t>
                </a:r>
                <a:endParaRPr lang="en-IN" sz="32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en-US" sz="3200" b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For weak acids K</a:t>
                </a:r>
                <a:r>
                  <a:rPr lang="en-US" sz="3200" b="1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</a:t>
                </a:r>
                <a14:m>
                  <m:oMath xmlns:m="http://schemas.openxmlformats.org/officeDocument/2006/math">
                    <m:r>
                      <a:rPr lang="en-US" sz="3200" b="1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&lt;</m:t>
                    </m:r>
                  </m:oMath>
                </a14:m>
                <a:r>
                  <a:rPr lang="en-US" sz="3200" b="1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1 and </a:t>
                </a:r>
                <a:r>
                  <a:rPr lang="en-US" sz="3200" b="1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PK</a:t>
                </a:r>
                <a:r>
                  <a:rPr lang="en-US" sz="3200" b="1" baseline="-250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</a:t>
                </a:r>
                <a:r>
                  <a:rPr lang="en-US" sz="3200" b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is positive  </a:t>
                </a:r>
                <a:endParaRPr lang="en-IN" sz="32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en-US" sz="32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 </a:t>
                </a:r>
                <a:endParaRPr lang="en-IN" sz="32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endParaRPr lang="en-IN" sz="18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="" xmlns:a16="http://schemas.microsoft.com/office/drawing/2014/main" id="{39A8E5CE-D41F-6513-A703-66F6096F67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304800"/>
                <a:ext cx="8610600" cy="5539978"/>
              </a:xfrm>
              <a:prstGeom prst="rect">
                <a:avLst/>
              </a:prstGeom>
              <a:blipFill>
                <a:blip r:embed="rId2"/>
                <a:stretch>
                  <a:fillRect l="-1769" t="-880" r="-1699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5181241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2C93B4A-9915-6546-52C5-4C40A5A844C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23900" y="330200"/>
            <a:ext cx="7886700" cy="8128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BRONSTED-LOWRY CONCEPT </a:t>
            </a:r>
            <a:r>
              <a:rPr lang="en-IN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IN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IN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IN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IN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49093E4-9701-D824-09BB-A89C1DA43CD7}"/>
                  </a:ext>
                </a:extLst>
              </p:cNvPr>
              <p:cNvSpPr txBox="1"/>
              <p:nvPr/>
            </p:nvSpPr>
            <p:spPr>
              <a:xfrm>
                <a:off x="381000" y="457200"/>
                <a:ext cx="8458200" cy="635706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000" b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Relative strength of Acids &amp; Bases: Differentiating and Levelling solvents in the light of Bronsted-Lowry Concept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: </a:t>
                </a:r>
                <a:endParaRPr lang="en-IN" sz="2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 </a:t>
                </a:r>
                <a:endParaRPr lang="en-IN" sz="2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To measure the strength of an acid that means the proton donating strength of an acid, the solvent is taken as reference base.</a:t>
                </a:r>
                <a:endParaRPr lang="en-IN" sz="2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The extent of proton transfer depends on: 1. proton donating power of an acid. 2. Proton accepting power of the reference base participating in proton transfer equilibrium</a:t>
                </a:r>
                <a:endParaRPr lang="en-IN" sz="2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 </a:t>
                </a:r>
                <a:endParaRPr lang="en-IN" sz="2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In aqueous medium</a:t>
                </a:r>
                <a:endParaRPr lang="en-IN" sz="2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 </a:t>
                </a:r>
                <a:endParaRPr lang="en-IN" sz="2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Acid</a:t>
                </a:r>
                <a:r>
                  <a:rPr lang="en-US" sz="20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1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(A</a:t>
                </a:r>
                <a:r>
                  <a:rPr lang="en-US" sz="20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1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) + Base</a:t>
                </a:r>
                <a:r>
                  <a:rPr lang="en-US" sz="20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(H</a:t>
                </a:r>
                <a:r>
                  <a:rPr lang="en-US" sz="20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O)</a:t>
                </a:r>
                <a14:m>
                  <m:oMath xmlns:m="http://schemas.openxmlformats.org/officeDocument/2006/math">
                    <m:r>
                      <a:rPr lang="en-IN" sz="2000" b="0" i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sz="20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⇌</m:t>
                    </m:r>
                  </m:oMath>
                </a14:m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Base</a:t>
                </a:r>
                <a:r>
                  <a:rPr lang="en-US" sz="20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1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(B</a:t>
                </a:r>
                <a:r>
                  <a:rPr lang="en-US" sz="20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1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) + H</a:t>
                </a:r>
                <a:r>
                  <a:rPr lang="en-US" sz="20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3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O</a:t>
                </a:r>
                <a:r>
                  <a:rPr lang="en-US" sz="2000" baseline="30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+ 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(Acid</a:t>
                </a:r>
                <a:r>
                  <a:rPr lang="en-US" sz="20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)  </a:t>
                </a:r>
                <a:endParaRPr lang="en-IN" sz="2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K</a:t>
                </a:r>
                <a:r>
                  <a:rPr lang="en-US" sz="20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eq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2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d>
                          <m:dPr>
                            <m:begChr m:val="["/>
                            <m:endChr m:val="]"/>
                            <m:ctrlPr>
                              <a:rPr lang="en-IN" sz="20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IN" sz="20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en-US" sz="20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3</m:t>
                                </m:r>
                              </m:sub>
                            </m:sSub>
                            <m:sSup>
                              <m:sSupPr>
                                <m:ctrlPr>
                                  <a:rPr lang="en-IN" sz="20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0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𝑂</m:t>
                                </m:r>
                              </m:e>
                              <m:sup>
                                <m:r>
                                  <a:rPr lang="en-US" sz="20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+</m:t>
                                </m:r>
                              </m:sup>
                            </m:sSup>
                          </m:e>
                        </m:d>
                        <m:r>
                          <a:rPr lang="en-US" sz="2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[</m:t>
                        </m:r>
                        <m:sSub>
                          <m:sSubPr>
                            <m:ctrlPr>
                              <a:rPr lang="en-IN" sz="20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US" sz="20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]</m:t>
                        </m:r>
                      </m:num>
                      <m:den>
                        <m:d>
                          <m:dPr>
                            <m:begChr m:val="["/>
                            <m:endChr m:val="]"/>
                            <m:ctrlPr>
                              <a:rPr lang="en-IN" sz="20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IN" sz="20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𝐴</m:t>
                                </m:r>
                              </m:e>
                              <m:sub>
                                <m:r>
                                  <a:rPr lang="en-US" sz="20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  <m:r>
                          <a:rPr lang="en-US" sz="2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[</m:t>
                        </m:r>
                        <m:sSub>
                          <m:sSubPr>
                            <m:ctrlPr>
                              <a:rPr lang="en-IN" sz="20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n-US" sz="20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𝑂</m:t>
                        </m:r>
                        <m:r>
                          <a:rPr lang="en-US" sz="2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]</m:t>
                        </m:r>
                      </m:den>
                    </m:f>
                  </m:oMath>
                </a14:m>
                <a:endParaRPr lang="en-IN" sz="2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The extent of proton transfer is measured by the equilibrium constant, K</a:t>
                </a:r>
                <a:r>
                  <a:rPr lang="en-US" sz="20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eq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(in dilute solution)</a:t>
                </a:r>
                <a:endParaRPr lang="en-IN" sz="2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 </a:t>
                </a:r>
                <a:endParaRPr lang="en-IN" sz="2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The conventional acid dissociation Constant K</a:t>
                </a:r>
                <a:r>
                  <a:rPr lang="en-US" sz="20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is given by:</a:t>
                </a:r>
                <a:endParaRPr lang="en-IN" sz="2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K</a:t>
                </a:r>
                <a:r>
                  <a:rPr lang="en-US" sz="20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 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= K</a:t>
                </a:r>
                <a:r>
                  <a:rPr lang="en-US" sz="20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eq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[H</a:t>
                </a:r>
                <a:r>
                  <a:rPr lang="en-US" sz="20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O]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2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d>
                          <m:dPr>
                            <m:begChr m:val="["/>
                            <m:endChr m:val="]"/>
                            <m:ctrlPr>
                              <a:rPr lang="en-IN" sz="20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IN" sz="20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en-US" sz="20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3</m:t>
                                </m:r>
                              </m:sub>
                            </m:sSub>
                            <m:sSup>
                              <m:sSupPr>
                                <m:ctrlPr>
                                  <a:rPr lang="en-IN" sz="20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0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𝑂</m:t>
                                </m:r>
                              </m:e>
                              <m:sup>
                                <m:r>
                                  <a:rPr lang="en-US" sz="20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+</m:t>
                                </m:r>
                              </m:sup>
                            </m:sSup>
                          </m:e>
                        </m:d>
                        <m:r>
                          <a:rPr lang="en-US" sz="2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[</m:t>
                        </m:r>
                        <m:sSub>
                          <m:sSubPr>
                            <m:ctrlPr>
                              <a:rPr lang="en-IN" sz="20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US" sz="20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]</m:t>
                        </m:r>
                      </m:num>
                      <m:den>
                        <m:d>
                          <m:dPr>
                            <m:begChr m:val="["/>
                            <m:endChr m:val="]"/>
                            <m:ctrlPr>
                              <a:rPr lang="en-IN" sz="20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IN" sz="20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𝐴</m:t>
                                </m:r>
                              </m:e>
                              <m:sub>
                                <m:r>
                                  <a:rPr lang="en-US" sz="20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</m:den>
                    </m:f>
                  </m:oMath>
                </a14:m>
                <a:endParaRPr lang="en-IN" sz="2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In dil. solution [H</a:t>
                </a:r>
                <a:r>
                  <a:rPr lang="en-US" sz="20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O] = 55.5 modes per lit, K</a:t>
                </a:r>
                <a:r>
                  <a:rPr lang="en-US" sz="20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 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= 55.5 x K</a:t>
                </a:r>
                <a:r>
                  <a:rPr lang="en-US" sz="20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eq</a:t>
                </a:r>
                <a:endParaRPr lang="en-IN" sz="2000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="" xmlns:a16="http://schemas.microsoft.com/office/drawing/2014/main" id="{F49093E4-9701-D824-09BB-A89C1DA43C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457200"/>
                <a:ext cx="8458200" cy="6357061"/>
              </a:xfrm>
              <a:prstGeom prst="rect">
                <a:avLst/>
              </a:prstGeom>
              <a:blipFill>
                <a:blip r:embed="rId2"/>
                <a:stretch>
                  <a:fillRect l="-793" t="-479" r="-721" b="-671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17792025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39A8E5CE-D41F-6513-A703-66F6096F6773}"/>
                  </a:ext>
                </a:extLst>
              </p:cNvPr>
              <p:cNvSpPr txBox="1"/>
              <p:nvPr/>
            </p:nvSpPr>
            <p:spPr>
              <a:xfrm>
                <a:off x="152400" y="141624"/>
                <a:ext cx="8915400" cy="667554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400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Arial" charset="0"/>
                  </a:rPr>
                  <a:t>BRONSTED-LOWRY CONCEPT </a:t>
                </a:r>
              </a:p>
              <a:p>
                <a:r>
                  <a:rPr lang="en-US" sz="2400" b="1" i="1" dirty="0">
                    <a:solidFill>
                      <a:srgbClr val="7030A0"/>
                    </a:solidFill>
                    <a:effectLst/>
                    <a:latin typeface="Times New Roman" panose="02020603050405020304" pitchFamily="18" charset="0"/>
                    <a:ea typeface="Arial Unicode MS"/>
                  </a:rPr>
                  <a:t>Relation between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sz="2400" b="1" i="1">
                            <a:solidFill>
                              <a:srgbClr val="7030A0"/>
                            </a:solidFill>
                            <a:effectLst/>
                            <a:latin typeface="Cambria Math" panose="02040503050406030204" pitchFamily="18" charset="0"/>
                            <a:ea typeface="Arial Unicode MS"/>
                          </a:rPr>
                        </m:ctrlPr>
                      </m:sSubPr>
                      <m:e>
                        <m:r>
                          <a:rPr lang="en-US" sz="2400" b="1" i="1">
                            <a:solidFill>
                              <a:srgbClr val="7030A0"/>
                            </a:solidFill>
                            <a:effectLst/>
                            <a:latin typeface="Cambria Math" panose="02040503050406030204" pitchFamily="18" charset="0"/>
                            <a:ea typeface="Arial Unicode MS"/>
                          </a:rPr>
                          <m:t>𝑲</m:t>
                        </m:r>
                      </m:e>
                      <m:sub>
                        <m:r>
                          <a:rPr lang="en-US" sz="2400" b="1" i="1">
                            <a:solidFill>
                              <a:srgbClr val="7030A0"/>
                            </a:solidFill>
                            <a:effectLst/>
                            <a:latin typeface="Cambria Math" panose="02040503050406030204" pitchFamily="18" charset="0"/>
                            <a:ea typeface="Arial Unicode MS"/>
                          </a:rPr>
                          <m:t>𝒂</m:t>
                        </m:r>
                      </m:sub>
                    </m:sSub>
                  </m:oMath>
                </a14:m>
                <a:r>
                  <a:rPr lang="en-US" sz="2400" b="1" i="1" baseline="-25000" dirty="0">
                    <a:solidFill>
                      <a:srgbClr val="7030A0"/>
                    </a:solidFill>
                    <a:effectLst/>
                    <a:latin typeface="Times New Roman" panose="02020603050405020304" pitchFamily="18" charset="0"/>
                    <a:ea typeface="Arial Unicode MS"/>
                  </a:rPr>
                  <a:t> </a:t>
                </a:r>
                <a:r>
                  <a:rPr lang="en-US" sz="2400" b="1" i="1" dirty="0">
                    <a:solidFill>
                      <a:srgbClr val="7030A0"/>
                    </a:solidFill>
                    <a:effectLst/>
                    <a:latin typeface="Times New Roman" panose="02020603050405020304" pitchFamily="18" charset="0"/>
                    <a:ea typeface="Arial Unicode MS"/>
                  </a:rPr>
                  <a:t>and</a:t>
                </a:r>
                <a:r>
                  <a:rPr lang="en-US" sz="2400" b="1" i="1" baseline="-25000" dirty="0">
                    <a:solidFill>
                      <a:srgbClr val="7030A0"/>
                    </a:solidFill>
                    <a:effectLst/>
                    <a:latin typeface="Times New Roman" panose="02020603050405020304" pitchFamily="18" charset="0"/>
                    <a:ea typeface="Arial Unicode MS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sz="2400" b="1" i="1">
                            <a:solidFill>
                              <a:srgbClr val="7030A0"/>
                            </a:solidFill>
                            <a:effectLst/>
                            <a:latin typeface="Cambria Math" panose="02040503050406030204" pitchFamily="18" charset="0"/>
                            <a:ea typeface="Arial Unicode MS"/>
                          </a:rPr>
                        </m:ctrlPr>
                      </m:sSubPr>
                      <m:e>
                        <m:r>
                          <a:rPr lang="en-US" sz="2400" b="1" i="1">
                            <a:solidFill>
                              <a:srgbClr val="7030A0"/>
                            </a:solidFill>
                            <a:effectLst/>
                            <a:latin typeface="Cambria Math" panose="02040503050406030204" pitchFamily="18" charset="0"/>
                            <a:ea typeface="Arial Unicode MS"/>
                          </a:rPr>
                          <m:t>𝑲</m:t>
                        </m:r>
                      </m:e>
                      <m:sub>
                        <m:r>
                          <a:rPr lang="en-US" sz="2400" b="1" i="1">
                            <a:solidFill>
                              <a:srgbClr val="7030A0"/>
                            </a:solidFill>
                            <a:effectLst/>
                            <a:latin typeface="Cambria Math" panose="02040503050406030204" pitchFamily="18" charset="0"/>
                            <a:ea typeface="Arial Unicode MS"/>
                          </a:rPr>
                          <m:t>𝒃</m:t>
                        </m:r>
                      </m:sub>
                    </m:sSub>
                  </m:oMath>
                </a14:m>
                <a:endParaRPr lang="en-IN" sz="2400" dirty="0">
                  <a:effectLst/>
                  <a:latin typeface="Times New Roman" panose="02020603050405020304" pitchFamily="18" charset="0"/>
                  <a:ea typeface="Arial Unicode MS"/>
                </a:endParaRPr>
              </a:p>
              <a:p>
                <a:r>
                  <a:rPr lang="en-US" sz="1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 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The strength of base (B) can also be expressed by considering the following equilibrium to produce a hydroxyl ion in aqueous solution.</a:t>
                </a:r>
                <a:endParaRPr lang="en-IN" sz="20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endParaRPr lang="en-IN" sz="8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base</a:t>
                </a:r>
                <a:r>
                  <a:rPr lang="en-US" sz="20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1 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(B</a:t>
                </a:r>
                <a:r>
                  <a:rPr lang="en-US" sz="20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1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) + acid₂ (H₂O) </a:t>
                </a:r>
                <a14:m>
                  <m:oMath xmlns:m="http://schemas.openxmlformats.org/officeDocument/2006/math">
                    <m:r>
                      <a:rPr lang="en-US" sz="20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⇌</m:t>
                    </m:r>
                  </m:oMath>
                </a14:m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acid</a:t>
                </a:r>
                <a:r>
                  <a:rPr lang="en-US" sz="20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1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(BH</a:t>
                </a:r>
                <a:r>
                  <a:rPr lang="en-US" sz="2000" baseline="30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+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) + base</a:t>
                </a:r>
                <a:r>
                  <a:rPr lang="en-US" sz="20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(OH</a:t>
                </a:r>
                <a:r>
                  <a:rPr lang="en-US" sz="2000" baseline="30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-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)</a:t>
                </a:r>
                <a:endParaRPr lang="en-IN" sz="2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endParaRPr lang="en-US" sz="800" dirty="0"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K</a:t>
                </a:r>
                <a:r>
                  <a:rPr lang="en-US" sz="20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eq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2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[</m:t>
                        </m:r>
                        <m:r>
                          <a:rPr lang="en-US" sz="2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𝐵</m:t>
                        </m:r>
                        <m:sSup>
                          <m:sSupPr>
                            <m:ctrlPr>
                              <a:rPr lang="en-IN" sz="20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sz="20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𝐻</m:t>
                            </m:r>
                          </m:e>
                          <m:sup>
                            <m:r>
                              <a:rPr lang="en-US" sz="20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+</m:t>
                            </m:r>
                          </m:sup>
                        </m:sSup>
                        <m:r>
                          <a:rPr lang="en-US" sz="2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][</m:t>
                        </m:r>
                        <m:r>
                          <a:rPr lang="en-US" sz="2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𝑂</m:t>
                        </m:r>
                        <m:sSup>
                          <m:sSupPr>
                            <m:ctrlPr>
                              <a:rPr lang="en-IN" sz="20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sz="20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𝐻</m:t>
                            </m:r>
                          </m:e>
                          <m:sup>
                            <m:r>
                              <a:rPr lang="en-US" sz="20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−</m:t>
                            </m:r>
                          </m:sup>
                        </m:sSup>
                        <m:r>
                          <a:rPr lang="en-US" sz="2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]</m:t>
                        </m:r>
                      </m:num>
                      <m:den>
                        <m:d>
                          <m:dPr>
                            <m:begChr m:val="["/>
                            <m:endChr m:val="]"/>
                            <m:ctrlPr>
                              <a:rPr lang="en-IN" sz="20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𝐵</m:t>
                            </m:r>
                          </m:e>
                        </m:d>
                        <m:r>
                          <a:rPr lang="en-US" sz="2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[</m:t>
                        </m:r>
                        <m:sSub>
                          <m:sSubPr>
                            <m:ctrlPr>
                              <a:rPr lang="en-IN" sz="20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n-US" sz="20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𝑂</m:t>
                        </m:r>
                        <m:r>
                          <a:rPr lang="en-US" sz="2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]</m:t>
                        </m:r>
                      </m:den>
                    </m:f>
                  </m:oMath>
                </a14:m>
                <a:r>
                  <a:rPr lang="en-US" sz="20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en-US" sz="2000" dirty="0" err="1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K</a:t>
                </a:r>
                <a:r>
                  <a:rPr lang="en-US" sz="2000" baseline="-25000" dirty="0" err="1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= 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K</a:t>
                </a:r>
                <a:r>
                  <a:rPr lang="en-US" sz="20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eq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[H</a:t>
                </a:r>
                <a:r>
                  <a:rPr lang="en-US" sz="20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O]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2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[</m:t>
                        </m:r>
                        <m:r>
                          <a:rPr lang="en-US" sz="2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𝐵</m:t>
                        </m:r>
                        <m:sSup>
                          <m:sSupPr>
                            <m:ctrlPr>
                              <a:rPr lang="en-IN" sz="20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sz="20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𝐻</m:t>
                            </m:r>
                          </m:e>
                          <m:sup>
                            <m:r>
                              <a:rPr lang="en-US" sz="20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+</m:t>
                            </m:r>
                          </m:sup>
                        </m:sSup>
                        <m:r>
                          <a:rPr lang="en-US" sz="2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][</m:t>
                        </m:r>
                        <m:r>
                          <a:rPr lang="en-US" sz="2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𝑂</m:t>
                        </m:r>
                        <m:sSup>
                          <m:sSupPr>
                            <m:ctrlPr>
                              <a:rPr lang="en-IN" sz="20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sz="20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𝐻</m:t>
                            </m:r>
                          </m:e>
                          <m:sup>
                            <m:r>
                              <a:rPr lang="en-US" sz="20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−</m:t>
                            </m:r>
                          </m:sup>
                        </m:sSup>
                        <m:r>
                          <a:rPr lang="en-US" sz="2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]</m:t>
                        </m:r>
                      </m:num>
                      <m:den>
                        <m:d>
                          <m:dPr>
                            <m:begChr m:val="["/>
                            <m:endChr m:val="]"/>
                            <m:ctrlPr>
                              <a:rPr lang="en-IN" sz="20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𝐵</m:t>
                            </m:r>
                          </m:e>
                        </m:d>
                      </m:den>
                    </m:f>
                  </m:oMath>
                </a14:m>
                <a:r>
                  <a:rPr lang="en-US" sz="20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  <a:endParaRPr lang="en-IN" sz="2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The base strength of B can also be expressed in terms of K</a:t>
                </a:r>
                <a:r>
                  <a:rPr lang="en-US" sz="20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of its conjugate acid BH</a:t>
                </a:r>
                <a:r>
                  <a:rPr lang="en-US" sz="2000" baseline="30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+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</a:t>
                </a:r>
                <a:endParaRPr lang="en-IN" sz="2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endParaRPr lang="en-US" sz="8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BH</a:t>
                </a:r>
                <a:r>
                  <a:rPr lang="en-US" sz="2000" baseline="30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+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(A</a:t>
                </a:r>
                <a:r>
                  <a:rPr lang="en-US" sz="20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1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) + H₂O (B₂) </a:t>
                </a:r>
                <a14:m>
                  <m:oMath xmlns:m="http://schemas.openxmlformats.org/officeDocument/2006/math">
                    <m:r>
                      <a:rPr lang="en-US" sz="20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⇌ </m:t>
                    </m:r>
                  </m:oMath>
                </a14:m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B (B</a:t>
                </a:r>
                <a:r>
                  <a:rPr lang="en-US" sz="20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1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) + H</a:t>
                </a:r>
                <a:r>
                  <a:rPr lang="en-US" sz="20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3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O</a:t>
                </a:r>
                <a:r>
                  <a:rPr lang="en-US" sz="2000" baseline="30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+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[A</a:t>
                </a:r>
                <a:r>
                  <a:rPr lang="en-US" sz="20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]</a:t>
                </a:r>
                <a:endParaRPr lang="en-IN" sz="2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r>
                  <a:rPr lang="en-US" sz="2000" dirty="0" err="1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K</a:t>
                </a:r>
                <a:r>
                  <a:rPr lang="en-US" sz="2000" baseline="-25000" dirty="0" err="1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r>
                  <a:rPr lang="en-US" sz="2000" baseline="-250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(B)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= 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K</a:t>
                </a:r>
                <a:r>
                  <a:rPr lang="en-US" sz="20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eq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[H</a:t>
                </a:r>
                <a:r>
                  <a:rPr lang="en-US" sz="20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O]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2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[</m:t>
                        </m:r>
                        <m:r>
                          <a:rPr lang="en-US" sz="2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𝐵</m:t>
                        </m:r>
                        <m:sSup>
                          <m:sSupPr>
                            <m:ctrlPr>
                              <a:rPr lang="en-IN" sz="20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sz="20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𝐻</m:t>
                            </m:r>
                          </m:e>
                          <m:sup>
                            <m:r>
                              <a:rPr lang="en-US" sz="20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+</m:t>
                            </m:r>
                          </m:sup>
                        </m:sSup>
                        <m:r>
                          <a:rPr lang="en-US" sz="2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][</m:t>
                        </m:r>
                        <m:r>
                          <a:rPr lang="en-US" sz="2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𝑂</m:t>
                        </m:r>
                        <m:sSup>
                          <m:sSupPr>
                            <m:ctrlPr>
                              <a:rPr lang="en-IN" sz="20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sz="20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𝐻</m:t>
                            </m:r>
                          </m:e>
                          <m:sup>
                            <m:r>
                              <a:rPr lang="en-US" sz="20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−</m:t>
                            </m:r>
                          </m:sup>
                        </m:sSup>
                        <m:r>
                          <a:rPr lang="en-US" sz="2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]</m:t>
                        </m:r>
                      </m:num>
                      <m:den>
                        <m:d>
                          <m:dPr>
                            <m:begChr m:val="["/>
                            <m:endChr m:val="]"/>
                            <m:ctrlPr>
                              <a:rPr lang="en-IN" sz="20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𝐵</m:t>
                            </m:r>
                          </m:e>
                        </m:d>
                      </m:den>
                    </m:f>
                  </m:oMath>
                </a14:m>
                <a:r>
                  <a:rPr lang="en-US" sz="20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; 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K</a:t>
                </a:r>
                <a:r>
                  <a:rPr lang="en-US" sz="20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a(BH+)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2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[</m:t>
                        </m:r>
                        <m:r>
                          <a:rPr lang="en-US" sz="2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𝐵</m:t>
                        </m:r>
                        <m:r>
                          <a:rPr lang="en-US" sz="2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][</m:t>
                        </m:r>
                        <m:sSup>
                          <m:sSupPr>
                            <m:ctrlPr>
                              <a:rPr lang="en-IN" sz="20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sz="20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𝐻</m:t>
                            </m:r>
                          </m:e>
                          <m:sup>
                            <m:r>
                              <a:rPr lang="en-US" sz="20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+</m:t>
                            </m:r>
                          </m:sup>
                        </m:sSup>
                        <m:r>
                          <a:rPr lang="en-US" sz="2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]</m:t>
                        </m:r>
                      </m:num>
                      <m:den>
                        <m:d>
                          <m:dPr>
                            <m:begChr m:val="["/>
                            <m:endChr m:val="]"/>
                            <m:ctrlPr>
                              <a:rPr lang="en-IN" sz="20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IN" sz="20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0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𝐵𝐻</m:t>
                                </m:r>
                              </m:e>
                              <m:sup>
                                <m:r>
                                  <a:rPr lang="en-US" sz="20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+</m:t>
                                </m:r>
                              </m:sup>
                            </m:sSup>
                          </m:e>
                        </m:d>
                      </m:den>
                    </m:f>
                  </m:oMath>
                </a14:m>
                <a:r>
                  <a:rPr lang="en-US" sz="20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  <a:endParaRPr lang="en-IN" sz="2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endParaRPr lang="en-US" sz="8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r>
                  <a:rPr lang="en-US" sz="2400" b="1" dirty="0" err="1">
                    <a:solidFill>
                      <a:srgbClr val="7030A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K</a:t>
                </a:r>
                <a:r>
                  <a:rPr lang="en-US" sz="2400" b="1" baseline="-25000" dirty="0" err="1">
                    <a:solidFill>
                      <a:srgbClr val="7030A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b</a:t>
                </a:r>
                <a:r>
                  <a:rPr lang="en-US" sz="2400" b="1" baseline="-25000" dirty="0">
                    <a:solidFill>
                      <a:srgbClr val="7030A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(B)</a:t>
                </a:r>
                <a:r>
                  <a:rPr lang="en-US" sz="2400" b="1" dirty="0">
                    <a:solidFill>
                      <a:srgbClr val="7030A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x K</a:t>
                </a:r>
                <a:r>
                  <a:rPr lang="en-US" sz="2400" b="1" baseline="-25000" dirty="0">
                    <a:solidFill>
                      <a:srgbClr val="7030A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a(BH+)</a:t>
                </a:r>
                <a:r>
                  <a:rPr lang="en-US" sz="2400" b="1" dirty="0">
                    <a:solidFill>
                      <a:srgbClr val="7030A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= [H</a:t>
                </a:r>
                <a:r>
                  <a:rPr lang="en-US" sz="2400" b="1" baseline="30000" dirty="0">
                    <a:solidFill>
                      <a:srgbClr val="7030A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+</a:t>
                </a:r>
                <a:r>
                  <a:rPr lang="en-US" sz="2400" b="1" dirty="0">
                    <a:solidFill>
                      <a:srgbClr val="7030A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][OH</a:t>
                </a:r>
                <a:r>
                  <a:rPr lang="en-US" sz="2400" b="1" baseline="30000" dirty="0">
                    <a:solidFill>
                      <a:srgbClr val="7030A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-</a:t>
                </a:r>
                <a:r>
                  <a:rPr lang="en-US" sz="2400" b="1" dirty="0">
                    <a:solidFill>
                      <a:srgbClr val="7030A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] = K</a:t>
                </a:r>
                <a:r>
                  <a:rPr lang="en-US" sz="2400" b="1" baseline="-25000" dirty="0">
                    <a:solidFill>
                      <a:srgbClr val="7030A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w</a:t>
                </a:r>
                <a:endParaRPr lang="en-IN" sz="2400" b="1" dirty="0">
                  <a:solidFill>
                    <a:srgbClr val="7030A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r>
                  <a:rPr lang="en-US" sz="2400" b="1" dirty="0" err="1">
                    <a:solidFill>
                      <a:srgbClr val="7030A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pKa</a:t>
                </a:r>
                <a:r>
                  <a:rPr lang="en-US" sz="2400" b="1" dirty="0">
                    <a:solidFill>
                      <a:srgbClr val="7030A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+ </a:t>
                </a:r>
                <a:r>
                  <a:rPr lang="en-US" sz="2400" b="1" dirty="0" err="1">
                    <a:solidFill>
                      <a:srgbClr val="7030A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pKb</a:t>
                </a:r>
                <a:r>
                  <a:rPr lang="en-US" sz="2400" b="1" dirty="0">
                    <a:solidFill>
                      <a:srgbClr val="7030A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= </a:t>
                </a:r>
                <a:r>
                  <a:rPr lang="en-US" sz="2400" b="1" dirty="0" err="1">
                    <a:solidFill>
                      <a:srgbClr val="7030A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pKw</a:t>
                </a:r>
                <a:r>
                  <a:rPr lang="en-US" sz="2400" b="1" dirty="0">
                    <a:solidFill>
                      <a:srgbClr val="7030A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= pH + pOH (</a:t>
                </a:r>
                <a:r>
                  <a:rPr lang="en-US" sz="2400" b="1" dirty="0" err="1">
                    <a:solidFill>
                      <a:srgbClr val="7030A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pKa</a:t>
                </a:r>
                <a:r>
                  <a:rPr lang="en-US" sz="2400" b="1" dirty="0">
                    <a:solidFill>
                      <a:srgbClr val="7030A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= -</a:t>
                </a:r>
                <a:r>
                  <a:rPr lang="en-US" sz="2400" b="1" dirty="0" err="1">
                    <a:solidFill>
                      <a:srgbClr val="7030A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logKa</a:t>
                </a:r>
                <a:r>
                  <a:rPr lang="en-US" sz="2400" b="1" dirty="0">
                    <a:solidFill>
                      <a:srgbClr val="7030A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)</a:t>
                </a:r>
              </a:p>
              <a:p>
                <a:endParaRPr lang="en-IN" sz="12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indent="228600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US" sz="2400" b="1" dirty="0">
                    <a:solidFill>
                      <a:srgbClr val="C00000"/>
                    </a:solidFill>
                    <a:effectLst/>
                    <a:latin typeface="Times New Roman" panose="02020603050405020304" pitchFamily="18" charset="0"/>
                    <a:ea typeface="Arial Unicode MS"/>
                  </a:rPr>
                  <a:t>For strong acid: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sz="2400" b="1" i="1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Arial Unicode MS"/>
                          </a:rPr>
                        </m:ctrlPr>
                      </m:sSubPr>
                      <m:e>
                        <m:r>
                          <a:rPr lang="en-US" sz="2400" b="1" i="1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Arial Unicode MS"/>
                          </a:rPr>
                          <m:t>𝐊</m:t>
                        </m:r>
                      </m:e>
                      <m:sub>
                        <m:r>
                          <a:rPr lang="en-US" sz="2400" b="1" i="1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Arial Unicode MS"/>
                          </a:rPr>
                          <m:t>𝐚</m:t>
                        </m:r>
                      </m:sub>
                    </m:sSub>
                  </m:oMath>
                </a14:m>
                <a:r>
                  <a:rPr lang="en-US" sz="2400" b="1" dirty="0">
                    <a:solidFill>
                      <a:srgbClr val="C00000"/>
                    </a:solidFill>
                    <a:effectLst/>
                    <a:latin typeface="Times New Roman" panose="02020603050405020304" pitchFamily="18" charset="0"/>
                    <a:ea typeface="Arial Unicode MS"/>
                  </a:rPr>
                  <a:t> high</a:t>
                </a:r>
                <a:endParaRPr lang="en-IN" sz="2400" dirty="0">
                  <a:solidFill>
                    <a:srgbClr val="C00000"/>
                  </a:solidFill>
                  <a:effectLst/>
                  <a:latin typeface="Times New Roman" panose="02020603050405020304" pitchFamily="18" charset="0"/>
                  <a:ea typeface="Arial Unicode MS"/>
                </a:endParaRPr>
              </a:p>
              <a:p>
                <a:pPr indent="228600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US" sz="2400" b="1" dirty="0">
                    <a:solidFill>
                      <a:srgbClr val="C00000"/>
                    </a:solidFill>
                    <a:effectLst/>
                    <a:latin typeface="Times New Roman" panose="02020603050405020304" pitchFamily="18" charset="0"/>
                    <a:ea typeface="Arial Unicode MS"/>
                  </a:rPr>
                  <a:t>		 </a:t>
                </a:r>
                <a:r>
                  <a:rPr lang="en-US" sz="2400" b="1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Arial Unicode MS"/>
                  </a:rPr>
                  <a:t>       </a:t>
                </a:r>
                <a:r>
                  <a:rPr lang="en-US" sz="2400" b="1" dirty="0">
                    <a:solidFill>
                      <a:srgbClr val="C00000"/>
                    </a:solidFill>
                    <a:effectLst/>
                    <a:latin typeface="Times New Roman" panose="02020603050405020304" pitchFamily="18" charset="0"/>
                    <a:ea typeface="Arial Unicode MS"/>
                  </a:rPr>
                  <a:t>p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sz="2400" b="1" i="1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Arial Unicode MS"/>
                          </a:rPr>
                        </m:ctrlPr>
                      </m:sSubPr>
                      <m:e>
                        <m:r>
                          <a:rPr lang="en-US" sz="2400" b="1" i="1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Arial Unicode MS"/>
                          </a:rPr>
                          <m:t>𝐊</m:t>
                        </m:r>
                      </m:e>
                      <m:sub>
                        <m:r>
                          <a:rPr lang="en-US" sz="2400" b="1" i="1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Arial Unicode MS"/>
                          </a:rPr>
                          <m:t>𝐚</m:t>
                        </m:r>
                      </m:sub>
                    </m:sSub>
                  </m:oMath>
                </a14:m>
                <a:r>
                  <a:rPr lang="en-US" sz="2400" b="1" dirty="0">
                    <a:solidFill>
                      <a:srgbClr val="C00000"/>
                    </a:solidFill>
                    <a:effectLst/>
                    <a:latin typeface="Times New Roman" panose="02020603050405020304" pitchFamily="18" charset="0"/>
                    <a:ea typeface="Arial Unicode MS"/>
                  </a:rPr>
                  <a:t> low</a:t>
                </a:r>
                <a:endParaRPr lang="en-IN" sz="2400" dirty="0">
                  <a:solidFill>
                    <a:srgbClr val="C00000"/>
                  </a:solidFill>
                  <a:effectLst/>
                  <a:latin typeface="Times New Roman" panose="02020603050405020304" pitchFamily="18" charset="0"/>
                  <a:ea typeface="Arial Unicode MS"/>
                </a:endParaRPr>
              </a:p>
              <a:p>
                <a:pPr indent="228600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US" sz="2400" b="1" dirty="0">
                    <a:solidFill>
                      <a:srgbClr val="C00000"/>
                    </a:solidFill>
                    <a:effectLst/>
                    <a:latin typeface="Times New Roman" panose="02020603050405020304" pitchFamily="18" charset="0"/>
                    <a:ea typeface="Arial Unicode MS"/>
                  </a:rPr>
                  <a:t>               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sz="2400" b="1" i="1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Arial Unicode MS"/>
                          </a:rPr>
                        </m:ctrlPr>
                      </m:sSubPr>
                      <m:e>
                        <m:r>
                          <a:rPr lang="en-US" sz="2400" b="1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Arial Unicode MS"/>
                          </a:rPr>
                          <m:t>  </m:t>
                        </m:r>
                        <m:r>
                          <a:rPr lang="en-IN" sz="2400" b="1" i="0" smtClean="0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Arial Unicode MS"/>
                          </a:rPr>
                          <m:t> </m:t>
                        </m:r>
                        <m:r>
                          <a:rPr lang="en-US" sz="2400" b="1" i="1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Arial Unicode MS"/>
                          </a:rPr>
                          <m:t>𝐊</m:t>
                        </m:r>
                      </m:e>
                      <m:sub>
                        <m:r>
                          <a:rPr lang="en-US" sz="2400" b="1" i="1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Arial Unicode MS"/>
                          </a:rPr>
                          <m:t>𝐛</m:t>
                        </m:r>
                      </m:sub>
                    </m:sSub>
                  </m:oMath>
                </a14:m>
                <a:r>
                  <a:rPr lang="en-US" sz="2400" b="1" dirty="0">
                    <a:solidFill>
                      <a:srgbClr val="C00000"/>
                    </a:solidFill>
                    <a:effectLst/>
                    <a:latin typeface="Times New Roman" panose="02020603050405020304" pitchFamily="18" charset="0"/>
                    <a:ea typeface="Arial Unicode MS"/>
                  </a:rPr>
                  <a:t> of conjugate base is low</a:t>
                </a:r>
                <a:endParaRPr lang="en-IN" sz="2400" dirty="0">
                  <a:solidFill>
                    <a:srgbClr val="C00000"/>
                  </a:solidFill>
                  <a:effectLst/>
                  <a:latin typeface="Times New Roman" panose="02020603050405020304" pitchFamily="18" charset="0"/>
                  <a:ea typeface="Arial Unicode MS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US" sz="2400" b="1" dirty="0">
                    <a:solidFill>
                      <a:srgbClr val="C00000"/>
                    </a:solidFill>
                    <a:effectLst/>
                    <a:latin typeface="Times New Roman" panose="02020603050405020304" pitchFamily="18" charset="0"/>
                    <a:ea typeface="Arial Unicode MS"/>
                  </a:rPr>
                  <a:t>                                p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sz="2400" b="1" i="1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Arial Unicode MS"/>
                          </a:rPr>
                        </m:ctrlPr>
                      </m:sSubPr>
                      <m:e>
                        <m:r>
                          <a:rPr lang="en-US" sz="2400" b="1" i="1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Arial Unicode MS"/>
                          </a:rPr>
                          <m:t>𝐊</m:t>
                        </m:r>
                      </m:e>
                      <m:sub>
                        <m:r>
                          <a:rPr lang="en-US" sz="2400" b="1" i="1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Arial Unicode MS"/>
                          </a:rPr>
                          <m:t>𝐛</m:t>
                        </m:r>
                      </m:sub>
                    </m:sSub>
                  </m:oMath>
                </a14:m>
                <a:r>
                  <a:rPr lang="en-US" sz="2400" b="1" dirty="0">
                    <a:solidFill>
                      <a:srgbClr val="C00000"/>
                    </a:solidFill>
                    <a:effectLst/>
                    <a:latin typeface="Times New Roman" panose="02020603050405020304" pitchFamily="18" charset="0"/>
                    <a:ea typeface="Arial Unicode MS"/>
                  </a:rPr>
                  <a:t> of conjugate base is high</a:t>
                </a:r>
                <a:endParaRPr lang="en-IN" sz="2400" dirty="0">
                  <a:solidFill>
                    <a:srgbClr val="C00000"/>
                  </a:solidFill>
                  <a:effectLst/>
                  <a:latin typeface="Times New Roman" panose="02020603050405020304" pitchFamily="18" charset="0"/>
                  <a:ea typeface="Arial Unicode MS"/>
                </a:endParaRPr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39A8E5CE-D41F-6513-A703-66F6096F67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141624"/>
                <a:ext cx="8915400" cy="6675545"/>
              </a:xfrm>
              <a:prstGeom prst="rect">
                <a:avLst/>
              </a:prstGeom>
              <a:blipFill>
                <a:blip r:embed="rId2"/>
                <a:stretch>
                  <a:fillRect l="-1025" t="-731" r="-478" b="-118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14448129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829DE4E-A59C-6D52-E4EC-2AC26A4CB379}"/>
                  </a:ext>
                </a:extLst>
              </p:cNvPr>
              <p:cNvSpPr txBox="1"/>
              <p:nvPr/>
            </p:nvSpPr>
            <p:spPr>
              <a:xfrm>
                <a:off x="495300" y="257683"/>
                <a:ext cx="8153400" cy="634263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400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Arial" charset="0"/>
                  </a:rPr>
                  <a:t>BRONSTED-LOWRY CONCEPT</a:t>
                </a:r>
                <a:endParaRPr lang="en-US" sz="2400" b="1" dirty="0">
                  <a:solidFill>
                    <a:srgbClr val="C0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ctr"/>
                <a:endParaRPr lang="en-US" sz="2400" b="1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en-US" sz="2400" b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For conjugate Acid - Base pair → if acid is strong then conjugate base is weak and vice versa</a:t>
                </a:r>
                <a:r>
                  <a:rPr lang="en-US" sz="2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</a:t>
                </a:r>
                <a:endParaRPr lang="en-IN" sz="2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en-US" sz="2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H</a:t>
                </a:r>
                <a:r>
                  <a:rPr lang="en-US" sz="24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en-US" sz="2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O + H</a:t>
                </a:r>
                <a:r>
                  <a:rPr lang="en-US" sz="24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en-US" sz="2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O  </a:t>
                </a:r>
                <a14:m>
                  <m:oMath xmlns:m="http://schemas.openxmlformats.org/officeDocument/2006/math"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⇌</m:t>
                    </m:r>
                  </m:oMath>
                </a14:m>
                <a:r>
                  <a:rPr lang="en-US" sz="2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H</a:t>
                </a:r>
                <a:r>
                  <a:rPr lang="en-US" sz="24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3</a:t>
                </a:r>
                <a:r>
                  <a:rPr lang="en-US" sz="2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O</a:t>
                </a:r>
                <a:r>
                  <a:rPr lang="en-US" sz="2400" baseline="30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+</a:t>
                </a:r>
                <a:r>
                  <a:rPr lang="en-US" sz="2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+ OH</a:t>
                </a:r>
                <a:r>
                  <a:rPr lang="en-US" sz="2400" baseline="30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-</a:t>
                </a:r>
                <a:r>
                  <a:rPr lang="en-US" sz="2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; K</a:t>
                </a:r>
                <a:r>
                  <a:rPr lang="en-US" sz="24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H2O</a:t>
                </a:r>
                <a:r>
                  <a:rPr lang="en-US" sz="2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= K</a:t>
                </a:r>
                <a:r>
                  <a:rPr lang="en-US" sz="24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eq</a:t>
                </a:r>
                <a:r>
                  <a:rPr lang="en-US" sz="2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[H</a:t>
                </a:r>
                <a:r>
                  <a:rPr lang="en-US" sz="24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en-US" sz="2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O]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d>
                          <m:dPr>
                            <m:begChr m:val="["/>
                            <m:endChr m:val="]"/>
                            <m:ctrlPr>
                              <a:rPr lang="en-IN" sz="2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𝐻</m:t>
                            </m:r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3</m:t>
                            </m:r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𝑂</m:t>
                            </m:r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+</m:t>
                            </m:r>
                          </m:e>
                        </m:d>
                        <m:r>
                          <a:rPr lang="en-US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[</m:t>
                        </m:r>
                        <m:r>
                          <a:rPr lang="en-US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𝑂𝐻</m:t>
                        </m:r>
                        <m:r>
                          <a:rPr lang="en-US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−]</m:t>
                        </m:r>
                      </m:num>
                      <m:den>
                        <m:r>
                          <a:rPr lang="en-US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[</m:t>
                        </m:r>
                        <m:r>
                          <a:rPr lang="en-US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𝐻</m:t>
                        </m:r>
                        <m:r>
                          <a:rPr lang="en-US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  <m:r>
                          <a:rPr lang="en-US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𝑂</m:t>
                        </m:r>
                        <m:r>
                          <a:rPr lang="en-US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]</m:t>
                        </m:r>
                      </m:den>
                    </m:f>
                  </m:oMath>
                </a14:m>
                <a:r>
                  <a:rPr lang="en-US" sz="2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𝐾𝑤</m:t>
                        </m:r>
                      </m:num>
                      <m:den>
                        <m:r>
                          <a:rPr lang="en-US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[</m:t>
                        </m:r>
                        <m:r>
                          <a:rPr lang="en-US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𝐻</m:t>
                        </m:r>
                        <m:r>
                          <a:rPr lang="en-US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  <m:r>
                          <a:rPr lang="en-US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𝑂</m:t>
                        </m:r>
                        <m:r>
                          <a:rPr lang="en-US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]</m:t>
                        </m:r>
                      </m:den>
                    </m:f>
                  </m:oMath>
                </a14:m>
                <a:r>
                  <a:rPr lang="en-US" sz="2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; </a:t>
                </a:r>
                <a:endParaRPr lang="en-IN" sz="2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en-US" sz="2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K</a:t>
                </a:r>
                <a:r>
                  <a:rPr lang="en-US" sz="2400" baseline="-250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w</a:t>
                </a:r>
                <a:r>
                  <a:rPr lang="en-US" sz="2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= K</a:t>
                </a:r>
                <a:r>
                  <a:rPr lang="en-US" sz="2400" baseline="-250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H2O</a:t>
                </a:r>
                <a:r>
                  <a:rPr lang="en-US" sz="2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[H</a:t>
                </a:r>
                <a:r>
                  <a:rPr lang="en-US" sz="2400" baseline="-250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2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O] = constant </a:t>
                </a:r>
                <a14:m>
                  <m:oMath xmlns:m="http://schemas.openxmlformats.org/officeDocument/2006/math"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≈</m:t>
                    </m:r>
                  </m:oMath>
                </a14:m>
                <a:r>
                  <a:rPr lang="en-US" sz="2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10</a:t>
                </a:r>
                <a:r>
                  <a:rPr lang="en-US" sz="2400" baseline="300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-14</a:t>
                </a:r>
                <a:r>
                  <a:rPr lang="en-US" sz="2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(at 25</a:t>
                </a:r>
                <a:r>
                  <a:rPr lang="en-US" sz="2400" baseline="300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r>
                  <a:rPr lang="en-US" sz="2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C)</a:t>
                </a:r>
                <a:endParaRPr lang="en-IN" sz="2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en-US" sz="2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 </a:t>
                </a:r>
                <a:endParaRPr lang="en-IN" sz="2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en-US" sz="2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If reference base (</a:t>
                </a:r>
                <a:r>
                  <a:rPr lang="en-US" sz="24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ie</a:t>
                </a:r>
                <a:r>
                  <a:rPr lang="en-US" sz="2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solvent under consideration) is a very good proton acceptor then for different acids, the extent of proton transfer may occur almost 100%. That means all the acids are almost completely dissociated. </a:t>
                </a:r>
                <a:r>
                  <a:rPr lang="en-US" sz="2400" b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So all such acids appear to be equally strong</a:t>
                </a:r>
                <a:r>
                  <a:rPr lang="en-US" sz="2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 Such solvents (</a:t>
                </a:r>
                <a:r>
                  <a:rPr lang="en-US" sz="24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ie</a:t>
                </a:r>
                <a:r>
                  <a:rPr lang="en-US" sz="2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reference base) are referred to as </a:t>
                </a:r>
                <a:r>
                  <a:rPr lang="en-US" sz="2400" b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levelling solvents with respect to the acids</a:t>
                </a:r>
                <a:r>
                  <a:rPr lang="en-US" sz="2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</a:t>
                </a:r>
                <a:endParaRPr lang="en-IN" sz="2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en-US" sz="2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Ex. HCl (A</a:t>
                </a:r>
                <a:r>
                  <a:rPr lang="en-US" sz="24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1</a:t>
                </a:r>
                <a:r>
                  <a:rPr lang="en-US" sz="2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) + H</a:t>
                </a:r>
                <a:r>
                  <a:rPr lang="en-US" sz="24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en-US" sz="2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O (B</a:t>
                </a:r>
                <a:r>
                  <a:rPr lang="en-US" sz="24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en-US" sz="2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) </a:t>
                </a:r>
                <a14:m>
                  <m:oMath xmlns:m="http://schemas.openxmlformats.org/officeDocument/2006/math"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⇌</m:t>
                    </m:r>
                  </m:oMath>
                </a14:m>
                <a:r>
                  <a:rPr lang="en-US" sz="2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Cl</a:t>
                </a:r>
                <a:r>
                  <a:rPr lang="en-US" sz="2400" baseline="300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  <a:r>
                  <a:rPr lang="en-US" sz="2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(B</a:t>
                </a:r>
                <a:r>
                  <a:rPr lang="en-US" sz="2400" baseline="-250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sz="2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) + H</a:t>
                </a:r>
                <a:r>
                  <a:rPr lang="en-US" sz="2400" baseline="-250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en-US" sz="2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O</a:t>
                </a:r>
                <a:r>
                  <a:rPr lang="en-US" sz="2400" baseline="300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  <a:r>
                  <a:rPr lang="en-US" sz="2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(A</a:t>
                </a:r>
                <a:r>
                  <a:rPr lang="en-US" sz="2400" baseline="-250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2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endParaRPr lang="en-IN" sz="2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en-US" sz="1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 </a:t>
                </a:r>
                <a:endParaRPr lang="en-IN" sz="18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D829DE4E-A59C-6D52-E4EC-2AC26A4CB3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300" y="257683"/>
                <a:ext cx="8153400" cy="6342634"/>
              </a:xfrm>
              <a:prstGeom prst="rect">
                <a:avLst/>
              </a:prstGeom>
              <a:blipFill>
                <a:blip r:embed="rId2"/>
                <a:stretch>
                  <a:fillRect l="-1121" t="-865" r="-1121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31949431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57DB15E-C7DF-E12D-E7C3-BA1AA901D0F7}"/>
                  </a:ext>
                </a:extLst>
              </p:cNvPr>
              <p:cNvSpPr txBox="1"/>
              <p:nvPr/>
            </p:nvSpPr>
            <p:spPr>
              <a:xfrm>
                <a:off x="152400" y="152400"/>
                <a:ext cx="8763000" cy="664797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400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Arial" charset="0"/>
                  </a:rPr>
                  <a:t>BRONSTED-LOWRY CONCEPT</a:t>
                </a:r>
                <a:endParaRPr lang="en-US" sz="2400" b="1" dirty="0">
                  <a:solidFill>
                    <a:srgbClr val="C0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endParaRPr lang="en-US" sz="1800" b="1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en-US" sz="2400" b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For Levelling solvent, basicity of solvent</a:t>
                </a:r>
                <a14:m>
                  <m:oMath xmlns:m="http://schemas.openxmlformats.org/officeDocument/2006/math">
                    <m:r>
                      <a:rPr lang="en-US" sz="2400" b="1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&gt;</m:t>
                    </m:r>
                  </m:oMath>
                </a14:m>
                <a:r>
                  <a:rPr lang="en-US" sz="2400" b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conjugate base of that acid.</a:t>
                </a:r>
                <a:endParaRPr lang="en-IN" sz="2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en-US" sz="2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 </a:t>
                </a:r>
                <a:endParaRPr lang="en-IN" sz="2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 algn="just">
                  <a:buFont typeface="Symbol" panose="05050102010706020507" pitchFamily="18" charset="2"/>
                  <a:buChar char=""/>
                </a:pPr>
                <a:r>
                  <a:rPr lang="en-US" sz="2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NH</a:t>
                </a:r>
                <a:r>
                  <a:rPr lang="en-US" sz="24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3</a:t>
                </a:r>
                <a:r>
                  <a:rPr lang="en-US" sz="2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is levelling solvent for HF, HCl, HBr, CH</a:t>
                </a:r>
                <a:r>
                  <a:rPr lang="en-US" sz="24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3</a:t>
                </a:r>
                <a:r>
                  <a:rPr lang="en-US" sz="2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COOH etc. Here proton transfer occurs almost completely. We can not measure the relative acid strength of  HF, HCl, HBr, CH</a:t>
                </a:r>
                <a:r>
                  <a:rPr lang="en-US" sz="24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3</a:t>
                </a:r>
                <a:r>
                  <a:rPr lang="en-US" sz="2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COOH in NH</a:t>
                </a:r>
                <a:r>
                  <a:rPr lang="en-US" sz="24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3</a:t>
                </a:r>
                <a:r>
                  <a:rPr lang="en-US" sz="2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as solvent (acting as base).</a:t>
                </a:r>
                <a:endParaRPr lang="en-IN" sz="2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 algn="just">
                  <a:buFont typeface="Symbol" panose="05050102010706020507" pitchFamily="18" charset="2"/>
                  <a:buChar char=""/>
                </a:pPr>
                <a:r>
                  <a:rPr lang="en-US" sz="2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H</a:t>
                </a:r>
                <a:r>
                  <a:rPr lang="en-US" sz="24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en-US" sz="2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O is differentiating solvent for HF, HCl, HBr, CH</a:t>
                </a:r>
                <a:r>
                  <a:rPr lang="en-US" sz="24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3</a:t>
                </a:r>
                <a:r>
                  <a:rPr lang="en-US" sz="2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COOH etc. </a:t>
                </a:r>
                <a:endParaRPr lang="en-IN" sz="2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 algn="just">
                  <a:buFont typeface="Symbol" panose="05050102010706020507" pitchFamily="18" charset="2"/>
                  <a:buChar char=""/>
                </a:pPr>
                <a:r>
                  <a:rPr lang="en-US" sz="2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H</a:t>
                </a:r>
                <a:r>
                  <a:rPr lang="en-US" sz="24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en-US" sz="2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O is levelling solvent for much stronger acids- HClO</a:t>
                </a:r>
                <a:r>
                  <a:rPr lang="en-US" sz="24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4</a:t>
                </a:r>
                <a:r>
                  <a:rPr lang="en-US" sz="2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, HNO</a:t>
                </a:r>
                <a:r>
                  <a:rPr lang="en-US" sz="24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3</a:t>
                </a:r>
                <a:r>
                  <a:rPr lang="en-US" sz="2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, HI, H</a:t>
                </a:r>
                <a:r>
                  <a:rPr lang="en-US" sz="24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en-US" sz="2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SO</a:t>
                </a:r>
                <a:r>
                  <a:rPr lang="en-US" sz="24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4</a:t>
                </a:r>
                <a:r>
                  <a:rPr lang="en-US" sz="2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etc. </a:t>
                </a:r>
                <a:endParaRPr lang="en-IN" sz="2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 algn="just">
                  <a:buFont typeface="Symbol" panose="05050102010706020507" pitchFamily="18" charset="2"/>
                  <a:buChar char=""/>
                </a:pPr>
                <a:r>
                  <a:rPr lang="en-US" sz="2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Much weaker base CH</a:t>
                </a:r>
                <a:r>
                  <a:rPr lang="en-US" sz="24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3</a:t>
                </a:r>
                <a:r>
                  <a:rPr lang="en-US" sz="2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COOH is differentiating solvent for acids – HClO</a:t>
                </a:r>
                <a:r>
                  <a:rPr lang="en-US" sz="24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4</a:t>
                </a:r>
                <a:r>
                  <a:rPr lang="en-US" sz="2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, HNO</a:t>
                </a:r>
                <a:r>
                  <a:rPr lang="en-US" sz="24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3</a:t>
                </a:r>
                <a:r>
                  <a:rPr lang="en-US" sz="2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, HI, H</a:t>
                </a:r>
                <a:r>
                  <a:rPr lang="en-US" sz="24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en-US" sz="2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SO</a:t>
                </a:r>
                <a:r>
                  <a:rPr lang="en-US" sz="24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4</a:t>
                </a:r>
                <a:r>
                  <a:rPr lang="en-US" sz="2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etc. </a:t>
                </a:r>
                <a:endParaRPr lang="en-IN" sz="2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 algn="just">
                  <a:buFont typeface="Symbol" panose="05050102010706020507" pitchFamily="18" charset="2"/>
                  <a:buChar char=""/>
                </a:pPr>
                <a:r>
                  <a:rPr lang="en-US" sz="2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basicity of NH</a:t>
                </a:r>
                <a:r>
                  <a:rPr lang="en-US" sz="24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3</a:t>
                </a:r>
                <a:r>
                  <a:rPr lang="en-US" sz="2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&gt;</m:t>
                    </m:r>
                  </m:oMath>
                </a14:m>
                <a:r>
                  <a:rPr lang="en-US" sz="2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H</a:t>
                </a:r>
                <a:r>
                  <a:rPr lang="en-US" sz="24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en-US" sz="2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O </a:t>
                </a:r>
                <a14:m>
                  <m:oMath xmlns:m="http://schemas.openxmlformats.org/officeDocument/2006/math"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&gt;</m:t>
                    </m:r>
                  </m:oMath>
                </a14:m>
                <a:r>
                  <a:rPr lang="en-US" sz="2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CH</a:t>
                </a:r>
                <a:r>
                  <a:rPr lang="en-US" sz="24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3</a:t>
                </a:r>
                <a:r>
                  <a:rPr lang="en-US" sz="2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COOH  </a:t>
                </a:r>
                <a:endParaRPr lang="en-IN" sz="2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 algn="just">
                  <a:buFont typeface="Symbol" panose="05050102010706020507" pitchFamily="18" charset="2"/>
                  <a:buChar char=""/>
                </a:pPr>
                <a:r>
                  <a:rPr lang="en-US" sz="2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To differentiate the acid strengths of the fairly strong acids, a weak acid (proton acceptor) is to be taken as the reference solvent</a:t>
                </a:r>
                <a:endParaRPr lang="en-IN" sz="2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en-US" sz="2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 </a:t>
                </a:r>
                <a:endParaRPr lang="en-IN" sz="2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="" xmlns:a16="http://schemas.microsoft.com/office/drawing/2014/main" id="{857DB15E-C7DF-E12D-E7C3-BA1AA901D0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152400"/>
                <a:ext cx="8763000" cy="6647974"/>
              </a:xfrm>
              <a:prstGeom prst="rect">
                <a:avLst/>
              </a:prstGeom>
              <a:blipFill>
                <a:blip r:embed="rId2"/>
                <a:stretch>
                  <a:fillRect l="-1113" t="-825" r="-974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39247671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57DB15E-C7DF-E12D-E7C3-BA1AA901D0F7}"/>
                  </a:ext>
                </a:extLst>
              </p:cNvPr>
              <p:cNvSpPr txBox="1"/>
              <p:nvPr/>
            </p:nvSpPr>
            <p:spPr>
              <a:xfrm>
                <a:off x="419100" y="76200"/>
                <a:ext cx="8305800" cy="63094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400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Arial" charset="0"/>
                  </a:rPr>
                  <a:t>BRONSTED-LOWRY CONCEPT</a:t>
                </a:r>
                <a:endParaRPr lang="en-US" sz="2400" b="1" dirty="0">
                  <a:solidFill>
                    <a:srgbClr val="C0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 </a:t>
                </a:r>
                <a:endParaRPr lang="en-IN" sz="2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 algn="just">
                  <a:buFont typeface="Symbol" panose="05050102010706020507" pitchFamily="18" charset="2"/>
                  <a:buChar char=""/>
                </a:pP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To level the acid strengths, a good proton acceptor is to be taken as a reference solvent. In fact a particular solvent may act as a differentiating solvent for some acids and it may also act as a levelling one for some other acids. Similarly, the acidic solvents (e.g. HF, CH</a:t>
                </a:r>
                <a:r>
                  <a:rPr lang="en-US" sz="20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3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COOH) will level off the bases while the basic solvents (e.g. NH</a:t>
                </a:r>
                <a:r>
                  <a:rPr lang="en-US" sz="20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3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) will differentiate the bases. </a:t>
                </a:r>
                <a:endParaRPr lang="en-IN" sz="2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457200" algn="just"/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 </a:t>
                </a:r>
                <a:endParaRPr lang="en-IN" sz="2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 algn="just">
                  <a:buFont typeface="Symbol" panose="05050102010706020507" pitchFamily="18" charset="2"/>
                  <a:buChar char=""/>
                </a:pP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For levelling solvent, basicity of solvent &gt; conjugate base of that acid. For ex. HCl (A</a:t>
                </a:r>
                <a:r>
                  <a:rPr lang="en-US" sz="20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1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) + H</a:t>
                </a:r>
                <a:r>
                  <a:rPr lang="en-US" sz="20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O (B</a:t>
                </a:r>
                <a:r>
                  <a:rPr lang="en-US" sz="20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) </a:t>
                </a:r>
                <a14:m>
                  <m:oMath xmlns:m="http://schemas.openxmlformats.org/officeDocument/2006/math">
                    <m:r>
                      <a:rPr lang="en-US" sz="20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⇌</m:t>
                    </m:r>
                  </m:oMath>
                </a14:m>
                <a:r>
                  <a:rPr lang="en-US" sz="20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Cl</a:t>
                </a:r>
                <a:r>
                  <a:rPr lang="en-US" sz="2000" baseline="300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(B</a:t>
                </a:r>
                <a:r>
                  <a:rPr lang="en-US" sz="2000" baseline="-250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) + H</a:t>
                </a:r>
                <a:r>
                  <a:rPr lang="en-US" sz="2000" baseline="-250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O</a:t>
                </a:r>
                <a:r>
                  <a:rPr lang="en-US" sz="2000" baseline="300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(A</a:t>
                </a:r>
                <a:r>
                  <a:rPr lang="en-US" sz="2000" baseline="-250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). Here 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H</a:t>
                </a:r>
                <a:r>
                  <a:rPr lang="en-US" sz="20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O is levelling solvent for HCl and basicity of H</a:t>
                </a:r>
                <a:r>
                  <a:rPr lang="en-US" sz="20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O &gt; basicity of 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Cl</a:t>
                </a:r>
                <a:r>
                  <a:rPr lang="en-US" sz="2000" baseline="300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  <a:endParaRPr lang="en-IN" sz="2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457200" algn="just"/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 </a:t>
                </a:r>
                <a:endParaRPr lang="en-IN" sz="2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 algn="just">
                  <a:buFont typeface="Symbol" panose="05050102010706020507" pitchFamily="18" charset="2"/>
                  <a:buChar char=""/>
                </a:pP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Now the </a:t>
                </a:r>
                <a:r>
                  <a:rPr lang="en-US" sz="2000" b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autoionization of the amphiprotic compounds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are as </a:t>
                </a:r>
                <a:r>
                  <a:rPr lang="en-US" sz="20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followes</a:t>
                </a:r>
                <a:endParaRPr lang="en-IN" sz="2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457200" algn="just"/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 </a:t>
                </a:r>
                <a:endParaRPr lang="en-IN" sz="2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457200" algn="just"/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H</a:t>
                </a:r>
                <a:r>
                  <a:rPr lang="en-US" sz="20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O (A</a:t>
                </a:r>
                <a:r>
                  <a:rPr lang="en-US" sz="20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1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) + H</a:t>
                </a:r>
                <a:r>
                  <a:rPr lang="en-US" sz="20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O (B</a:t>
                </a:r>
                <a:r>
                  <a:rPr lang="en-US" sz="20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) </a:t>
                </a:r>
                <a14:m>
                  <m:oMath xmlns:m="http://schemas.openxmlformats.org/officeDocument/2006/math">
                    <m:r>
                      <a:rPr lang="en-US" sz="20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⇌</m:t>
                    </m:r>
                  </m:oMath>
                </a14:m>
                <a:r>
                  <a:rPr lang="en-US" sz="20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H</a:t>
                </a:r>
                <a:r>
                  <a:rPr lang="en-US" sz="20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3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O</a:t>
                </a:r>
                <a:r>
                  <a:rPr lang="en-US" sz="2000" baseline="30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+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(A</a:t>
                </a:r>
                <a:r>
                  <a:rPr lang="en-US" sz="20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) + O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IN" sz="2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0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H</m:t>
                        </m:r>
                      </m:e>
                      <m:sup>
                        <m:r>
                          <a:rPr lang="en-US" sz="2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−</m:t>
                        </m:r>
                      </m:sup>
                    </m:sSup>
                  </m:oMath>
                </a14:m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(B</a:t>
                </a:r>
                <a:r>
                  <a:rPr lang="en-US" sz="20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1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)</a:t>
                </a:r>
                <a:endParaRPr lang="en-IN" sz="2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457200" algn="just"/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NH</a:t>
                </a:r>
                <a:r>
                  <a:rPr lang="en-US" sz="20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3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(A</a:t>
                </a:r>
                <a:r>
                  <a:rPr lang="en-US" sz="20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1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) + NH</a:t>
                </a:r>
                <a:r>
                  <a:rPr lang="en-US" sz="20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3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(B</a:t>
                </a:r>
                <a:r>
                  <a:rPr lang="en-US" sz="20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) </a:t>
                </a:r>
                <a14:m>
                  <m:oMath xmlns:m="http://schemas.openxmlformats.org/officeDocument/2006/math">
                    <m:r>
                      <a:rPr lang="en-US" sz="20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⇌</m:t>
                    </m:r>
                  </m:oMath>
                </a14:m>
                <a:r>
                  <a:rPr lang="en-US" sz="20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N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H</a:t>
                </a:r>
                <a:r>
                  <a:rPr lang="en-US" sz="20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4</a:t>
                </a:r>
                <a:r>
                  <a:rPr lang="en-US" sz="2000" baseline="30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+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(A</a:t>
                </a:r>
                <a:r>
                  <a:rPr lang="en-US" sz="20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) + N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IN" sz="2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H</m:t>
                        </m:r>
                      </m:e>
                      <m:sub>
                        <m:r>
                          <a:rPr lang="en-US" sz="20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2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−</m:t>
                        </m:r>
                      </m:sup>
                    </m:sSubSup>
                  </m:oMath>
                </a14:m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(B</a:t>
                </a:r>
                <a:r>
                  <a:rPr lang="en-US" sz="20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1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)</a:t>
                </a:r>
                <a:endParaRPr lang="en-IN" sz="2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457200" algn="just"/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H</a:t>
                </a:r>
                <a:r>
                  <a:rPr lang="en-US" sz="20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SO</a:t>
                </a:r>
                <a:r>
                  <a:rPr lang="en-US" sz="20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4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(A</a:t>
                </a:r>
                <a:r>
                  <a:rPr lang="en-US" sz="20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1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) + H</a:t>
                </a:r>
                <a:r>
                  <a:rPr lang="en-US" sz="20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SO</a:t>
                </a:r>
                <a:r>
                  <a:rPr lang="en-US" sz="20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4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(B</a:t>
                </a:r>
                <a:r>
                  <a:rPr lang="en-US" sz="20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) </a:t>
                </a:r>
                <a14:m>
                  <m:oMath xmlns:m="http://schemas.openxmlformats.org/officeDocument/2006/math">
                    <m:r>
                      <a:rPr lang="en-US" sz="20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⇌</m:t>
                    </m:r>
                  </m:oMath>
                </a14:m>
                <a:r>
                  <a:rPr lang="en-US" sz="20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H</a:t>
                </a:r>
                <a:r>
                  <a:rPr lang="en-US" sz="20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3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SO</a:t>
                </a:r>
                <a:r>
                  <a:rPr lang="en-US" sz="20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4</a:t>
                </a:r>
                <a:r>
                  <a:rPr lang="en-US" sz="2000" baseline="30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+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(A</a:t>
                </a:r>
                <a:r>
                  <a:rPr lang="en-US" sz="20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) + HS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IN" sz="2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O</m:t>
                        </m:r>
                      </m:e>
                      <m:sub>
                        <m:r>
                          <a:rPr lang="en-US" sz="20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4</m:t>
                        </m:r>
                      </m:sub>
                      <m:sup>
                        <m:r>
                          <a:rPr lang="en-US" sz="2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−</m:t>
                        </m:r>
                      </m:sup>
                    </m:sSubSup>
                  </m:oMath>
                </a14:m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 (B</a:t>
                </a:r>
                <a:r>
                  <a:rPr lang="en-US" sz="20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1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)</a:t>
                </a:r>
                <a:endParaRPr lang="en-IN" sz="2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457200" algn="just"/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 </a:t>
                </a:r>
                <a:endParaRPr lang="en-IN" sz="2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457200" algn="just"/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All the proton transfer process can be regarded as neutralization process.</a:t>
                </a:r>
                <a:endParaRPr lang="en-IN" sz="2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457200" algn="just"/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CH</a:t>
                </a:r>
                <a:r>
                  <a:rPr lang="en-US" sz="20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3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CO</a:t>
                </a:r>
                <a:r>
                  <a:rPr lang="en-US" sz="20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H (A</a:t>
                </a:r>
                <a:r>
                  <a:rPr lang="en-US" sz="20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1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) + O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IN" sz="2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0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H</m:t>
                        </m:r>
                      </m:e>
                      <m:sup>
                        <m:r>
                          <a:rPr lang="en-US" sz="2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−</m:t>
                        </m:r>
                      </m:sup>
                    </m:sSup>
                  </m:oMath>
                </a14:m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(B</a:t>
                </a:r>
                <a:r>
                  <a:rPr lang="en-US" sz="20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) </a:t>
                </a:r>
                <a14:m>
                  <m:oMath xmlns:m="http://schemas.openxmlformats.org/officeDocument/2006/math">
                    <m:r>
                      <a:rPr lang="en-US" sz="20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⇌</m:t>
                    </m:r>
                  </m:oMath>
                </a14:m>
                <a:r>
                  <a:rPr lang="en-US" sz="20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CH</a:t>
                </a:r>
                <a:r>
                  <a:rPr lang="en-US" sz="20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3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IN" sz="2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O</m:t>
                        </m:r>
                      </m:e>
                      <m:sub>
                        <m:r>
                          <a:rPr lang="en-US" sz="20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2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−</m:t>
                        </m:r>
                      </m:sup>
                    </m:sSubSup>
                  </m:oMath>
                </a14:m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(B</a:t>
                </a:r>
                <a:r>
                  <a:rPr lang="en-US" sz="20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1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) + H</a:t>
                </a:r>
                <a:r>
                  <a:rPr lang="en-US" sz="20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O  (A</a:t>
                </a:r>
                <a:r>
                  <a:rPr lang="en-US" sz="20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)</a:t>
                </a:r>
                <a:endParaRPr lang="en-IN" sz="2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857DB15E-C7DF-E12D-E7C3-BA1AA901D0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100" y="76200"/>
                <a:ext cx="8305800" cy="6309420"/>
              </a:xfrm>
              <a:prstGeom prst="rect">
                <a:avLst/>
              </a:prstGeom>
              <a:blipFill>
                <a:blip r:embed="rId2"/>
                <a:stretch>
                  <a:fillRect l="-808" t="-870" r="-734" b="-58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4971787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857DB15E-C7DF-E12D-E7C3-BA1AA901D0F7}"/>
              </a:ext>
            </a:extLst>
          </p:cNvPr>
          <p:cNvSpPr txBox="1"/>
          <p:nvPr/>
        </p:nvSpPr>
        <p:spPr>
          <a:xfrm>
            <a:off x="419100" y="304800"/>
            <a:ext cx="8305800" cy="63094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BRONSTED-LOWRY CONCEPT</a:t>
            </a:r>
          </a:p>
          <a:p>
            <a:pPr algn="ctr"/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endParaRPr lang="en-US" sz="3200" b="1" dirty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Strength of Bronsted acids</a:t>
            </a:r>
            <a:endParaRPr lang="en-IN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acid strength strongly depends on the nature of the solvent which generally acts as the reference base. Thus, the very strong acids (in water) like HCIO</a:t>
            </a:r>
            <a:r>
              <a:rPr lang="en-US" sz="32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CF</a:t>
            </a:r>
            <a:r>
              <a:rPr lang="en-US" sz="32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</a:t>
            </a:r>
            <a:r>
              <a:rPr lang="en-US" sz="32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H, etc. are only slightly acidic in H</a:t>
            </a:r>
            <a:r>
              <a:rPr lang="en-US" sz="32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</a:t>
            </a:r>
            <a:r>
              <a:rPr lang="en-US" sz="32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H</a:t>
            </a:r>
            <a:r>
              <a:rPr lang="en-US" sz="32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</a:t>
            </a:r>
            <a:r>
              <a:rPr lang="en-US" sz="32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is a weak acid in water but in H</a:t>
            </a:r>
            <a:r>
              <a:rPr lang="en-US" sz="32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</a:t>
            </a:r>
            <a:r>
              <a:rPr lang="en-US" sz="32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it acts as a weak base. In general, to describe the relative strength of the acids, we consider water as a solvent, i.e. reference base. </a:t>
            </a:r>
            <a:endParaRPr lang="en-US" sz="18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IN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484577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57DB15E-C7DF-E12D-E7C3-BA1AA901D0F7}"/>
                  </a:ext>
                </a:extLst>
              </p:cNvPr>
              <p:cNvSpPr txBox="1"/>
              <p:nvPr/>
            </p:nvSpPr>
            <p:spPr>
              <a:xfrm>
                <a:off x="419100" y="52368"/>
                <a:ext cx="8305800" cy="66532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3200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Arial" charset="0"/>
                  </a:rPr>
                  <a:t>BRONSTED-LOWRY CONCEPT </a:t>
                </a:r>
                <a:endParaRPr lang="en-US" sz="3200" b="1" dirty="0">
                  <a:solidFill>
                    <a:srgbClr val="C00000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US" sz="2200" b="1" i="1" dirty="0">
                    <a:solidFill>
                      <a:srgbClr val="0070C0"/>
                    </a:solidFill>
                    <a:effectLst/>
                    <a:latin typeface="Cambria" panose="02040503050406030204" pitchFamily="18" charset="0"/>
                    <a:ea typeface="Arial Unicode MS"/>
                  </a:rPr>
                  <a:t>Ionic Product of Water</a:t>
                </a:r>
                <a:endParaRPr lang="en-IN" sz="2200" dirty="0">
                  <a:solidFill>
                    <a:srgbClr val="0070C0"/>
                  </a:solidFill>
                  <a:effectLst/>
                  <a:latin typeface="Times New Roman" panose="02020603050405020304" pitchFamily="18" charset="0"/>
                  <a:ea typeface="Arial Unicode MS"/>
                </a:endParaRPr>
              </a:p>
              <a:p>
                <a:pPr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US" sz="22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Arial Unicode MS"/>
                  </a:rPr>
                  <a:t>The poor electrolyte water dissociates as</a:t>
                </a:r>
                <a:endParaRPr lang="en-IN" sz="2200" dirty="0">
                  <a:effectLst/>
                  <a:latin typeface="Times New Roman" panose="02020603050405020304" pitchFamily="18" charset="0"/>
                  <a:ea typeface="Arial Unicode MS"/>
                </a:endParaRPr>
              </a:p>
              <a:p>
                <a:pPr indent="228600"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US" sz="22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Arial Unicode MS"/>
                  </a:rPr>
                  <a:t>H</a:t>
                </a:r>
                <a:r>
                  <a:rPr lang="en-US" sz="2200" baseline="-250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Arial Unicode MS"/>
                  </a:rPr>
                  <a:t>2</a:t>
                </a:r>
                <a:r>
                  <a:rPr lang="en-US" sz="22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Arial Unicode MS"/>
                  </a:rPr>
                  <a:t>O + H</a:t>
                </a:r>
                <a:r>
                  <a:rPr lang="en-US" sz="2200" baseline="-250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Arial Unicode MS"/>
                  </a:rPr>
                  <a:t>2</a:t>
                </a:r>
                <a:r>
                  <a:rPr lang="en-US" sz="22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Arial Unicode MS"/>
                  </a:rPr>
                  <a:t>O  </a:t>
                </a:r>
                <a14:m>
                  <m:oMath xmlns:m="http://schemas.openxmlformats.org/officeDocument/2006/math">
                    <m:r>
                      <a:rPr lang="en-US" sz="22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rial Unicode MS"/>
                      </a:rPr>
                      <m:t>⇌</m:t>
                    </m:r>
                  </m:oMath>
                </a14:m>
                <a:r>
                  <a:rPr lang="en-US" sz="22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Arial Unicode MS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sz="2200" i="1">
                            <a:solidFill>
                              <a:srgbClr val="000000"/>
                            </a:solidFill>
                            <a:effectLst/>
                            <a:uFill>
                              <a:solidFill>
                                <a:srgbClr val="000000"/>
                              </a:solidFill>
                            </a:u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IN" sz="2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H</m:t>
                        </m:r>
                      </m:e>
                      <m:sub>
                        <m:r>
                          <a:rPr lang="en-IN" sz="2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3</m:t>
                        </m:r>
                      </m:sub>
                    </m:sSub>
                    <m:sSup>
                      <m:sSupPr>
                        <m:ctrlPr>
                          <a:rPr lang="en-IN" sz="22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rial Unicode MS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rial Unicode MS"/>
                          </a:rPr>
                          <m:t>O</m:t>
                        </m:r>
                      </m:e>
                      <m:sup>
                        <m:r>
                          <a:rPr lang="en-US" sz="2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rial Unicode MS"/>
                          </a:rPr>
                          <m:t>+</m:t>
                        </m:r>
                      </m:sup>
                    </m:sSup>
                  </m:oMath>
                </a14:m>
                <a:r>
                  <a:rPr lang="en-US" sz="22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  <a:r>
                  <a:rPr lang="en-US" sz="22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Arial Unicode MS"/>
                  </a:rPr>
                  <a:t> +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2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rial Unicode MS"/>
                      </a:rPr>
                      <m:t>O</m:t>
                    </m:r>
                    <m:sSup>
                      <m:sSupPr>
                        <m:ctrlPr>
                          <a:rPr lang="en-IN" sz="22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rial Unicode MS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rial Unicode MS"/>
                          </a:rPr>
                          <m:t>H</m:t>
                        </m:r>
                      </m:e>
                      <m:sup>
                        <m:r>
                          <a:rPr lang="en-US" sz="22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rial Unicode MS"/>
                          </a:rPr>
                          <m:t>−</m:t>
                        </m:r>
                      </m:sup>
                    </m:sSup>
                  </m:oMath>
                </a14:m>
                <a:endParaRPr lang="en-IN" sz="2200" dirty="0">
                  <a:effectLst/>
                  <a:latin typeface="Times New Roman" panose="02020603050405020304" pitchFamily="18" charset="0"/>
                  <a:ea typeface="Arial Unicode MS"/>
                </a:endParaRPr>
              </a:p>
              <a:p>
                <a:pPr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US" sz="22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Arial Unicode MS"/>
                  </a:rPr>
                  <a:t>Applying the law of mass action, the equilibrium constant</a:t>
                </a:r>
                <a:endParaRPr lang="en-IN" sz="2200" dirty="0">
                  <a:effectLst/>
                  <a:latin typeface="Times New Roman" panose="02020603050405020304" pitchFamily="18" charset="0"/>
                  <a:ea typeface="Arial Unicode MS"/>
                </a:endParaRPr>
              </a:p>
              <a:p>
                <a:pPr indent="228600"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US" sz="22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Arial Unicode MS"/>
                  </a:rPr>
                  <a:t>K</a:t>
                </a:r>
                <a:r>
                  <a:rPr lang="en-US" sz="2200" baseline="-250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Arial Unicode MS"/>
                  </a:rPr>
                  <a:t>eq</a:t>
                </a:r>
                <a:r>
                  <a:rPr lang="en-US" sz="22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Arial Unicode MS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22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rial Unicode MS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IN" sz="22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rial Unicode MS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22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rial Unicode MS"/>
                              </a:rPr>
                              <m:t>a</m:t>
                            </m:r>
                          </m:e>
                          <m:sub>
                            <m:sSup>
                              <m:sSupPr>
                                <m:ctrlPr>
                                  <a:rPr lang="en-IN" sz="22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Arial Unicode MS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en-US" sz="22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Arial Unicode MS"/>
                                  </a:rPr>
                                  <m:t>H</m:t>
                                </m:r>
                              </m:e>
                              <m:sup>
                                <m:r>
                                  <a:rPr lang="en-US" sz="22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Arial Unicode MS"/>
                                  </a:rPr>
                                  <m:t>+</m:t>
                                </m:r>
                              </m:sup>
                            </m:sSup>
                            <m:r>
                              <a:rPr lang="en-US" sz="22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rial Unicode MS"/>
                              </a:rPr>
                              <m:t>.</m:t>
                            </m:r>
                          </m:sub>
                        </m:sSub>
                        <m:sSub>
                          <m:sSubPr>
                            <m:ctrlPr>
                              <a:rPr lang="en-IN" sz="22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rial Unicode MS"/>
                              </a:rPr>
                            </m:ctrlPr>
                          </m:sSubPr>
                          <m:e>
                            <m:r>
                              <a:rPr lang="en-US" sz="22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rial Unicode MS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sz="22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rial Unicode MS"/>
                              </a:rPr>
                              <m:t>a</m:t>
                            </m:r>
                          </m:e>
                          <m:sub>
                            <m:sSup>
                              <m:sSupPr>
                                <m:ctrlPr>
                                  <a:rPr lang="en-IN" sz="22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Arial Unicode MS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en-US" sz="22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Arial Unicode MS"/>
                                  </a:rPr>
                                  <m:t>OH</m:t>
                                </m:r>
                              </m:e>
                              <m:sup>
                                <m:r>
                                  <a:rPr lang="en-US" sz="22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Arial Unicode MS"/>
                                  </a:rPr>
                                  <m:t>−</m:t>
                                </m:r>
                              </m:sup>
                            </m:sSup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IN" sz="22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rial Unicode MS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22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rial Unicode MS"/>
                              </a:rPr>
                              <m:t>a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22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rial Unicode MS"/>
                              </a:rPr>
                              <m:t>H</m:t>
                            </m:r>
                            <m:r>
                              <a:rPr lang="en-US" sz="22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rial Unicode MS"/>
                              </a:rPr>
                              <m:t>2</m:t>
                            </m:r>
                            <m:r>
                              <m:rPr>
                                <m:sty m:val="p"/>
                              </m:rPr>
                              <a:rPr lang="en-US" sz="22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rial Unicode MS"/>
                              </a:rPr>
                              <m:t>O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22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;</a:t>
                </a:r>
                <a:endParaRPr lang="en-IN" sz="2200" dirty="0">
                  <a:effectLst/>
                  <a:latin typeface="Times New Roman" panose="02020603050405020304" pitchFamily="18" charset="0"/>
                  <a:ea typeface="Arial Unicode MS"/>
                </a:endParaRPr>
              </a:p>
              <a:p>
                <a:pPr indent="228600"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US" sz="22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In the pure state or in dilute solution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sz="22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rial Unicode MS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rial Unicode MS"/>
                          </a:rPr>
                          <m:t>a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rial Unicode MS"/>
                          </a:rPr>
                          <m:t>H</m:t>
                        </m:r>
                        <m:r>
                          <a:rPr lang="en-US" sz="2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rial Unicode MS"/>
                          </a:rPr>
                          <m:t>2</m:t>
                        </m:r>
                        <m:r>
                          <m:rPr>
                            <m:sty m:val="p"/>
                          </m:rPr>
                          <a:rPr lang="en-US" sz="2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rial Unicode MS"/>
                          </a:rPr>
                          <m:t>O</m:t>
                        </m:r>
                      </m:sub>
                    </m:sSub>
                  </m:oMath>
                </a14:m>
                <a:r>
                  <a:rPr lang="en-US" sz="22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is constant and it is taken as unity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sz="22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rial Unicode MS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rial Unicode MS"/>
                          </a:rPr>
                          <m:t>a</m:t>
                        </m:r>
                      </m:e>
                      <m:sub>
                        <m:sSub>
                          <m:sSubPr>
                            <m:ctrlPr>
                              <a:rPr lang="en-IN" sz="22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rial Unicode MS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22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rial Unicode MS"/>
                              </a:rPr>
                              <m:t>H</m:t>
                            </m:r>
                          </m:e>
                          <m:sub>
                            <m:r>
                              <a:rPr lang="en-US" sz="22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rial Unicode MS"/>
                              </a:rPr>
                              <m:t>2</m:t>
                            </m:r>
                          </m:sub>
                        </m:sSub>
                        <m:r>
                          <m:rPr>
                            <m:sty m:val="p"/>
                          </m:rPr>
                          <a:rPr lang="en-US" sz="2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rial Unicode MS"/>
                          </a:rPr>
                          <m:t>O</m:t>
                        </m:r>
                      </m:sub>
                    </m:sSub>
                  </m:oMath>
                </a14:m>
                <a:r>
                  <a:rPr lang="en-US" sz="22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= 1).</a:t>
                </a:r>
                <a:endParaRPr lang="en-IN" sz="2200" dirty="0">
                  <a:effectLst/>
                  <a:latin typeface="Times New Roman" panose="02020603050405020304" pitchFamily="18" charset="0"/>
                  <a:ea typeface="Arial Unicode MS"/>
                </a:endParaRPr>
              </a:p>
              <a:p>
                <a:pPr indent="228600"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US" sz="22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Therefore,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sz="2400" b="1" i="1" smtClean="0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Arial Unicode MS"/>
                          </a:rPr>
                        </m:ctrlPr>
                      </m:sSubPr>
                      <m:e>
                        <m:r>
                          <a:rPr lang="en-US" sz="2400" b="1" i="1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Arial Unicode MS"/>
                          </a:rPr>
                          <m:t>𝐚</m:t>
                        </m:r>
                      </m:e>
                      <m:sub>
                        <m:sSup>
                          <m:sSupPr>
                            <m:ctrlPr>
                              <a:rPr lang="en-IN" sz="2400" b="1" i="1">
                                <a:solidFill>
                                  <a:srgbClr val="C00000"/>
                                </a:solidFill>
                                <a:effectLst/>
                                <a:latin typeface="Cambria Math" panose="02040503050406030204" pitchFamily="18" charset="0"/>
                                <a:ea typeface="Arial Unicode MS"/>
                              </a:rPr>
                            </m:ctrlPr>
                          </m:sSupPr>
                          <m:e>
                            <m:r>
                              <a:rPr lang="en-US" sz="2400" b="1" i="1">
                                <a:solidFill>
                                  <a:srgbClr val="C00000"/>
                                </a:solidFill>
                                <a:effectLst/>
                                <a:latin typeface="Cambria Math" panose="02040503050406030204" pitchFamily="18" charset="0"/>
                                <a:ea typeface="Arial Unicode MS"/>
                              </a:rPr>
                              <m:t>𝐇</m:t>
                            </m:r>
                          </m:e>
                          <m:sup>
                            <m:r>
                              <a:rPr lang="en-US" sz="2400" b="1">
                                <a:solidFill>
                                  <a:srgbClr val="C00000"/>
                                </a:solidFill>
                                <a:effectLst/>
                                <a:latin typeface="Cambria Math" panose="02040503050406030204" pitchFamily="18" charset="0"/>
                                <a:ea typeface="Arial Unicode MS"/>
                              </a:rPr>
                              <m:t>+</m:t>
                            </m:r>
                          </m:sup>
                        </m:sSup>
                      </m:sub>
                    </m:sSub>
                    <m:r>
                      <a:rPr lang="en-US" sz="2400" b="1">
                        <a:solidFill>
                          <a:srgbClr val="C00000"/>
                        </a:solidFill>
                        <a:effectLst/>
                        <a:latin typeface="Cambria Math" panose="02040503050406030204" pitchFamily="18" charset="0"/>
                        <a:ea typeface="Arial Unicode MS"/>
                      </a:rPr>
                      <m:t>×</m:t>
                    </m:r>
                    <m:sSub>
                      <m:sSubPr>
                        <m:ctrlPr>
                          <a:rPr lang="en-IN" sz="2400" b="1" i="1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Arial Unicode MS"/>
                          </a:rPr>
                        </m:ctrlPr>
                      </m:sSubPr>
                      <m:e>
                        <m:r>
                          <a:rPr lang="en-US" sz="2400" b="1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Arial Unicode MS"/>
                          </a:rPr>
                          <m:t> </m:t>
                        </m:r>
                        <m:r>
                          <a:rPr lang="en-US" sz="2400" b="1" i="1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Arial Unicode MS"/>
                          </a:rPr>
                          <m:t>𝐚</m:t>
                        </m:r>
                      </m:e>
                      <m:sub>
                        <m:sSup>
                          <m:sSupPr>
                            <m:ctrlPr>
                              <a:rPr lang="en-IN" sz="2400" b="1" i="1">
                                <a:solidFill>
                                  <a:srgbClr val="C00000"/>
                                </a:solidFill>
                                <a:effectLst/>
                                <a:latin typeface="Cambria Math" panose="02040503050406030204" pitchFamily="18" charset="0"/>
                                <a:ea typeface="Arial Unicode MS"/>
                              </a:rPr>
                            </m:ctrlPr>
                          </m:sSupPr>
                          <m:e>
                            <m:r>
                              <a:rPr lang="en-US" sz="2400" b="1" i="1">
                                <a:solidFill>
                                  <a:srgbClr val="C00000"/>
                                </a:solidFill>
                                <a:effectLst/>
                                <a:latin typeface="Cambria Math" panose="02040503050406030204" pitchFamily="18" charset="0"/>
                                <a:ea typeface="Arial Unicode MS"/>
                              </a:rPr>
                              <m:t>𝐎𝐇</m:t>
                            </m:r>
                          </m:e>
                          <m:sup>
                            <m:r>
                              <a:rPr lang="en-US" sz="2400" b="1" i="1">
                                <a:solidFill>
                                  <a:srgbClr val="C00000"/>
                                </a:solidFill>
                                <a:effectLst/>
                                <a:latin typeface="Cambria Math" panose="02040503050406030204" pitchFamily="18" charset="0"/>
                                <a:ea typeface="Arial Unicode MS"/>
                              </a:rPr>
                              <m:t>−</m:t>
                            </m:r>
                          </m:sup>
                        </m:sSup>
                      </m:sub>
                    </m:sSub>
                  </m:oMath>
                </a14:m>
                <a:r>
                  <a:rPr lang="en-US" sz="2400" b="1" dirty="0">
                    <a:solidFill>
                      <a:srgbClr val="C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=</a:t>
                </a:r>
                <a:r>
                  <a:rPr lang="en-US" sz="2400" dirty="0">
                    <a:solidFill>
                      <a:srgbClr val="C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  <a:r>
                  <a:rPr lang="en-US" sz="2400" b="1" dirty="0">
                    <a:solidFill>
                      <a:srgbClr val="C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K</a:t>
                </a:r>
                <a:r>
                  <a:rPr lang="en-US" sz="2400" b="1" baseline="-25000" dirty="0">
                    <a:solidFill>
                      <a:srgbClr val="C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w </a:t>
                </a:r>
                <a:r>
                  <a:rPr lang="en-US" sz="2400" b="1" dirty="0">
                    <a:solidFill>
                      <a:srgbClr val="C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= ionic activity product of water</a:t>
                </a:r>
                <a:endParaRPr lang="en-IN" sz="2400" dirty="0">
                  <a:solidFill>
                    <a:srgbClr val="C00000"/>
                  </a:solidFill>
                  <a:effectLst/>
                  <a:latin typeface="Times New Roman" panose="02020603050405020304" pitchFamily="18" charset="0"/>
                  <a:ea typeface="Arial Unicode MS"/>
                </a:endParaRPr>
              </a:p>
              <a:p>
                <a:pPr indent="228600"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nl-NL" sz="22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K</a:t>
                </a:r>
                <a:r>
                  <a:rPr lang="nl-NL" sz="2200" baseline="-250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w</a:t>
                </a:r>
                <a:r>
                  <a:rPr lang="nl-NL" sz="22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sz="22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rial Unicode MS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nl-NL" sz="2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rial Unicode MS"/>
                          </a:rPr>
                          <m:t>c</m:t>
                        </m:r>
                      </m:e>
                      <m:sub>
                        <m:sSup>
                          <m:sSupPr>
                            <m:ctrlPr>
                              <a:rPr lang="en-IN" sz="22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rial Unicode MS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nl-NL" sz="22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rial Unicode MS"/>
                              </a:rPr>
                              <m:t>H</m:t>
                            </m:r>
                          </m:e>
                          <m:sup>
                            <m:r>
                              <a:rPr lang="nl-NL" sz="22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rial Unicode MS"/>
                              </a:rPr>
                              <m:t>+</m:t>
                            </m:r>
                          </m:sup>
                        </m:sSup>
                        <m:r>
                          <a:rPr lang="en-US" sz="2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rial Unicode MS"/>
                          </a:rPr>
                          <m:t> </m:t>
                        </m:r>
                      </m:sub>
                    </m:sSub>
                    <m:sSub>
                      <m:sSubPr>
                        <m:ctrlPr>
                          <a:rPr lang="en-IN" sz="22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rial Unicode MS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nl-NL" sz="2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rial Unicode MS"/>
                          </a:rPr>
                          <m:t>f</m:t>
                        </m:r>
                      </m:e>
                      <m:sub>
                        <m:sSup>
                          <m:sSupPr>
                            <m:ctrlPr>
                              <a:rPr lang="en-IN" sz="22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rial Unicode MS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nl-NL" sz="22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rial Unicode MS"/>
                              </a:rPr>
                              <m:t>H</m:t>
                            </m:r>
                          </m:e>
                          <m:sup>
                            <m:r>
                              <a:rPr lang="nl-NL" sz="22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rial Unicode MS"/>
                              </a:rPr>
                              <m:t>+</m:t>
                            </m:r>
                          </m:sup>
                        </m:sSup>
                      </m:sub>
                    </m:sSub>
                    <m:r>
                      <a:rPr lang="en-US" sz="22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rial Unicode MS"/>
                      </a:rPr>
                      <m:t> </m:t>
                    </m:r>
                    <m:sSub>
                      <m:sSubPr>
                        <m:ctrlPr>
                          <a:rPr lang="en-IN" sz="22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rial Unicode MS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nl-NL" sz="2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rial Unicode MS"/>
                          </a:rPr>
                          <m:t>c</m:t>
                        </m:r>
                      </m:e>
                      <m:sub>
                        <m:sSup>
                          <m:sSupPr>
                            <m:ctrlPr>
                              <a:rPr lang="en-IN" sz="22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rial Unicode MS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nl-NL" sz="22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rial Unicode MS"/>
                              </a:rPr>
                              <m:t>H</m:t>
                            </m:r>
                          </m:e>
                          <m:sup>
                            <m:r>
                              <a:rPr lang="nl-NL" sz="22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rial Unicode MS"/>
                              </a:rPr>
                              <m:t>+</m:t>
                            </m:r>
                          </m:sup>
                        </m:sSup>
                        <m:r>
                          <a:rPr lang="en-US" sz="2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rial Unicode MS"/>
                          </a:rPr>
                          <m:t> </m:t>
                        </m:r>
                      </m:sub>
                    </m:sSub>
                    <m:sSub>
                      <m:sSubPr>
                        <m:ctrlPr>
                          <a:rPr lang="en-IN" sz="22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rial Unicode MS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nl-NL" sz="2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rial Unicode MS"/>
                          </a:rPr>
                          <m:t>f</m:t>
                        </m:r>
                      </m:e>
                      <m:sub>
                        <m:sSup>
                          <m:sSupPr>
                            <m:ctrlPr>
                              <a:rPr lang="en-IN" sz="22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rial Unicode MS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nl-NL" sz="22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rial Unicode MS"/>
                              </a:rPr>
                              <m:t>OH</m:t>
                            </m:r>
                          </m:e>
                          <m:sup>
                            <m:r>
                              <a:rPr lang="nl-NL" sz="22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rial Unicode MS"/>
                              </a:rPr>
                              <m:t>−</m:t>
                            </m:r>
                          </m:sup>
                        </m:sSup>
                      </m:sub>
                    </m:sSub>
                  </m:oMath>
                </a14:m>
                <a:r>
                  <a:rPr lang="nl-NL" sz="22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=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sz="22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rial Unicode MS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nl-NL" sz="2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rial Unicode MS"/>
                          </a:rPr>
                          <m:t>c</m:t>
                        </m:r>
                      </m:e>
                      <m:sub>
                        <m:sSup>
                          <m:sSupPr>
                            <m:ctrlPr>
                              <a:rPr lang="en-IN" sz="22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rial Unicode MS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nl-NL" sz="22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rial Unicode MS"/>
                              </a:rPr>
                              <m:t>H</m:t>
                            </m:r>
                          </m:e>
                          <m:sup>
                            <m:r>
                              <a:rPr lang="nl-NL" sz="22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rial Unicode MS"/>
                              </a:rPr>
                              <m:t>+</m:t>
                            </m:r>
                          </m:sup>
                        </m:sSup>
                        <m:r>
                          <a:rPr lang="en-US" sz="2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rial Unicode MS"/>
                          </a:rPr>
                          <m:t> </m:t>
                        </m:r>
                      </m:sub>
                    </m:sSub>
                    <m:sSub>
                      <m:sSubPr>
                        <m:ctrlPr>
                          <a:rPr lang="en-IN" sz="22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rial Unicode MS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nl-NL" sz="2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rial Unicode MS"/>
                          </a:rPr>
                          <m:t>c</m:t>
                        </m:r>
                      </m:e>
                      <m:sub>
                        <m:sSup>
                          <m:sSupPr>
                            <m:ctrlPr>
                              <a:rPr lang="en-IN" sz="22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rial Unicode MS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nl-NL" sz="22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rial Unicode MS"/>
                              </a:rPr>
                              <m:t>OH</m:t>
                            </m:r>
                          </m:e>
                          <m:sup>
                            <m:r>
                              <a:rPr lang="nl-NL" sz="22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rial Unicode MS"/>
                              </a:rPr>
                              <m:t>−</m:t>
                            </m:r>
                          </m:sup>
                        </m:sSup>
                      </m:sub>
                    </m:sSub>
                  </m:oMath>
                </a14:m>
                <a:r>
                  <a:rPr lang="nl-NL" sz="22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)</a:t>
                </a:r>
                <a:r>
                  <a:rPr lang="nl-NL" sz="22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Arial Unicode MS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sz="22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rial Unicode MS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nl-NL" sz="2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rial Unicode MS"/>
                          </a:rPr>
                          <m:t>f</m:t>
                        </m:r>
                      </m:e>
                      <m:sub>
                        <m:sSup>
                          <m:sSupPr>
                            <m:ctrlPr>
                              <a:rPr lang="en-IN" sz="22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rial Unicode MS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nl-NL" sz="22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rial Unicode MS"/>
                              </a:rPr>
                              <m:t>H</m:t>
                            </m:r>
                          </m:e>
                          <m:sup>
                            <m:r>
                              <a:rPr lang="nl-NL" sz="22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rial Unicode MS"/>
                              </a:rPr>
                              <m:t>+</m:t>
                            </m:r>
                          </m:sup>
                        </m:sSup>
                      </m:sub>
                    </m:sSub>
                    <m:sSub>
                      <m:sSubPr>
                        <m:ctrlPr>
                          <a:rPr lang="en-IN" sz="22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rial Unicode MS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nl-NL" sz="2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rial Unicode MS"/>
                          </a:rPr>
                          <m:t>f</m:t>
                        </m:r>
                      </m:e>
                      <m:sub>
                        <m:sSup>
                          <m:sSupPr>
                            <m:ctrlPr>
                              <a:rPr lang="en-IN" sz="22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rial Unicode MS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nl-NL" sz="22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rial Unicode MS"/>
                              </a:rPr>
                              <m:t>OH</m:t>
                            </m:r>
                          </m:e>
                          <m:sup>
                            <m:r>
                              <a:rPr lang="nl-NL" sz="22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rial Unicode MS"/>
                              </a:rPr>
                              <m:t>−</m:t>
                            </m:r>
                          </m:sup>
                        </m:sSup>
                      </m:sub>
                    </m:sSub>
                  </m:oMath>
                </a14:m>
                <a:endParaRPr lang="en-IN" sz="2200" dirty="0">
                  <a:effectLst/>
                  <a:latin typeface="Times New Roman" panose="02020603050405020304" pitchFamily="18" charset="0"/>
                  <a:ea typeface="Arial Unicode MS"/>
                </a:endParaRPr>
              </a:p>
              <a:p>
                <a:pPr indent="228600"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IN" sz="22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K</a:t>
                </a:r>
                <a:r>
                  <a:rPr lang="en-IN" sz="2200" baseline="-250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w </a:t>
                </a:r>
                <a:r>
                  <a:rPr lang="en-IN" sz="22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= K</a:t>
                </a:r>
                <a:r>
                  <a:rPr lang="en-IN" sz="2200" baseline="-250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w</a:t>
                </a:r>
                <a14:m>
                  <m:oMath xmlns:m="http://schemas.openxmlformats.org/officeDocument/2006/math">
                    <m:r>
                      <a:rPr lang="en-IN" sz="2200" i="1" baseline="-250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ˊ</m:t>
                    </m:r>
                  </m:oMath>
                </a14:m>
                <a:r>
                  <a:rPr lang="en-IN" sz="22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Arial Unicode MS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sz="22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rial Unicode MS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IN" sz="2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rial Unicode MS"/>
                          </a:rPr>
                          <m:t>f</m:t>
                        </m:r>
                      </m:e>
                      <m:sub>
                        <m:sSup>
                          <m:sSupPr>
                            <m:ctrlPr>
                              <a:rPr lang="en-IN" sz="22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rial Unicode MS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IN" sz="22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rial Unicode MS"/>
                              </a:rPr>
                              <m:t>H</m:t>
                            </m:r>
                          </m:e>
                          <m:sup>
                            <m:r>
                              <a:rPr lang="en-IN" sz="22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rial Unicode MS"/>
                              </a:rPr>
                              <m:t>+</m:t>
                            </m:r>
                          </m:sup>
                        </m:sSup>
                      </m:sub>
                    </m:sSub>
                    <m:sSub>
                      <m:sSubPr>
                        <m:ctrlPr>
                          <a:rPr lang="en-IN" sz="22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rial Unicode MS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IN" sz="2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rial Unicode MS"/>
                          </a:rPr>
                          <m:t>f</m:t>
                        </m:r>
                      </m:e>
                      <m:sub>
                        <m:sSup>
                          <m:sSupPr>
                            <m:ctrlPr>
                              <a:rPr lang="en-IN" sz="22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rial Unicode MS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IN" sz="22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rial Unicode MS"/>
                              </a:rPr>
                              <m:t>OH</m:t>
                            </m:r>
                          </m:e>
                          <m:sup>
                            <m:r>
                              <a:rPr lang="en-IN" sz="22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rial Unicode MS"/>
                              </a:rPr>
                              <m:t>−</m:t>
                            </m:r>
                          </m:sup>
                        </m:sSup>
                      </m:sub>
                    </m:sSub>
                  </m:oMath>
                </a14:m>
                <a:r>
                  <a:rPr lang="en-US" sz="22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[where </a:t>
                </a:r>
                <a:r>
                  <a:rPr lang="en-US" sz="2800" b="1" dirty="0">
                    <a:solidFill>
                      <a:srgbClr val="7030A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K</a:t>
                </a:r>
                <a:r>
                  <a:rPr lang="en-US" sz="2800" b="1" baseline="-25000" dirty="0">
                    <a:solidFill>
                      <a:srgbClr val="7030A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w</a:t>
                </a:r>
                <a14:m>
                  <m:oMath xmlns:m="http://schemas.openxmlformats.org/officeDocument/2006/math">
                    <m:r>
                      <a:rPr lang="en-IN" sz="2800" i="1" baseline="-25000">
                        <a:solidFill>
                          <a:srgbClr val="7030A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ˊ</m:t>
                    </m:r>
                  </m:oMath>
                </a14:m>
                <a:r>
                  <a:rPr lang="en-US" sz="2800" b="1" dirty="0">
                    <a:solidFill>
                      <a:srgbClr val="7030A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sz="2800" b="1" i="1">
                            <a:solidFill>
                              <a:srgbClr val="7030A0"/>
                            </a:solidFill>
                            <a:effectLst/>
                            <a:latin typeface="Cambria Math" panose="02040503050406030204" pitchFamily="18" charset="0"/>
                            <a:ea typeface="Arial Unicode MS"/>
                          </a:rPr>
                        </m:ctrlPr>
                      </m:sSubPr>
                      <m:e>
                        <m:r>
                          <a:rPr lang="en-US" sz="2800" b="1" i="1">
                            <a:solidFill>
                              <a:srgbClr val="7030A0"/>
                            </a:solidFill>
                            <a:effectLst/>
                            <a:latin typeface="Cambria Math" panose="02040503050406030204" pitchFamily="18" charset="0"/>
                            <a:ea typeface="Arial Unicode MS"/>
                          </a:rPr>
                          <m:t>𝐜</m:t>
                        </m:r>
                      </m:e>
                      <m:sub>
                        <m:sSup>
                          <m:sSupPr>
                            <m:ctrlPr>
                              <a:rPr lang="en-IN" sz="2800" b="1" i="1">
                                <a:solidFill>
                                  <a:srgbClr val="7030A0"/>
                                </a:solidFill>
                                <a:effectLst/>
                                <a:latin typeface="Cambria Math" panose="02040503050406030204" pitchFamily="18" charset="0"/>
                                <a:ea typeface="Arial Unicode MS"/>
                              </a:rPr>
                            </m:ctrlPr>
                          </m:sSupPr>
                          <m:e>
                            <m:r>
                              <a:rPr lang="en-US" sz="2800" b="1" i="1">
                                <a:solidFill>
                                  <a:srgbClr val="7030A0"/>
                                </a:solidFill>
                                <a:effectLst/>
                                <a:latin typeface="Cambria Math" panose="02040503050406030204" pitchFamily="18" charset="0"/>
                                <a:ea typeface="Arial Unicode MS"/>
                              </a:rPr>
                              <m:t>𝐇</m:t>
                            </m:r>
                          </m:e>
                          <m:sup>
                            <m:r>
                              <a:rPr lang="en-US" sz="2800" b="1">
                                <a:solidFill>
                                  <a:srgbClr val="7030A0"/>
                                </a:solidFill>
                                <a:effectLst/>
                                <a:latin typeface="Cambria Math" panose="02040503050406030204" pitchFamily="18" charset="0"/>
                                <a:ea typeface="Arial Unicode MS"/>
                              </a:rPr>
                              <m:t>+</m:t>
                            </m:r>
                          </m:sup>
                        </m:sSup>
                        <m:r>
                          <a:rPr lang="en-US" sz="2800" b="1">
                            <a:solidFill>
                              <a:srgbClr val="7030A0"/>
                            </a:solidFill>
                            <a:effectLst/>
                            <a:latin typeface="Cambria Math" panose="02040503050406030204" pitchFamily="18" charset="0"/>
                            <a:ea typeface="Arial Unicode MS"/>
                          </a:rPr>
                          <m:t> </m:t>
                        </m:r>
                      </m:sub>
                    </m:sSub>
                    <m:sSub>
                      <m:sSubPr>
                        <m:ctrlPr>
                          <a:rPr lang="en-IN" sz="2800" b="1" i="1">
                            <a:solidFill>
                              <a:srgbClr val="7030A0"/>
                            </a:solidFill>
                            <a:effectLst/>
                            <a:latin typeface="Cambria Math" panose="02040503050406030204" pitchFamily="18" charset="0"/>
                            <a:ea typeface="Arial Unicode MS"/>
                          </a:rPr>
                        </m:ctrlPr>
                      </m:sSubPr>
                      <m:e>
                        <m:r>
                          <a:rPr lang="en-US" sz="2800" b="1" i="1">
                            <a:solidFill>
                              <a:srgbClr val="7030A0"/>
                            </a:solidFill>
                            <a:effectLst/>
                            <a:latin typeface="Cambria Math" panose="02040503050406030204" pitchFamily="18" charset="0"/>
                            <a:ea typeface="Arial Unicode MS"/>
                          </a:rPr>
                          <m:t>𝐜</m:t>
                        </m:r>
                      </m:e>
                      <m:sub>
                        <m:sSup>
                          <m:sSupPr>
                            <m:ctrlPr>
                              <a:rPr lang="en-IN" sz="2800" b="1" i="1">
                                <a:solidFill>
                                  <a:srgbClr val="7030A0"/>
                                </a:solidFill>
                                <a:effectLst/>
                                <a:latin typeface="Cambria Math" panose="02040503050406030204" pitchFamily="18" charset="0"/>
                                <a:ea typeface="Arial Unicode MS"/>
                              </a:rPr>
                            </m:ctrlPr>
                          </m:sSupPr>
                          <m:e>
                            <m:r>
                              <a:rPr lang="en-US" sz="2800" b="1" i="1">
                                <a:solidFill>
                                  <a:srgbClr val="7030A0"/>
                                </a:solidFill>
                                <a:effectLst/>
                                <a:latin typeface="Cambria Math" panose="02040503050406030204" pitchFamily="18" charset="0"/>
                                <a:ea typeface="Arial Unicode MS"/>
                              </a:rPr>
                              <m:t>𝐎𝐇</m:t>
                            </m:r>
                          </m:e>
                          <m:sup>
                            <m:r>
                              <a:rPr lang="en-US" sz="2800" b="1" i="1">
                                <a:solidFill>
                                  <a:srgbClr val="7030A0"/>
                                </a:solidFill>
                                <a:effectLst/>
                                <a:latin typeface="Cambria Math" panose="02040503050406030204" pitchFamily="18" charset="0"/>
                                <a:ea typeface="Arial Unicode MS"/>
                              </a:rPr>
                              <m:t>−</m:t>
                            </m:r>
                          </m:sup>
                        </m:sSup>
                      </m:sub>
                    </m:sSub>
                  </m:oMath>
                </a14:m>
                <a:r>
                  <a:rPr lang="en-US" sz="2800" b="1" dirty="0">
                    <a:solidFill>
                      <a:srgbClr val="7030A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= ionic product of water</a:t>
                </a:r>
                <a:r>
                  <a:rPr lang="en-US" sz="22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]</a:t>
                </a:r>
                <a:endParaRPr lang="en-IN" sz="2200" dirty="0">
                  <a:effectLst/>
                  <a:latin typeface="Times New Roman" panose="02020603050405020304" pitchFamily="18" charset="0"/>
                  <a:ea typeface="Arial Unicode MS"/>
                </a:endParaRPr>
              </a:p>
              <a:p>
                <a:pPr indent="228600"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US" sz="2200" b="1" dirty="0">
                    <a:solidFill>
                      <a:srgbClr val="0070C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In pure water of in dilute solutions the activity coefficients</a:t>
                </a:r>
                <a:r>
                  <a:rPr lang="en-US" sz="2200" b="1" dirty="0">
                    <a:solidFill>
                      <a:srgbClr val="0070C0"/>
                    </a:solidFill>
                    <a:effectLst/>
                    <a:latin typeface="Times New Roman" panose="02020603050405020304" pitchFamily="18" charset="0"/>
                    <a:ea typeface="Arial Unicode MS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sz="2200" b="1" i="1">
                            <a:solidFill>
                              <a:srgbClr val="0070C0"/>
                            </a:solidFill>
                            <a:effectLst/>
                            <a:latin typeface="Cambria Math" panose="02040503050406030204" pitchFamily="18" charset="0"/>
                            <a:ea typeface="Arial Unicode MS"/>
                          </a:rPr>
                        </m:ctrlPr>
                      </m:sSubPr>
                      <m:e>
                        <m:r>
                          <a:rPr lang="en-US" sz="2200" b="1" i="1">
                            <a:solidFill>
                              <a:srgbClr val="0070C0"/>
                            </a:solidFill>
                            <a:effectLst/>
                            <a:latin typeface="Cambria Math" panose="02040503050406030204" pitchFamily="18" charset="0"/>
                            <a:ea typeface="Arial Unicode MS"/>
                          </a:rPr>
                          <m:t>𝒇</m:t>
                        </m:r>
                      </m:e>
                      <m:sub>
                        <m:sSup>
                          <m:sSupPr>
                            <m:ctrlPr>
                              <a:rPr lang="en-IN" sz="2200" b="1" i="1">
                                <a:solidFill>
                                  <a:srgbClr val="0070C0"/>
                                </a:solidFill>
                                <a:effectLst/>
                                <a:latin typeface="Cambria Math" panose="02040503050406030204" pitchFamily="18" charset="0"/>
                                <a:ea typeface="Arial Unicode MS"/>
                              </a:rPr>
                            </m:ctrlPr>
                          </m:sSupPr>
                          <m:e>
                            <m:r>
                              <a:rPr lang="en-US" sz="2200" b="1" i="1">
                                <a:solidFill>
                                  <a:srgbClr val="0070C0"/>
                                </a:solidFill>
                                <a:effectLst/>
                                <a:latin typeface="Cambria Math" panose="02040503050406030204" pitchFamily="18" charset="0"/>
                                <a:ea typeface="Arial Unicode MS"/>
                              </a:rPr>
                              <m:t>𝑯</m:t>
                            </m:r>
                          </m:e>
                          <m:sup>
                            <m:r>
                              <a:rPr lang="en-US" sz="2200" b="1">
                                <a:solidFill>
                                  <a:srgbClr val="0070C0"/>
                                </a:solidFill>
                                <a:effectLst/>
                                <a:latin typeface="Cambria Math" panose="02040503050406030204" pitchFamily="18" charset="0"/>
                                <a:ea typeface="Arial Unicode MS"/>
                              </a:rPr>
                              <m:t>+</m:t>
                            </m:r>
                          </m:sup>
                        </m:sSup>
                        <m:r>
                          <a:rPr lang="en-US" sz="2200" b="1">
                            <a:solidFill>
                              <a:srgbClr val="0070C0"/>
                            </a:solidFill>
                            <a:effectLst/>
                            <a:latin typeface="Cambria Math" panose="02040503050406030204" pitchFamily="18" charset="0"/>
                            <a:ea typeface="Arial Unicode MS"/>
                          </a:rPr>
                          <m:t>  </m:t>
                        </m:r>
                      </m:sub>
                    </m:sSub>
                  </m:oMath>
                </a14:m>
                <a:r>
                  <a:rPr lang="en-US" sz="2200" b="1" dirty="0">
                    <a:solidFill>
                      <a:srgbClr val="0070C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sz="2200" b="1" i="1">
                            <a:solidFill>
                              <a:srgbClr val="0070C0"/>
                            </a:solidFill>
                            <a:effectLst/>
                            <a:latin typeface="Cambria Math" panose="02040503050406030204" pitchFamily="18" charset="0"/>
                            <a:ea typeface="Arial Unicode MS"/>
                          </a:rPr>
                        </m:ctrlPr>
                      </m:sSubPr>
                      <m:e>
                        <m:r>
                          <a:rPr lang="en-US" sz="2200" b="1" i="1">
                            <a:solidFill>
                              <a:srgbClr val="0070C0"/>
                            </a:solidFill>
                            <a:effectLst/>
                            <a:latin typeface="Cambria Math" panose="02040503050406030204" pitchFamily="18" charset="0"/>
                            <a:ea typeface="Arial Unicode MS"/>
                          </a:rPr>
                          <m:t>𝒇</m:t>
                        </m:r>
                      </m:e>
                      <m:sub>
                        <m:sSup>
                          <m:sSupPr>
                            <m:ctrlPr>
                              <a:rPr lang="en-IN" sz="2200" b="1" i="1">
                                <a:solidFill>
                                  <a:srgbClr val="0070C0"/>
                                </a:solidFill>
                                <a:effectLst/>
                                <a:latin typeface="Cambria Math" panose="02040503050406030204" pitchFamily="18" charset="0"/>
                                <a:ea typeface="Arial Unicode MS"/>
                              </a:rPr>
                            </m:ctrlPr>
                          </m:sSupPr>
                          <m:e>
                            <m:r>
                              <a:rPr lang="en-US" sz="2200" b="1" i="1">
                                <a:solidFill>
                                  <a:srgbClr val="0070C0"/>
                                </a:solidFill>
                                <a:effectLst/>
                                <a:latin typeface="Cambria Math" panose="02040503050406030204" pitchFamily="18" charset="0"/>
                                <a:ea typeface="Arial Unicode MS"/>
                              </a:rPr>
                              <m:t>𝑶𝑯</m:t>
                            </m:r>
                          </m:e>
                          <m:sup>
                            <m:r>
                              <a:rPr lang="en-US" sz="2200" b="1" i="1">
                                <a:solidFill>
                                  <a:srgbClr val="0070C0"/>
                                </a:solidFill>
                                <a:effectLst/>
                                <a:latin typeface="Cambria Math" panose="02040503050406030204" pitchFamily="18" charset="0"/>
                                <a:ea typeface="Arial Unicode MS"/>
                              </a:rPr>
                              <m:t>−</m:t>
                            </m:r>
                          </m:sup>
                        </m:sSup>
                      </m:sub>
                    </m:sSub>
                  </m:oMath>
                </a14:m>
                <a:r>
                  <a:rPr lang="en-US" sz="2200" b="1" dirty="0">
                    <a:solidFill>
                      <a:srgbClr val="0070C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are almost unity, so K</a:t>
                </a:r>
                <a:r>
                  <a:rPr lang="en-US" sz="2200" b="1" baseline="-25000" dirty="0">
                    <a:solidFill>
                      <a:srgbClr val="0070C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w </a:t>
                </a:r>
                <a:r>
                  <a:rPr lang="en-US" sz="2200" b="1" dirty="0">
                    <a:solidFill>
                      <a:srgbClr val="0070C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= K</a:t>
                </a:r>
                <a:r>
                  <a:rPr lang="en-US" sz="2200" b="1" baseline="-25000" dirty="0">
                    <a:solidFill>
                      <a:srgbClr val="0070C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w</a:t>
                </a:r>
                <a14:m>
                  <m:oMath xmlns:m="http://schemas.openxmlformats.org/officeDocument/2006/math">
                    <m:r>
                      <a:rPr lang="en-IN" sz="2200" b="1" i="1" baseline="-25000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ˊ</m:t>
                    </m:r>
                  </m:oMath>
                </a14:m>
                <a:endParaRPr lang="en-IN" sz="2200" b="1" dirty="0">
                  <a:solidFill>
                    <a:srgbClr val="0070C0"/>
                  </a:solidFill>
                  <a:effectLst/>
                  <a:latin typeface="Times New Roman" panose="02020603050405020304" pitchFamily="18" charset="0"/>
                  <a:ea typeface="Arial Unicode MS"/>
                </a:endParaRPr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857DB15E-C7DF-E12D-E7C3-BA1AA901D0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100" y="52368"/>
                <a:ext cx="8305800" cy="6653232"/>
              </a:xfrm>
              <a:prstGeom prst="rect">
                <a:avLst/>
              </a:prstGeom>
              <a:blipFill>
                <a:blip r:embed="rId2"/>
                <a:stretch>
                  <a:fillRect l="-1542" t="-1375" r="-1468" b="-91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39899066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57DB15E-C7DF-E12D-E7C3-BA1AA901D0F7}"/>
                  </a:ext>
                </a:extLst>
              </p:cNvPr>
              <p:cNvSpPr txBox="1"/>
              <p:nvPr/>
            </p:nvSpPr>
            <p:spPr>
              <a:xfrm>
                <a:off x="419100" y="-24541"/>
                <a:ext cx="8305800" cy="681430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3200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Arial" charset="0"/>
                  </a:rPr>
                  <a:t>BRONSTED-LOWRY CONCEPT </a:t>
                </a:r>
                <a:endParaRPr lang="en-US" sz="3200" b="1" dirty="0">
                  <a:solidFill>
                    <a:srgbClr val="C00000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indent="228600" algn="just">
                  <a:lnSpc>
                    <a:spcPct val="107000"/>
                  </a:lnSpc>
                  <a:spcAft>
                    <a:spcPts val="800"/>
                  </a:spcAft>
                </a:pPr>
                <a:endParaRPr lang="en-US" sz="800" b="1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indent="228600"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US" sz="2400" b="1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In concentrated solutions, K</a:t>
                </a:r>
                <a:r>
                  <a:rPr lang="en-US" sz="2400" b="1" baseline="-250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w</a:t>
                </a:r>
                <a14:m>
                  <m:oMath xmlns:m="http://schemas.openxmlformats.org/officeDocument/2006/math">
                    <m:r>
                      <a:rPr lang="en-IN" sz="2400" b="1" i="1" baseline="-250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ˊ</m:t>
                    </m:r>
                  </m:oMath>
                </a14:m>
                <a:r>
                  <a:rPr lang="en-US" sz="2400" b="1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varies considerably but K</a:t>
                </a:r>
                <a:r>
                  <a:rPr lang="en-US" sz="2400" b="1" baseline="-250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w</a:t>
                </a:r>
                <a:r>
                  <a:rPr lang="en-US" sz="2400" b="1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remains constant at any given temperature. The value of Kw is temperature dependent as it is an equilibrium constant.</a:t>
                </a:r>
                <a:endParaRPr lang="en-IN" sz="2400" dirty="0">
                  <a:effectLst/>
                  <a:latin typeface="Times New Roman" panose="02020603050405020304" pitchFamily="18" charset="0"/>
                  <a:ea typeface="Arial Unicode MS"/>
                </a:endParaRPr>
              </a:p>
              <a:p>
                <a:pPr indent="228600" algn="just"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IN" sz="2400" b="1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rial Unicode MS"/>
                          </a:rPr>
                        </m:ctrlPr>
                      </m:sSubPr>
                      <m:e>
                        <m:r>
                          <a:rPr lang="en-US" sz="2400" b="1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rial Unicode MS"/>
                          </a:rPr>
                          <m:t>𝐚</m:t>
                        </m:r>
                      </m:e>
                      <m:sub>
                        <m:sSup>
                          <m:sSupPr>
                            <m:ctrlPr>
                              <a:rPr lang="en-IN" sz="2400" b="1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rial Unicode MS"/>
                              </a:rPr>
                            </m:ctrlPr>
                          </m:sSupPr>
                          <m:e>
                            <m:r>
                              <a:rPr lang="en-US" sz="2400" b="1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rial Unicode MS"/>
                              </a:rPr>
                              <m:t>𝐇</m:t>
                            </m:r>
                          </m:e>
                          <m:sup>
                            <m:r>
                              <a:rPr lang="en-US" sz="2400" b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rial Unicode MS"/>
                              </a:rPr>
                              <m:t>+</m:t>
                            </m:r>
                          </m:sup>
                        </m:sSup>
                      </m:sub>
                    </m:sSub>
                    <m:r>
                      <a:rPr lang="en-US" sz="2400" b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rial Unicode MS"/>
                      </a:rPr>
                      <m:t>×</m:t>
                    </m:r>
                    <m:sSub>
                      <m:sSubPr>
                        <m:ctrlPr>
                          <a:rPr lang="en-IN" sz="2400" b="1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rial Unicode MS"/>
                          </a:rPr>
                        </m:ctrlPr>
                      </m:sSubPr>
                      <m:e>
                        <m:r>
                          <a:rPr lang="en-US" sz="2400" b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rial Unicode MS"/>
                          </a:rPr>
                          <m:t> </m:t>
                        </m:r>
                        <m:r>
                          <a:rPr lang="en-US" sz="2400" b="1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rial Unicode MS"/>
                          </a:rPr>
                          <m:t>𝐚</m:t>
                        </m:r>
                      </m:e>
                      <m:sub>
                        <m:sSup>
                          <m:sSupPr>
                            <m:ctrlPr>
                              <a:rPr lang="en-IN" sz="2400" b="1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rial Unicode MS"/>
                              </a:rPr>
                            </m:ctrlPr>
                          </m:sSupPr>
                          <m:e>
                            <m:r>
                              <a:rPr lang="en-US" sz="2400" b="1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rial Unicode MS"/>
                              </a:rPr>
                              <m:t>𝐎𝐇</m:t>
                            </m:r>
                          </m:e>
                          <m:sup>
                            <m:r>
                              <a:rPr lang="en-US" sz="2400" b="1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rial Unicode MS"/>
                              </a:rPr>
                              <m:t>−</m:t>
                            </m:r>
                          </m:sup>
                        </m:sSup>
                      </m:sub>
                    </m:sSub>
                  </m:oMath>
                </a14:m>
                <a:r>
                  <a:rPr lang="en-US" sz="2400" b="1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= K</a:t>
                </a:r>
                <a:r>
                  <a:rPr lang="en-US" sz="2400" b="1" baseline="-250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w </a:t>
                </a:r>
                <a:r>
                  <a:rPr lang="en-US" sz="2400" b="1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= constant at a particular temperature</a:t>
                </a:r>
                <a:endParaRPr lang="en-IN" sz="2400" dirty="0">
                  <a:effectLst/>
                  <a:latin typeface="Times New Roman" panose="02020603050405020304" pitchFamily="18" charset="0"/>
                  <a:ea typeface="Arial Unicode MS"/>
                </a:endParaRPr>
              </a:p>
              <a:p>
                <a:pPr indent="228600"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US" sz="24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K</a:t>
                </a:r>
                <a:r>
                  <a:rPr lang="en-US" sz="2400" baseline="-250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w</a:t>
                </a:r>
                <a14:m>
                  <m:oMath xmlns:m="http://schemas.openxmlformats.org/officeDocument/2006/math">
                    <m:r>
                      <a:rPr lang="en-IN" sz="2400" i="1" baseline="-250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ˊ</m:t>
                    </m:r>
                  </m:oMath>
                </a14:m>
                <a:r>
                  <a:rPr lang="en-US" sz="24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= </a:t>
                </a:r>
                <a14:m>
                  <m:oMath xmlns:m="http://schemas.openxmlformats.org/officeDocument/2006/math">
                    <m:r>
                      <a:rPr lang="en-US" sz="24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[</m:t>
                    </m:r>
                    <m:sSup>
                      <m:sSupPr>
                        <m:ctrlPr>
                          <a:rPr lang="en-IN" sz="24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rial Unicode MS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4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rial Unicode MS"/>
                          </a:rPr>
                          <m:t>H</m:t>
                        </m:r>
                      </m:e>
                      <m:sup>
                        <m:r>
                          <a:rPr lang="en-US" sz="24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rial Unicode MS"/>
                          </a:rPr>
                          <m:t>+</m:t>
                        </m:r>
                      </m:sup>
                    </m:sSup>
                    <m:r>
                      <a:rPr lang="en-US" sz="24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][</m:t>
                    </m:r>
                    <m:r>
                      <a:rPr lang="en-US" sz="24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rial Unicode MS"/>
                      </a:rPr>
                      <m:t> </m:t>
                    </m:r>
                    <m:sSup>
                      <m:sSupPr>
                        <m:ctrlPr>
                          <a:rPr lang="en-IN" sz="24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rial Unicode MS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4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rial Unicode MS"/>
                          </a:rPr>
                          <m:t>OH</m:t>
                        </m:r>
                      </m:e>
                      <m:sup>
                        <m:r>
                          <a:rPr lang="en-US" sz="24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rial Unicode MS"/>
                          </a:rPr>
                          <m:t>−</m:t>
                        </m:r>
                      </m:sup>
                    </m:sSup>
                    <m:r>
                      <a:rPr lang="en-US" sz="24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]= </m:t>
                    </m:r>
                  </m:oMath>
                </a14:m>
                <a:r>
                  <a:rPr lang="en-US" sz="24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(1 </a:t>
                </a:r>
                <a14:m>
                  <m:oMath xmlns:m="http://schemas.openxmlformats.org/officeDocument/2006/math">
                    <m:r>
                      <a:rPr lang="en-US" sz="24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rial Unicode MS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IN" sz="24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24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24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−</m:t>
                        </m:r>
                        <m:r>
                          <a:rPr lang="en-US" sz="24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7</m:t>
                        </m:r>
                      </m:sup>
                    </m:sSup>
                    <m:sSup>
                      <m:sSupPr>
                        <m:ctrlPr>
                          <a:rPr lang="en-IN" sz="24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]</m:t>
                        </m:r>
                      </m:e>
                      <m:sup>
                        <m:r>
                          <a:rPr lang="en-US" sz="24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IN" sz="24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24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24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−</m:t>
                        </m:r>
                        <m:r>
                          <a:rPr lang="en-US" sz="24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14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IN" sz="24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4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M</m:t>
                        </m:r>
                      </m:e>
                      <m:sup>
                        <m:r>
                          <a:rPr lang="en-US" sz="24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IN" sz="2400" dirty="0">
                  <a:effectLst/>
                  <a:latin typeface="Times New Roman" panose="02020603050405020304" pitchFamily="18" charset="0"/>
                  <a:ea typeface="Arial Unicode MS"/>
                </a:endParaRPr>
              </a:p>
              <a:p>
                <a:pPr indent="228600"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US" sz="24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The density of pure water is 1000 g/L and the molar mass of water is 18 g/ mol. </a:t>
                </a:r>
                <a:endParaRPr lang="en-IN" sz="2400" dirty="0">
                  <a:effectLst/>
                  <a:latin typeface="Times New Roman" panose="02020603050405020304" pitchFamily="18" charset="0"/>
                  <a:ea typeface="Arial Unicode MS"/>
                </a:endParaRPr>
              </a:p>
              <a:p>
                <a:pPr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US" sz="24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Now [H</a:t>
                </a:r>
                <a:r>
                  <a:rPr lang="en-US" sz="2400" baseline="-250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2</a:t>
                </a:r>
                <a:r>
                  <a:rPr lang="en-US" sz="24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O]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24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4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1000</m:t>
                        </m:r>
                      </m:num>
                      <m:den>
                        <m:r>
                          <a:rPr lang="en-US" sz="24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18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= 55.55 M</a:t>
                </a:r>
                <a:endParaRPr lang="en-IN" sz="2400" dirty="0">
                  <a:effectLst/>
                  <a:latin typeface="Times New Roman" panose="02020603050405020304" pitchFamily="18" charset="0"/>
                  <a:ea typeface="Arial Unicode MS"/>
                </a:endParaRPr>
              </a:p>
              <a:p>
                <a:pPr indent="228600"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US" sz="24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Concentration of water is 55.55 M</a:t>
                </a:r>
                <a:endParaRPr lang="en-IN" sz="2400" dirty="0">
                  <a:effectLst/>
                  <a:latin typeface="Times New Roman" panose="02020603050405020304" pitchFamily="18" charset="0"/>
                  <a:ea typeface="Arial Unicode MS"/>
                </a:endParaRPr>
              </a:p>
              <a:p>
                <a:pPr indent="228600"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US" sz="24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Concentration of dissociated water at 25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℃</m:t>
                    </m:r>
                  </m:oMath>
                </a14:m>
                <a:r>
                  <a:rPr lang="en-US" sz="24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is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IN" sz="24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24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24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−</m:t>
                        </m:r>
                        <m:r>
                          <a:rPr lang="en-US" sz="24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7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M (as </a:t>
                </a:r>
                <a:r>
                  <a:rPr lang="en-US" sz="24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Arial Unicode MS"/>
                  </a:rPr>
                  <a:t>H</a:t>
                </a:r>
                <a:r>
                  <a:rPr lang="en-US" sz="2400" baseline="-250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Arial Unicode MS"/>
                  </a:rPr>
                  <a:t>2</a:t>
                </a:r>
                <a:r>
                  <a:rPr lang="en-US" sz="24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Arial Unicode MS"/>
                  </a:rPr>
                  <a:t>O </a:t>
                </a:r>
                <a14:m>
                  <m:oMath xmlns:m="http://schemas.openxmlformats.org/officeDocument/2006/math">
                    <m:r>
                      <a:rPr lang="en-US" sz="24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rial Unicode MS"/>
                      </a:rPr>
                      <m:t>⇌</m:t>
                    </m:r>
                  </m:oMath>
                </a14:m>
                <a:r>
                  <a:rPr lang="en-US" sz="24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IN" sz="24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rial Unicode MS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4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rial Unicode MS"/>
                          </a:rPr>
                          <m:t>H</m:t>
                        </m:r>
                      </m:e>
                      <m:sup>
                        <m:r>
                          <a:rPr lang="en-US" sz="24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rial Unicode MS"/>
                          </a:rPr>
                          <m:t>+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+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IN" sz="24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rial Unicode MS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4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rial Unicode MS"/>
                          </a:rPr>
                          <m:t>OH</m:t>
                        </m:r>
                      </m:e>
                      <m:sup>
                        <m:r>
                          <a:rPr lang="en-US" sz="24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rial Unicode MS"/>
                          </a:rPr>
                          <m:t>−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)</a:t>
                </a:r>
                <a:endParaRPr lang="en-IN" sz="2400" dirty="0">
                  <a:effectLst/>
                  <a:latin typeface="Times New Roman" panose="02020603050405020304" pitchFamily="18" charset="0"/>
                  <a:ea typeface="Arial Unicode MS"/>
                </a:endParaRPr>
              </a:p>
              <a:p>
                <a:pPr indent="228600"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US" sz="24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Concentration of undissociated water is (55.55 -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IN" sz="24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24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24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−</m:t>
                        </m:r>
                        <m:r>
                          <a:rPr lang="en-US" sz="24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7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) M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≈</m:t>
                    </m:r>
                  </m:oMath>
                </a14:m>
                <a:r>
                  <a:rPr lang="en-US" sz="24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55.55 M</a:t>
                </a:r>
                <a:endParaRPr lang="en-IN" sz="2400" dirty="0">
                  <a:effectLst/>
                  <a:latin typeface="Times New Roman" panose="02020603050405020304" pitchFamily="18" charset="0"/>
                  <a:ea typeface="Arial Unicode MS"/>
                </a:endParaRPr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857DB15E-C7DF-E12D-E7C3-BA1AA901D0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100" y="-24541"/>
                <a:ext cx="8305800" cy="6814301"/>
              </a:xfrm>
              <a:prstGeom prst="rect">
                <a:avLst/>
              </a:prstGeom>
              <a:blipFill>
                <a:blip r:embed="rId2"/>
                <a:stretch>
                  <a:fillRect l="-1175" t="-1342" r="-1101" b="-107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25376193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57DB15E-C7DF-E12D-E7C3-BA1AA901D0F7}"/>
                  </a:ext>
                </a:extLst>
              </p:cNvPr>
              <p:cNvSpPr txBox="1"/>
              <p:nvPr/>
            </p:nvSpPr>
            <p:spPr>
              <a:xfrm>
                <a:off x="419100" y="152400"/>
                <a:ext cx="8305800" cy="66309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3200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Arial" charset="0"/>
                  </a:rPr>
                  <a:t>BRONSTED-LOWRY CONCEPT </a:t>
                </a:r>
              </a:p>
              <a:p>
                <a:pPr algn="ctr"/>
                <a:endParaRPr lang="en-US" sz="2400" b="1" dirty="0">
                  <a:solidFill>
                    <a:srgbClr val="C00000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US" sz="3200" b="1" i="1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Arial Unicode MS"/>
                  </a:rPr>
                  <a:t>Merits of the Bronsted-Lowry Concept</a:t>
                </a:r>
                <a:endParaRPr lang="en-IN" sz="3200" dirty="0">
                  <a:effectLst/>
                  <a:latin typeface="Times New Roman" panose="02020603050405020304" pitchFamily="18" charset="0"/>
                  <a:ea typeface="Arial Unicode MS"/>
                </a:endParaRPr>
              </a:p>
              <a:p>
                <a:pPr marL="742950" lvl="1" indent="-285750" algn="just">
                  <a:buFont typeface="+mj-lt"/>
                  <a:buAutoNum type="arabicPeriod"/>
                </a:pPr>
                <a:r>
                  <a:rPr lang="en-US" sz="3200" dirty="0">
                    <a:solidFill>
                      <a:srgbClr val="000000"/>
                    </a:solidFill>
                    <a:effectLst/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18" charset="0"/>
                    <a:ea typeface="Arial Unicode MS"/>
                    <a:cs typeface="Arial Unicode MS"/>
                  </a:rPr>
                  <a:t>It defines the acids and bases in terms of the substances themselves not in terms of their ions in aqueous solution or any other solvent.</a:t>
                </a:r>
                <a:endParaRPr lang="en-IN" sz="3200" dirty="0">
                  <a:solidFill>
                    <a:srgbClr val="000000"/>
                  </a:solidFill>
                  <a:effectLst/>
                  <a:uFill>
                    <a:solidFill>
                      <a:srgbClr val="000000"/>
                    </a:solidFill>
                  </a:uFill>
                  <a:latin typeface="Cambria" panose="02040503050406030204" pitchFamily="18" charset="0"/>
                  <a:ea typeface="Arial Unicode MS"/>
                  <a:cs typeface="Arial Unicode MS"/>
                </a:endParaRPr>
              </a:p>
              <a:p>
                <a:pPr marL="742950" lvl="1" indent="-285750" algn="just">
                  <a:buFont typeface="+mj-lt"/>
                  <a:buAutoNum type="arabicPeriod"/>
                </a:pPr>
                <a:r>
                  <a:rPr lang="en-US" sz="3200" dirty="0">
                    <a:solidFill>
                      <a:srgbClr val="000000"/>
                    </a:solidFill>
                    <a:effectLst/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18" charset="0"/>
                    <a:ea typeface="Arial Unicode MS"/>
                    <a:cs typeface="Arial Unicode MS"/>
                  </a:rPr>
                  <a:t>The acidic and basic nature of substances in the gas phase could be conveniently explained by this theory.</a:t>
                </a:r>
                <a:endParaRPr lang="en-IN" sz="3200" dirty="0">
                  <a:solidFill>
                    <a:srgbClr val="000000"/>
                  </a:solidFill>
                  <a:effectLst/>
                  <a:uFill>
                    <a:solidFill>
                      <a:srgbClr val="000000"/>
                    </a:solidFill>
                  </a:uFill>
                  <a:latin typeface="Cambria" panose="02040503050406030204" pitchFamily="18" charset="0"/>
                  <a:ea typeface="Arial Unicode MS"/>
                  <a:cs typeface="Arial Unicode MS"/>
                </a:endParaRPr>
              </a:p>
              <a:p>
                <a:pPr marL="742950" lvl="1" indent="-285750" algn="just">
                  <a:buFont typeface="+mj-lt"/>
                  <a:buAutoNum type="arabicPeriod"/>
                </a:pPr>
                <a:r>
                  <a:rPr lang="en-US" sz="3200" dirty="0">
                    <a:solidFill>
                      <a:srgbClr val="000000"/>
                    </a:solidFill>
                    <a:effectLst/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18" charset="0"/>
                    <a:ea typeface="Arial Unicode MS"/>
                    <a:cs typeface="Arial Unicode MS"/>
                  </a:rPr>
                  <a:t>the basic nature of substances that do not contain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IN" sz="3200" i="1">
                            <a:solidFill>
                              <a:srgbClr val="000000"/>
                            </a:solidFill>
                            <a:effectLst/>
                            <a:uFill>
                              <a:solidFill>
                                <a:srgbClr val="000000"/>
                              </a:solidFill>
                            </a:uFill>
                            <a:latin typeface="Cambria Math" panose="02040503050406030204" pitchFamily="18" charset="0"/>
                            <a:ea typeface="Arial Unicode MS"/>
                            <a:cs typeface="Arial Unicode MS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3200">
                            <a:solidFill>
                              <a:srgbClr val="000000"/>
                            </a:solidFill>
                            <a:effectLst/>
                            <a:uFill>
                              <a:solidFill>
                                <a:srgbClr val="000000"/>
                              </a:solidFill>
                            </a:uFill>
                            <a:latin typeface="Cambria Math" panose="02040503050406030204" pitchFamily="18" charset="0"/>
                            <a:ea typeface="Arial Unicode MS"/>
                            <a:cs typeface="Arial Unicode MS"/>
                          </a:rPr>
                          <m:t>OH</m:t>
                        </m:r>
                      </m:e>
                      <m:sup>
                        <m:r>
                          <a:rPr lang="en-US" sz="3200" i="1">
                            <a:solidFill>
                              <a:srgbClr val="000000"/>
                            </a:solidFill>
                            <a:effectLst/>
                            <a:uFill>
                              <a:solidFill>
                                <a:srgbClr val="000000"/>
                              </a:solidFill>
                            </a:uFill>
                            <a:latin typeface="Cambria Math" panose="02040503050406030204" pitchFamily="18" charset="0"/>
                            <a:ea typeface="Arial Unicode MS"/>
                            <a:cs typeface="Arial Unicode MS"/>
                          </a:rPr>
                          <m:t>−</m:t>
                        </m:r>
                      </m:sup>
                    </m:sSup>
                  </m:oMath>
                </a14:m>
                <a:r>
                  <a:rPr lang="en-US" sz="3200" dirty="0">
                    <a:solidFill>
                      <a:srgbClr val="000000"/>
                    </a:solidFill>
                    <a:effectLst/>
                    <a:uFill>
                      <a:solidFill>
                        <a:srgbClr val="000000"/>
                      </a:solidFill>
                    </a:uFill>
                    <a:latin typeface="Times New Roman" panose="02020603050405020304" pitchFamily="18" charset="0"/>
                    <a:ea typeface="Arial Unicode MS"/>
                    <a:cs typeface="Arial Unicode MS"/>
                  </a:rPr>
                  <a:t> ions could also be explained on the basis of the protonic concept.</a:t>
                </a:r>
                <a:endParaRPr lang="en-IN" sz="3200" dirty="0">
                  <a:solidFill>
                    <a:srgbClr val="000000"/>
                  </a:solidFill>
                  <a:effectLst/>
                  <a:uFill>
                    <a:solidFill>
                      <a:srgbClr val="000000"/>
                    </a:solidFill>
                  </a:uFill>
                  <a:latin typeface="Cambria" panose="02040503050406030204" pitchFamily="18" charset="0"/>
                  <a:ea typeface="Arial Unicode MS"/>
                  <a:cs typeface="Arial Unicode MS"/>
                </a:endParaRPr>
              </a:p>
              <a:p>
                <a:pPr indent="228600" algn="just">
                  <a:lnSpc>
                    <a:spcPct val="107000"/>
                  </a:lnSpc>
                  <a:spcAft>
                    <a:spcPts val="800"/>
                  </a:spcAft>
                </a:pPr>
                <a:endParaRPr lang="en-US" sz="800" b="1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857DB15E-C7DF-E12D-E7C3-BA1AA901D0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100" y="152400"/>
                <a:ext cx="8305800" cy="6630918"/>
              </a:xfrm>
              <a:prstGeom prst="rect">
                <a:avLst/>
              </a:prstGeom>
              <a:blipFill>
                <a:blip r:embed="rId2"/>
                <a:stretch>
                  <a:fillRect l="-1909" t="-1287" r="-1836" b="-184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41795265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57DB15E-C7DF-E12D-E7C3-BA1AA901D0F7}"/>
                  </a:ext>
                </a:extLst>
              </p:cNvPr>
              <p:cNvSpPr txBox="1"/>
              <p:nvPr/>
            </p:nvSpPr>
            <p:spPr>
              <a:xfrm>
                <a:off x="419100" y="187597"/>
                <a:ext cx="8305800" cy="651800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3200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Arial" charset="0"/>
                  </a:rPr>
                  <a:t>BRONSTED-LOWRY CONCEPT </a:t>
                </a:r>
                <a:endParaRPr lang="en-US" sz="3200" b="1" dirty="0">
                  <a:solidFill>
                    <a:srgbClr val="C00000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indent="228600" algn="just">
                  <a:lnSpc>
                    <a:spcPct val="107000"/>
                  </a:lnSpc>
                  <a:spcAft>
                    <a:spcPts val="800"/>
                  </a:spcAft>
                </a:pPr>
                <a:endParaRPr lang="en-US" sz="800" b="1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r>
                  <a:rPr lang="en-US" sz="2800" b="1" i="1" dirty="0"/>
                  <a:t>Limitations of the Bronsted-Lowry Concept</a:t>
                </a:r>
                <a:endParaRPr lang="en-IN" sz="2800" dirty="0"/>
              </a:p>
              <a:p>
                <a:pPr lvl="0"/>
                <a:r>
                  <a:rPr lang="en-US" sz="2800" dirty="0"/>
                  <a:t>The acidic nature of substances that do not contain hydrogen cannot be explained. </a:t>
                </a:r>
                <a:r>
                  <a:rPr lang="en-US" sz="2800" dirty="0" err="1"/>
                  <a:t>Eg.</a:t>
                </a:r>
                <a:r>
                  <a:rPr lang="en-US" sz="2800" dirty="0"/>
                  <a:t> CO</a:t>
                </a:r>
                <a:r>
                  <a:rPr lang="en-US" sz="2800" baseline="-25000" dirty="0"/>
                  <a:t>2</a:t>
                </a:r>
                <a:r>
                  <a:rPr lang="en-US" sz="2800" dirty="0"/>
                  <a:t>, SO</a:t>
                </a:r>
                <a:r>
                  <a:rPr lang="en-US" sz="2800" baseline="-25000" dirty="0"/>
                  <a:t>2</a:t>
                </a:r>
                <a:r>
                  <a:rPr lang="en-US" sz="2800" dirty="0"/>
                  <a:t> etc.</a:t>
                </a:r>
                <a:endParaRPr lang="en-IN" sz="2800" dirty="0"/>
              </a:p>
              <a:p>
                <a:pPr lvl="0"/>
                <a:r>
                  <a:rPr lang="en-US" sz="2800" dirty="0"/>
                  <a:t>It defines the acids and bases in terms of the proton transfer process, but there are many reactions in which no proton transfer occurs, e.g. </a:t>
                </a:r>
                <a:endParaRPr lang="en-IN" sz="2800" dirty="0"/>
              </a:p>
              <a:p>
                <a:r>
                  <a:rPr lang="en-US" sz="2800" dirty="0"/>
                  <a:t>BF</a:t>
                </a:r>
                <a:r>
                  <a:rPr lang="en-US" sz="2800" baseline="-25000" dirty="0"/>
                  <a:t>3</a:t>
                </a:r>
                <a:r>
                  <a:rPr lang="en-US" sz="2800" dirty="0"/>
                  <a:t>+ NH</a:t>
                </a:r>
                <a:r>
                  <a:rPr lang="en-US" sz="2800" baseline="-25000" dirty="0"/>
                  <a:t>3</a:t>
                </a:r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r>
                      <a:rPr lang="en-US" sz="2800">
                        <a:latin typeface="Cambria Math" panose="02040503050406030204" pitchFamily="18" charset="0"/>
                      </a:rPr>
                      <m:t>⇌</m:t>
                    </m:r>
                  </m:oMath>
                </a14:m>
                <a:r>
                  <a:rPr lang="en-US" sz="2800" dirty="0"/>
                  <a:t> F</a:t>
                </a:r>
                <a:r>
                  <a:rPr lang="en-US" sz="2800" baseline="-25000" dirty="0"/>
                  <a:t>3</a:t>
                </a:r>
                <a:r>
                  <a:rPr lang="en-US" sz="2800" dirty="0"/>
                  <a:t>B</a:t>
                </a:r>
                <a14:m>
                  <m:oMath xmlns:m="http://schemas.openxmlformats.org/officeDocument/2006/math">
                    <m:r>
                      <a:rPr lang="en-US" sz="2800">
                        <a:latin typeface="Cambria Math" panose="02040503050406030204" pitchFamily="18" charset="0"/>
                      </a:rPr>
                      <m:t>←</m:t>
                    </m:r>
                  </m:oMath>
                </a14:m>
                <a:r>
                  <a:rPr lang="en-US" sz="2800" dirty="0"/>
                  <a:t>NH</a:t>
                </a:r>
                <a:r>
                  <a:rPr lang="en-US" sz="2800" baseline="-25000" dirty="0"/>
                  <a:t>3</a:t>
                </a:r>
                <a:endParaRPr lang="en-IN" sz="2800" dirty="0"/>
              </a:p>
              <a:p>
                <a:r>
                  <a:rPr lang="en-US" sz="2800" dirty="0" err="1"/>
                  <a:t>CaO</a:t>
                </a:r>
                <a:r>
                  <a:rPr lang="en-US" sz="2800" dirty="0"/>
                  <a:t> + SiO</a:t>
                </a:r>
                <a:r>
                  <a:rPr lang="en-US" sz="2800" baseline="-25000" dirty="0"/>
                  <a:t>2</a:t>
                </a:r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r>
                      <a:rPr lang="en-US" sz="2800">
                        <a:latin typeface="Cambria Math" panose="02040503050406030204" pitchFamily="18" charset="0"/>
                      </a:rPr>
                      <m:t>⇌</m:t>
                    </m:r>
                  </m:oMath>
                </a14:m>
                <a:r>
                  <a:rPr lang="en-US" sz="2800" dirty="0"/>
                  <a:t> CaSiO</a:t>
                </a:r>
                <a:r>
                  <a:rPr lang="en-US" sz="2800" baseline="-25000" dirty="0"/>
                  <a:t>3</a:t>
                </a:r>
              </a:p>
              <a:p>
                <a:r>
                  <a:rPr lang="en-US" sz="28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Arial Unicode MS"/>
                  </a:rPr>
                  <a:t>SO</a:t>
                </a:r>
                <a:r>
                  <a:rPr lang="en-US" sz="2800" baseline="-250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Arial Unicode MS"/>
                  </a:rPr>
                  <a:t>2</a:t>
                </a:r>
                <a:r>
                  <a:rPr lang="en-US" sz="28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Arial Unicode MS"/>
                  </a:rPr>
                  <a:t> + SO</a:t>
                </a:r>
                <a:r>
                  <a:rPr lang="en-US" sz="2800" baseline="-250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Arial Unicode MS"/>
                  </a:rPr>
                  <a:t>2</a:t>
                </a:r>
                <a:r>
                  <a:rPr lang="en-US" sz="28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Arial Unicode MS"/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rial Unicode MS"/>
                      </a:rPr>
                      <m:t>⇌</m:t>
                    </m:r>
                  </m:oMath>
                </a14:m>
                <a:r>
                  <a:rPr lang="en-US" sz="28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Arial Unicode MS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IN" sz="28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rial Unicode MS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8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rial Unicode MS"/>
                          </a:rPr>
                          <m:t>SO</m:t>
                        </m:r>
                      </m:e>
                      <m:sup>
                        <m:r>
                          <a:rPr lang="en-US" sz="28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rial Unicode MS"/>
                          </a:rPr>
                          <m:t>2+</m:t>
                        </m:r>
                      </m:sup>
                    </m:sSup>
                  </m:oMath>
                </a14:m>
                <a:r>
                  <a:rPr lang="en-US" sz="28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Arial Unicode MS"/>
                  </a:rPr>
                  <a:t> +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IN" sz="28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rial Unicode MS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8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rial Unicode MS"/>
                          </a:rPr>
                          <m:t>SO</m:t>
                        </m:r>
                      </m:e>
                      <m:sub>
                        <m:r>
                          <a:rPr lang="en-US" sz="28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rial Unicode MS"/>
                          </a:rPr>
                          <m:t>3</m:t>
                        </m:r>
                      </m:sub>
                      <m:sup>
                        <m:r>
                          <a:rPr lang="en-US" sz="28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rial Unicode MS"/>
                          </a:rPr>
                          <m:t>2</m:t>
                        </m:r>
                        <m:r>
                          <a:rPr lang="en-US" sz="28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rial Unicode MS"/>
                          </a:rPr>
                          <m:t>−</m:t>
                        </m:r>
                      </m:sup>
                    </m:sSubSup>
                  </m:oMath>
                </a14:m>
                <a:endParaRPr lang="en-IN" sz="2800" dirty="0">
                  <a:effectLst/>
                  <a:latin typeface="Times New Roman" panose="02020603050405020304" pitchFamily="18" charset="0"/>
                  <a:ea typeface="Arial Unicode MS"/>
                </a:endParaRPr>
              </a:p>
              <a:p>
                <a:pPr indent="228600"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US" sz="28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Arial Unicode MS"/>
                  </a:rPr>
                  <a:t>In order to explain the nature of acids and bases in cases where there is no role for protons, a more advanced theory was proposed that introduced the electronic concept of acids and bases.</a:t>
                </a:r>
                <a:endParaRPr lang="en-IN" sz="2800" dirty="0">
                  <a:effectLst/>
                  <a:latin typeface="Times New Roman" panose="02020603050405020304" pitchFamily="18" charset="0"/>
                  <a:ea typeface="Arial Unicode MS"/>
                </a:endParaRPr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857DB15E-C7DF-E12D-E7C3-BA1AA901D0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100" y="187597"/>
                <a:ext cx="8305800" cy="6518003"/>
              </a:xfrm>
              <a:prstGeom prst="rect">
                <a:avLst/>
              </a:prstGeom>
              <a:blipFill>
                <a:blip r:embed="rId2"/>
                <a:stretch>
                  <a:fillRect l="-1542" t="-1403" r="-1468" b="-1684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40298632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EFCB5866-B741-9681-A16F-4E38D51974B2}"/>
              </a:ext>
            </a:extLst>
          </p:cNvPr>
          <p:cNvSpPr txBox="1"/>
          <p:nvPr/>
        </p:nvSpPr>
        <p:spPr>
          <a:xfrm>
            <a:off x="2438400" y="2133600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IN" dirty="0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4C7587D4-683B-AAF6-D6DA-A5CE0590BA97}"/>
              </a:ext>
            </a:extLst>
          </p:cNvPr>
          <p:cNvSpPr txBox="1"/>
          <p:nvPr/>
        </p:nvSpPr>
        <p:spPr>
          <a:xfrm>
            <a:off x="304800" y="76200"/>
            <a:ext cx="8534400" cy="6555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LEWIS CONCEPT</a:t>
            </a:r>
          </a:p>
          <a:p>
            <a:pPr algn="just"/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It explains acid-base in terms of 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electron pair acceptance and donation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IN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n-US" sz="2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Acid: Any species capable of accepting lone electron pair</a:t>
            </a:r>
            <a:endParaRPr lang="en-IN" sz="2800" b="1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n-US" sz="2800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Base: Any species capable of donating lone electron pair</a:t>
            </a:r>
            <a:endParaRPr lang="en-IN" sz="2800" b="1" dirty="0">
              <a:solidFill>
                <a:srgbClr val="7030A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en-IN" sz="800" b="1" dirty="0">
              <a:solidFill>
                <a:srgbClr val="7030A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n-US" sz="2400" b="1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Neutralisation</a:t>
            </a:r>
            <a:r>
              <a:rPr lang="en-US" sz="2400" b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process: Coordinate bond formation between acid (A) and base (B). Hence for </a:t>
            </a:r>
            <a:r>
              <a:rPr lang="en-US" sz="2400" b="1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neutralisation</a:t>
            </a:r>
            <a:r>
              <a:rPr lang="en-US" sz="2400" b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adduct AB is formed.</a:t>
            </a:r>
            <a:endParaRPr lang="en-IN" sz="2400" b="1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 algn="just"/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This type of interaction is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favoured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when the HOMO of base &amp; LUMO of acid are comparable energy. An the adduct (AB) formation the HOMO of base B (bonding MO) and LUMO of acid, A (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antibinding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MO) participate in the formation of MO in which the e pair resides in bonding MO which is generally richer in character of HOMO of B. </a:t>
            </a:r>
            <a:endParaRPr lang="en-IN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951134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EFCB5866-B741-9681-A16F-4E38D51974B2}"/>
              </a:ext>
            </a:extLst>
          </p:cNvPr>
          <p:cNvSpPr txBox="1"/>
          <p:nvPr/>
        </p:nvSpPr>
        <p:spPr>
          <a:xfrm>
            <a:off x="2438400" y="2133600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IN" dirty="0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4C7587D4-683B-AAF6-D6DA-A5CE0590BA97}"/>
              </a:ext>
            </a:extLst>
          </p:cNvPr>
          <p:cNvSpPr txBox="1"/>
          <p:nvPr/>
        </p:nvSpPr>
        <p:spPr>
          <a:xfrm>
            <a:off x="304800" y="228600"/>
            <a:ext cx="85344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LEWIS CONCEPT</a:t>
            </a:r>
          </a:p>
          <a:p>
            <a:endParaRPr lang="en-IN" sz="3600" dirty="0"/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6C0A6991-DA44-B035-7719-99B5E96728C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biLevel thresh="50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827" y="1219200"/>
            <a:ext cx="7146773" cy="393618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6780B7A3-4F29-D9F3-9A95-6F495027C2A9}"/>
              </a:ext>
            </a:extLst>
          </p:cNvPr>
          <p:cNvSpPr txBox="1"/>
          <p:nvPr/>
        </p:nvSpPr>
        <p:spPr>
          <a:xfrm>
            <a:off x="304800" y="5365115"/>
            <a:ext cx="85344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HOMO of base and LUMO of acid interact to form adduct.</a:t>
            </a:r>
            <a:endParaRPr lang="en-IN" sz="3200" dirty="0"/>
          </a:p>
        </p:txBody>
      </p:sp>
    </p:spTree>
    <p:extLst>
      <p:ext uri="{BB962C8B-B14F-4D97-AF65-F5344CB8AC3E}">
        <p14:creationId xmlns="" xmlns:p14="http://schemas.microsoft.com/office/powerpoint/2010/main" val="15933339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F6B14B5F-9D9F-4BF4-A52F-A815790FFBF9}"/>
                  </a:ext>
                </a:extLst>
              </p:cNvPr>
              <p:cNvSpPr txBox="1"/>
              <p:nvPr/>
            </p:nvSpPr>
            <p:spPr>
              <a:xfrm>
                <a:off x="457200" y="201659"/>
                <a:ext cx="8305800" cy="649408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800" b="1" dirty="0">
                    <a:solidFill>
                      <a:srgbClr val="C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Comparison between Bronsted and Lewis acid base concept</a:t>
                </a:r>
                <a:endParaRPr lang="en-IN" sz="2400" dirty="0">
                  <a:solidFill>
                    <a:srgbClr val="C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r>
                  <a:rPr lang="en-US" sz="2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 </a:t>
                </a:r>
                <a:endParaRPr lang="en-IN" sz="2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en-US" sz="2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1. All Bronsted base are definitely Lewis base, because Bronsted base are capable of accepting protons while Lewis bases are capable of donating lone pair. To bind a proton a lone pair is required (ex. NH</a:t>
                </a:r>
                <a:r>
                  <a:rPr lang="en-US" sz="24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3</a:t>
                </a:r>
                <a:r>
                  <a:rPr lang="en-US" sz="2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)</a:t>
                </a:r>
                <a:endParaRPr lang="en-IN" sz="2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en-US" sz="2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2. But all Lewis base may not be Bronsted base. C</a:t>
                </a:r>
                <a:r>
                  <a:rPr lang="en-US" sz="24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en-US" sz="2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H</a:t>
                </a:r>
                <a:r>
                  <a:rPr lang="en-US" sz="24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4</a:t>
                </a:r>
                <a:r>
                  <a:rPr lang="en-US" sz="2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, C</a:t>
                </a:r>
                <a:r>
                  <a:rPr lang="en-US" sz="24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en-US" sz="2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H</a:t>
                </a:r>
                <a:r>
                  <a:rPr lang="en-US" sz="24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en-US" sz="2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, C</a:t>
                </a:r>
                <a:r>
                  <a:rPr lang="en-US" sz="24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6</a:t>
                </a:r>
                <a:r>
                  <a:rPr lang="en-US" sz="2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H</a:t>
                </a:r>
                <a:r>
                  <a:rPr lang="en-US" sz="24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6</a:t>
                </a:r>
                <a:r>
                  <a:rPr lang="en-US" sz="2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etc. can act as Lewis base but they can never act as Bronsted base. Example</a:t>
                </a:r>
                <a:endParaRPr lang="en-IN" sz="2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en-US" sz="2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Cr + 2C</a:t>
                </a:r>
                <a:r>
                  <a:rPr lang="en-US" sz="24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6</a:t>
                </a:r>
                <a:r>
                  <a:rPr lang="en-US" sz="2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H</a:t>
                </a:r>
                <a:r>
                  <a:rPr lang="en-US" sz="24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6</a:t>
                </a:r>
                <a:r>
                  <a:rPr lang="en-US" sz="2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⇌</m:t>
                    </m:r>
                  </m:oMath>
                </a14:m>
                <a:r>
                  <a:rPr lang="en-US" sz="2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Cr(</a:t>
                </a:r>
                <a:r>
                  <a:rPr lang="en-US" sz="2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</a:t>
                </a:r>
                <a:r>
                  <a:rPr lang="en-US" sz="24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6</a:t>
                </a:r>
                <a:r>
                  <a:rPr lang="en-US" sz="2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H</a:t>
                </a:r>
                <a:r>
                  <a:rPr lang="en-US" sz="24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6</a:t>
                </a:r>
                <a:r>
                  <a:rPr lang="en-US" sz="2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US" sz="2400" baseline="-250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endParaRPr lang="en-IN" sz="2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en-US" sz="2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Cu</a:t>
                </a:r>
                <a:r>
                  <a:rPr lang="en-US" sz="2400" baseline="30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+</a:t>
                </a:r>
                <a:r>
                  <a:rPr lang="en-US" sz="2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+ 2C</a:t>
                </a:r>
                <a:r>
                  <a:rPr lang="en-US" sz="24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en-US" sz="2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H</a:t>
                </a:r>
                <a:r>
                  <a:rPr lang="en-US" sz="24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4</a:t>
                </a:r>
                <a:r>
                  <a:rPr lang="en-US" sz="2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⇌</m:t>
                    </m:r>
                  </m:oMath>
                </a14:m>
                <a:r>
                  <a:rPr lang="en-US" sz="2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[Cu(</a:t>
                </a:r>
                <a:r>
                  <a:rPr lang="en-US" sz="2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</a:t>
                </a:r>
                <a:r>
                  <a:rPr lang="en-US" sz="24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en-US" sz="2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H</a:t>
                </a:r>
                <a:r>
                  <a:rPr lang="en-US" sz="24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4</a:t>
                </a:r>
                <a:r>
                  <a:rPr lang="en-US" sz="2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US" sz="2400" baseline="-250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2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]</a:t>
                </a:r>
                <a:r>
                  <a:rPr lang="en-US" sz="2400" baseline="300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  <a:endParaRPr lang="en-IN" sz="2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en-US" sz="2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3. Bronsted acid HA is an adduct of Lewis acid H</a:t>
                </a:r>
                <a:r>
                  <a:rPr lang="en-US" sz="2400" baseline="30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+</a:t>
                </a:r>
                <a:r>
                  <a:rPr lang="en-US" sz="2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and Lewis base A</a:t>
                </a:r>
                <a:r>
                  <a:rPr lang="en-US" sz="2400" baseline="30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-</a:t>
                </a:r>
                <a:r>
                  <a:rPr lang="en-US" sz="2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</a:t>
                </a:r>
                <a:endParaRPr lang="en-IN" sz="2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en-US" sz="2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HA </a:t>
                </a:r>
                <a14:m>
                  <m:oMath xmlns:m="http://schemas.openxmlformats.org/officeDocument/2006/math"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→</m:t>
                    </m:r>
                  </m:oMath>
                </a14:m>
                <a:r>
                  <a:rPr lang="en-US" sz="2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Bronsted acid, also adduct according to Lewis concept</a:t>
                </a:r>
                <a:endParaRPr lang="en-IN" sz="2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en-US" sz="2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</a:t>
                </a:r>
                <a:r>
                  <a:rPr lang="en-US" sz="2400" baseline="30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- </a:t>
                </a:r>
                <a14:m>
                  <m:oMath xmlns:m="http://schemas.openxmlformats.org/officeDocument/2006/math"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→</m:t>
                    </m:r>
                  </m:oMath>
                </a14:m>
                <a:r>
                  <a:rPr lang="en-US" sz="2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Lewis base</a:t>
                </a:r>
                <a:endParaRPr lang="en-IN" sz="2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en-US" sz="2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H</a:t>
                </a:r>
                <a:r>
                  <a:rPr lang="en-US" sz="2400" baseline="300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  <a:r>
                  <a:rPr lang="en-US" sz="2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→</m:t>
                    </m:r>
                  </m:oMath>
                </a14:m>
                <a:r>
                  <a:rPr lang="en-US" sz="2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Lewis acid</a:t>
                </a:r>
                <a:endParaRPr lang="en-IN" sz="2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F6B14B5F-9D9F-4BF4-A52F-A815790FFB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201659"/>
                <a:ext cx="8305800" cy="6494085"/>
              </a:xfrm>
              <a:prstGeom prst="rect">
                <a:avLst/>
              </a:prstGeom>
              <a:blipFill>
                <a:blip r:embed="rId2"/>
                <a:stretch>
                  <a:fillRect l="-1467" t="-939" r="-1027" b="-112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17056227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A76BDC5-922D-6257-3BC7-83AF2D47B2D9}"/>
                  </a:ext>
                </a:extLst>
              </p:cNvPr>
              <p:cNvSpPr txBox="1"/>
              <p:nvPr/>
            </p:nvSpPr>
            <p:spPr>
              <a:xfrm>
                <a:off x="304800" y="209312"/>
                <a:ext cx="8610600" cy="54784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3200" b="1" dirty="0">
                    <a:solidFill>
                      <a:srgbClr val="C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Different Types of Lewis Acids</a:t>
                </a:r>
                <a:endParaRPr lang="en-IN" sz="3200" dirty="0">
                  <a:solidFill>
                    <a:srgbClr val="C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r>
                  <a:rPr lang="en-US" sz="2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 </a:t>
                </a:r>
                <a:endParaRPr lang="en-IN" sz="28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r>
                  <a:rPr lang="en-US" sz="2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Based on electronic </a:t>
                </a:r>
                <a:r>
                  <a:rPr lang="en-US" sz="28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configuratin</a:t>
                </a:r>
                <a:r>
                  <a:rPr lang="en-US" sz="2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endParaRPr lang="en-IN" sz="28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en-US" sz="2800" b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1.</a:t>
                </a:r>
                <a:r>
                  <a:rPr lang="en-US" sz="2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b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H</a:t>
                </a:r>
                <a:r>
                  <a:rPr lang="en-US" sz="2800" b="1" baseline="30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+</a:t>
                </a:r>
                <a:r>
                  <a:rPr lang="en-US" sz="2800" b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(The proton): </a:t>
                </a:r>
                <a:r>
                  <a:rPr lang="en-US" sz="2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Since charge/</a:t>
                </a:r>
                <a:r>
                  <a:rPr lang="en-US" sz="28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redius</a:t>
                </a:r>
                <a:r>
                  <a:rPr lang="en-US" sz="2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ratio of H</a:t>
                </a:r>
                <a:r>
                  <a:rPr lang="en-US" sz="2800" baseline="30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+ </a:t>
                </a:r>
                <a:r>
                  <a:rPr lang="en-US" sz="2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is very high, it is the most powerful Lewis acid. In polar solvent like H</a:t>
                </a:r>
                <a:r>
                  <a:rPr lang="en-US" sz="28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en-US" sz="2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O or NH</a:t>
                </a:r>
                <a:r>
                  <a:rPr lang="en-US" sz="28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3</a:t>
                </a:r>
                <a:r>
                  <a:rPr lang="en-US" sz="2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it remains as solvated form.</a:t>
                </a:r>
                <a:endParaRPr lang="en-IN" sz="28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en-US" sz="2800" b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2.</a:t>
                </a:r>
                <a:r>
                  <a:rPr lang="en-US" sz="2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b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Cations (</a:t>
                </a:r>
                <a:r>
                  <a:rPr lang="en-US" sz="2800" b="1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ie</a:t>
                </a:r>
                <a:r>
                  <a:rPr lang="en-US" sz="2800" b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Metal ions, </a:t>
                </a:r>
                <a:r>
                  <a:rPr lang="en-US" sz="2800" b="1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M</a:t>
                </a:r>
                <a:r>
                  <a:rPr lang="en-US" sz="2800" b="1" baseline="300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+n</a:t>
                </a:r>
                <a:r>
                  <a:rPr lang="en-US" sz="2800" b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):</a:t>
                </a:r>
                <a:r>
                  <a:rPr lang="en-US" sz="2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Central metal ions (specially the transition metal ions) in coordination complex are Lewis acids. They can accept electron pair from ligands which acts as Lewis base</a:t>
                </a:r>
                <a:endParaRPr lang="en-IN" sz="28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r>
                  <a:rPr lang="en-US" sz="2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e.g. Cu</a:t>
                </a:r>
                <a:r>
                  <a:rPr lang="en-US" sz="2800" baseline="30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+2</a:t>
                </a:r>
                <a:r>
                  <a:rPr lang="en-US" sz="2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in </a:t>
                </a:r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[Cu(</a:t>
                </a:r>
                <a:r>
                  <a:rPr lang="en-US" sz="2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NH</a:t>
                </a:r>
                <a:r>
                  <a:rPr lang="en-US" sz="28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3</a:t>
                </a:r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US" sz="2800" baseline="-250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]</a:t>
                </a:r>
                <a:r>
                  <a:rPr lang="en-US" sz="2800" baseline="300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2+</a:t>
                </a:r>
                <a:r>
                  <a:rPr lang="en-US" sz="2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, Cu</a:t>
                </a:r>
                <a:r>
                  <a:rPr lang="en-US" sz="2800" baseline="30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2+</a:t>
                </a:r>
                <a:r>
                  <a:rPr lang="en-US" sz="2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+ 4NH</a:t>
                </a:r>
                <a:r>
                  <a:rPr lang="en-US" sz="28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3</a:t>
                </a:r>
                <a:r>
                  <a:rPr lang="en-US" sz="2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⇌</m:t>
                    </m:r>
                  </m:oMath>
                </a14:m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[Cu(</a:t>
                </a:r>
                <a:r>
                  <a:rPr lang="en-US" sz="2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NH</a:t>
                </a:r>
                <a:r>
                  <a:rPr lang="en-US" sz="28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3</a:t>
                </a:r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US" sz="2800" baseline="-250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]</a:t>
                </a:r>
                <a:r>
                  <a:rPr lang="en-US" sz="2800" baseline="300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2+</a:t>
                </a:r>
                <a:endParaRPr lang="en-IN" sz="28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 </a:t>
                </a:r>
                <a:endParaRPr lang="en-IN" sz="2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r>
                  <a:rPr lang="en-US" sz="1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 </a:t>
                </a:r>
                <a:endParaRPr lang="en-IN" sz="18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AA76BDC5-922D-6257-3BC7-83AF2D47B2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209312"/>
                <a:ext cx="8610600" cy="5478423"/>
              </a:xfrm>
              <a:prstGeom prst="rect">
                <a:avLst/>
              </a:prstGeom>
              <a:blipFill>
                <a:blip r:embed="rId2"/>
                <a:stretch>
                  <a:fillRect l="-1415" t="-1669" r="-1345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50184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A76BDC5-922D-6257-3BC7-83AF2D47B2D9}"/>
                  </a:ext>
                </a:extLst>
              </p:cNvPr>
              <p:cNvSpPr txBox="1"/>
              <p:nvPr/>
            </p:nvSpPr>
            <p:spPr>
              <a:xfrm>
                <a:off x="304800" y="135315"/>
                <a:ext cx="8610600" cy="649408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800" b="1" dirty="0">
                    <a:solidFill>
                      <a:srgbClr val="C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Different Types of Lewis Acids</a:t>
                </a:r>
                <a:endParaRPr lang="en-IN" sz="2800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ctr"/>
                <a:endParaRPr lang="en-IN" sz="800" b="1" dirty="0">
                  <a:solidFill>
                    <a:srgbClr val="C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Based on electronic </a:t>
                </a:r>
                <a:r>
                  <a:rPr lang="en-US" sz="20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configuratin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endParaRPr lang="en-IN" sz="2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en-US" sz="2000" b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3.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b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Molecule with central atom having an Incomplete octet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: </a:t>
                </a:r>
                <a:endParaRPr lang="en-IN" sz="2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 </a:t>
                </a:r>
                <a:endParaRPr lang="en-IN" sz="2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en-US" sz="2000" b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(a) Halide compounds of Gr-III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eg.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BX</a:t>
                </a:r>
                <a:r>
                  <a:rPr lang="en-US" sz="20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3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, AlX</a:t>
                </a:r>
                <a:r>
                  <a:rPr lang="en-US" sz="20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3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(x = halogen) are e deficient compound. To fulfill </a:t>
                </a:r>
                <a:r>
                  <a:rPr lang="en-US" sz="20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octate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they form adduct with Lewis base BF</a:t>
                </a:r>
                <a:r>
                  <a:rPr lang="en-US" sz="20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3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+ NH</a:t>
                </a:r>
                <a:r>
                  <a:rPr lang="en-US" sz="20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3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⇌</m:t>
                    </m:r>
                  </m:oMath>
                </a14:m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F</a:t>
                </a:r>
                <a:r>
                  <a:rPr lang="en-US" sz="20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3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B</a:t>
                </a:r>
                <a14:m>
                  <m:oMath xmlns:m="http://schemas.openxmlformats.org/officeDocument/2006/math">
                    <m:r>
                      <a:rPr lang="en-US" sz="20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←</m:t>
                    </m:r>
                  </m:oMath>
                </a14:m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NH</a:t>
                </a:r>
                <a:r>
                  <a:rPr lang="en-US" sz="20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3</a:t>
                </a:r>
                <a:endParaRPr lang="en-IN" sz="2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In fact in BX</a:t>
                </a:r>
                <a:r>
                  <a:rPr lang="en-US" sz="20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3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internally Lewis acid- base adducts are formed through P</a:t>
                </a:r>
                <a:r>
                  <a:rPr lang="en-US" sz="20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π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(B) </a:t>
                </a:r>
                <a14:m>
                  <m:oMath xmlns:m="http://schemas.openxmlformats.org/officeDocument/2006/math">
                    <m:r>
                      <a:rPr lang="en-US" sz="20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←</m:t>
                    </m:r>
                  </m:oMath>
                </a14:m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P</a:t>
                </a:r>
                <a:r>
                  <a:rPr lang="en-US" sz="20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π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(A) back bonding.  </a:t>
                </a:r>
                <a:r>
                  <a:rPr lang="en-US" sz="2000" b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AlCl</a:t>
                </a:r>
                <a:r>
                  <a:rPr lang="en-US" sz="2000" b="1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3</a:t>
                </a:r>
                <a:r>
                  <a:rPr lang="en-US" sz="2000" b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undergo dimerization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(forms Al</a:t>
                </a:r>
                <a:r>
                  <a:rPr lang="en-US" sz="20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Cl</a:t>
                </a:r>
                <a:r>
                  <a:rPr lang="en-US" sz="20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6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) through Lewis acid- base interaction to remove electron deficiency.</a:t>
                </a:r>
                <a:endParaRPr lang="en-IN" sz="2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 </a:t>
                </a:r>
                <a:endParaRPr lang="en-IN" sz="2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(b) In some cases, during the Lewis acid-base adduct formation oxidation may take place (oxidative addition). These are</a:t>
                </a:r>
                <a:endParaRPr lang="en-IN" sz="2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R</a:t>
                </a:r>
                <a:r>
                  <a:rPr lang="en-US" sz="20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3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P: + O </a:t>
                </a:r>
                <a14:m>
                  <m:oMath xmlns:m="http://schemas.openxmlformats.org/officeDocument/2006/math">
                    <m:r>
                      <a:rPr lang="en-US" sz="20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⇌</m:t>
                    </m:r>
                  </m:oMath>
                </a14:m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R</a:t>
                </a:r>
                <a:r>
                  <a:rPr lang="en-US" sz="20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3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P:</a:t>
                </a:r>
                <a14:m>
                  <m:oMath xmlns:m="http://schemas.openxmlformats.org/officeDocument/2006/math">
                    <m:r>
                      <a:rPr lang="en-US" sz="20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→</m:t>
                    </m:r>
                  </m:oMath>
                </a14:m>
                <a:r>
                  <a:rPr lang="en-US" sz="20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O</a:t>
                </a:r>
                <a:endParaRPr lang="en-IN" sz="2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:SO</a:t>
                </a:r>
                <a:r>
                  <a:rPr lang="en-US" sz="20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3</a:t>
                </a:r>
                <a:r>
                  <a:rPr lang="en-US" sz="2000" baseline="30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-2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+ O </a:t>
                </a:r>
                <a14:m>
                  <m:oMath xmlns:m="http://schemas.openxmlformats.org/officeDocument/2006/math">
                    <m:r>
                      <a:rPr lang="en-US" sz="20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⇌</m:t>
                    </m:r>
                  </m:oMath>
                </a14:m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O</a:t>
                </a:r>
                <a:r>
                  <a:rPr lang="en-US" sz="20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3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</a:t>
                </a:r>
                <a:r>
                  <a:rPr lang="en-US" sz="2000" baseline="30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-2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: </a:t>
                </a:r>
                <a14:m>
                  <m:oMath xmlns:m="http://schemas.openxmlformats.org/officeDocument/2006/math">
                    <m:r>
                      <a:rPr lang="en-US" sz="20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→</m:t>
                    </m:r>
                  </m:oMath>
                </a14:m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O</a:t>
                </a:r>
                <a:endParaRPr lang="en-IN" sz="2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:SO</a:t>
                </a:r>
                <a:r>
                  <a:rPr lang="en-US" sz="20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3</a:t>
                </a:r>
                <a:r>
                  <a:rPr lang="en-US" sz="2000" baseline="30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-2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+ S </a:t>
                </a:r>
                <a14:m>
                  <m:oMath xmlns:m="http://schemas.openxmlformats.org/officeDocument/2006/math">
                    <m:r>
                      <a:rPr lang="en-US" sz="20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⇌</m:t>
                    </m:r>
                  </m:oMath>
                </a14:m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O</a:t>
                </a:r>
                <a:r>
                  <a:rPr lang="en-US" sz="20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3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</a:t>
                </a:r>
                <a:r>
                  <a:rPr lang="en-US" sz="2000" baseline="30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-2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: </a:t>
                </a:r>
                <a14:m>
                  <m:oMath xmlns:m="http://schemas.openxmlformats.org/officeDocument/2006/math">
                    <m:r>
                      <a:rPr lang="en-US" sz="20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→</m:t>
                    </m:r>
                  </m:oMath>
                </a14:m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S</a:t>
                </a:r>
                <a:endParaRPr lang="en-IN" sz="2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 </a:t>
                </a:r>
                <a:endParaRPr lang="en-IN" sz="2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en-US" sz="2000" b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(c) Hydrides of Gr-III 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can also act as Lewis acids e.g.  </a:t>
                </a:r>
                <a:endParaRPr lang="en-IN" sz="2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B</a:t>
                </a:r>
                <a:r>
                  <a:rPr lang="en-US" sz="20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H</a:t>
                </a:r>
                <a:r>
                  <a:rPr lang="en-US" sz="20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6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+ 2NR</a:t>
                </a:r>
                <a:r>
                  <a:rPr lang="en-US" sz="20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3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→</m:t>
                    </m:r>
                  </m:oMath>
                </a14:m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2H</a:t>
                </a:r>
                <a:r>
                  <a:rPr lang="en-US" sz="20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3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B-NR3 (symmetric cleavage of B</a:t>
                </a:r>
                <a:r>
                  <a:rPr lang="en-US" sz="20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H</a:t>
                </a:r>
                <a:r>
                  <a:rPr lang="en-US" sz="20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6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) (R = CH</a:t>
                </a:r>
                <a:r>
                  <a:rPr lang="en-US" sz="20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3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)</a:t>
                </a:r>
                <a:endParaRPr lang="en-IN" sz="2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B</a:t>
                </a:r>
                <a:r>
                  <a:rPr lang="en-US" sz="20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H</a:t>
                </a:r>
                <a:r>
                  <a:rPr lang="en-US" sz="20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6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+ 2NH</a:t>
                </a:r>
                <a:r>
                  <a:rPr lang="en-US" sz="20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3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→</m:t>
                    </m:r>
                  </m:oMath>
                </a14:m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[H</a:t>
                </a:r>
                <a:r>
                  <a:rPr lang="en-US" sz="20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B(NH</a:t>
                </a:r>
                <a:r>
                  <a:rPr lang="en-US" sz="20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3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)</a:t>
                </a:r>
                <a:r>
                  <a:rPr lang="en-US" sz="20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]BH</a:t>
                </a:r>
                <a:r>
                  <a:rPr lang="en-US" sz="20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4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(unsymmetric cleavage of B</a:t>
                </a:r>
                <a:r>
                  <a:rPr lang="en-US" sz="20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H</a:t>
                </a:r>
                <a:r>
                  <a:rPr lang="en-US" sz="20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6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)</a:t>
                </a:r>
                <a:endParaRPr lang="en-IN" sz="2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AA76BDC5-922D-6257-3BC7-83AF2D47B2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135315"/>
                <a:ext cx="8610600" cy="6494085"/>
              </a:xfrm>
              <a:prstGeom prst="rect">
                <a:avLst/>
              </a:prstGeom>
              <a:blipFill>
                <a:blip r:embed="rId2"/>
                <a:stretch>
                  <a:fillRect l="-708" t="-1032" r="-637" b="-56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35150060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A76BDC5-922D-6257-3BC7-83AF2D47B2D9}"/>
                  </a:ext>
                </a:extLst>
              </p:cNvPr>
              <p:cNvSpPr txBox="1"/>
              <p:nvPr/>
            </p:nvSpPr>
            <p:spPr>
              <a:xfrm>
                <a:off x="304800" y="209312"/>
                <a:ext cx="8610600" cy="64325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800" b="1" dirty="0">
                    <a:solidFill>
                      <a:srgbClr val="C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Different Types of Lewis Acids</a:t>
                </a:r>
                <a:endParaRPr lang="en-IN" sz="2800" dirty="0">
                  <a:solidFill>
                    <a:srgbClr val="C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r>
                  <a:rPr lang="en-US" sz="2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 </a:t>
                </a:r>
                <a:endParaRPr lang="en-IN" sz="2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en-US" sz="2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Based on electronic configuration  </a:t>
                </a:r>
                <a:endParaRPr lang="en-IN" sz="2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en-US" sz="2400" b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4. Molecules with the central Atom having vacant d-orbitals: </a:t>
                </a:r>
                <a:endParaRPr lang="en-IN" sz="2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en-US" sz="2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The central atoms in the halides such as SiF</a:t>
                </a:r>
                <a:r>
                  <a:rPr lang="en-US" sz="24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4</a:t>
                </a:r>
                <a:r>
                  <a:rPr lang="en-US" sz="2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, SiCl</a:t>
                </a:r>
                <a:r>
                  <a:rPr lang="en-US" sz="24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4</a:t>
                </a:r>
                <a:r>
                  <a:rPr lang="en-US" sz="2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, GeCl</a:t>
                </a:r>
                <a:r>
                  <a:rPr lang="en-US" sz="24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4</a:t>
                </a:r>
                <a:r>
                  <a:rPr lang="en-US" sz="2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, TiCl</a:t>
                </a:r>
                <a:r>
                  <a:rPr lang="en-US" sz="24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4</a:t>
                </a:r>
                <a:r>
                  <a:rPr lang="en-US" sz="2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, SnX</a:t>
                </a:r>
                <a:r>
                  <a:rPr lang="en-US" sz="24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4</a:t>
                </a:r>
                <a:r>
                  <a:rPr lang="en-US" sz="2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, PX</a:t>
                </a:r>
                <a:r>
                  <a:rPr lang="en-US" sz="24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3</a:t>
                </a:r>
                <a:r>
                  <a:rPr lang="en-US" sz="2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, SF</a:t>
                </a:r>
                <a:r>
                  <a:rPr lang="en-US" sz="24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4</a:t>
                </a:r>
                <a:r>
                  <a:rPr lang="en-US" sz="2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, etc. have vacant d-orbitals to accommodate the lone pair of the Lewis base</a:t>
                </a:r>
                <a:endParaRPr lang="en-IN" sz="2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en-US" sz="2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SiF</a:t>
                </a:r>
                <a:r>
                  <a:rPr lang="en-US" sz="24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4</a:t>
                </a:r>
                <a:r>
                  <a:rPr lang="en-US" sz="2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+ 2F- </a:t>
                </a:r>
                <a14:m>
                  <m:oMath xmlns:m="http://schemas.openxmlformats.org/officeDocument/2006/math"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⇌</m:t>
                    </m:r>
                  </m:oMath>
                </a14:m>
                <a:r>
                  <a:rPr lang="en-US" sz="2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SiF</a:t>
                </a:r>
                <a:r>
                  <a:rPr lang="en-US" sz="24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6</a:t>
                </a:r>
                <a:r>
                  <a:rPr lang="en-US" sz="2400" baseline="30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2-</a:t>
                </a:r>
                <a:endParaRPr lang="en-IN" sz="2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en-US" sz="2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SbF</a:t>
                </a:r>
                <a:r>
                  <a:rPr lang="en-US" sz="24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4</a:t>
                </a:r>
                <a:r>
                  <a:rPr lang="en-US" sz="2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+ F- </a:t>
                </a:r>
                <a14:m>
                  <m:oMath xmlns:m="http://schemas.openxmlformats.org/officeDocument/2006/math"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⇌</m:t>
                    </m:r>
                  </m:oMath>
                </a14:m>
                <a:r>
                  <a:rPr lang="en-US" sz="2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SbF</a:t>
                </a:r>
                <a:r>
                  <a:rPr lang="en-US" sz="24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6</a:t>
                </a:r>
                <a:r>
                  <a:rPr lang="en-US" sz="2400" baseline="30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-</a:t>
                </a:r>
                <a:endParaRPr lang="en-IN" sz="2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en-US" sz="2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 </a:t>
                </a:r>
                <a:endParaRPr lang="en-IN" sz="2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en-US" sz="2400" b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5. Molecules having Multiple bonds" between the atoms of different electronegativity:</a:t>
                </a:r>
                <a:endParaRPr lang="en-IN" sz="2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en-US" sz="2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 </a:t>
                </a:r>
                <a:endParaRPr lang="en-IN" sz="2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en-US" sz="2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In such cases when the Lewis base approaches to the less electronegative </a:t>
                </a:r>
                <a:r>
                  <a:rPr lang="en-US" sz="24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centre</a:t>
                </a:r>
                <a:r>
                  <a:rPr lang="en-US" sz="2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, the π-electron cloud gets polarized to facilitate the attack by the base at the less electronegative site. Example: CO</a:t>
                </a:r>
                <a:r>
                  <a:rPr lang="en-US" sz="24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en-US" sz="2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, SO</a:t>
                </a:r>
                <a:r>
                  <a:rPr lang="en-US" sz="24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3</a:t>
                </a:r>
                <a:endParaRPr lang="en-IN" sz="2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="" xmlns:a16="http://schemas.microsoft.com/office/drawing/2014/main" id="{AA76BDC5-922D-6257-3BC7-83AF2D47B2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209312"/>
                <a:ext cx="8610600" cy="6432530"/>
              </a:xfrm>
              <a:prstGeom prst="rect">
                <a:avLst/>
              </a:prstGeom>
              <a:blipFill>
                <a:blip r:embed="rId2"/>
                <a:stretch>
                  <a:fillRect l="-1062" t="-1042" r="-991" b="-1042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42132880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3FBBB9CF-91C1-BF9B-435D-833C39F1D71E}"/>
              </a:ext>
            </a:extLst>
          </p:cNvPr>
          <p:cNvSpPr txBox="1"/>
          <p:nvPr/>
        </p:nvSpPr>
        <p:spPr>
          <a:xfrm>
            <a:off x="457200" y="228600"/>
            <a:ext cx="8229600" cy="6494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Different Types of Lewis Bases </a:t>
            </a:r>
            <a:endParaRPr lang="en-IN" sz="3200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species having suitable e clouds for donation are -</a:t>
            </a:r>
            <a:endParaRPr lang="en-IN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all anions (X</a:t>
            </a:r>
            <a:r>
              <a:rPr lang="en-US" sz="3200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endParaRPr lang="en-IN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molecules having unshared electron pair,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eg.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NH</a:t>
            </a:r>
            <a:r>
              <a:rPr lang="en-US" sz="32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endParaRPr lang="en-IN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Organic comp having π-electron cloud,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eg.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CH</a:t>
            </a:r>
            <a:r>
              <a:rPr lang="en-US" sz="32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=CH</a:t>
            </a:r>
            <a:r>
              <a:rPr lang="en-US" sz="32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endParaRPr lang="en-IN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 algn="just"/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Ligands in coordination complex are Lewis base, whether it is only σ donor (e.g. NH</a:t>
            </a:r>
            <a:r>
              <a:rPr lang="en-US" sz="32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or both σ donor and π donor (e.g. OH</a:t>
            </a:r>
            <a:r>
              <a:rPr lang="en-US" sz="3200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H</a:t>
            </a:r>
            <a:r>
              <a:rPr lang="en-US" sz="32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O, Halide etc.) or σ donor and π acceptor ligand (e.g. CO, CN</a:t>
            </a:r>
            <a:r>
              <a:rPr lang="en-US" sz="3200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C</a:t>
            </a:r>
            <a:r>
              <a:rPr lang="en-US" sz="32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lang="en-US" sz="32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PR</a:t>
            </a:r>
            <a:r>
              <a:rPr lang="en-US" sz="32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etc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 It can act as Lewis base.</a:t>
            </a:r>
            <a:endParaRPr lang="en-IN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528007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409116F3-AE06-45EF-79C9-74B9631773B0}"/>
              </a:ext>
            </a:extLst>
          </p:cNvPr>
          <p:cNvSpPr txBox="1"/>
          <p:nvPr/>
        </p:nvSpPr>
        <p:spPr>
          <a:xfrm>
            <a:off x="457200" y="340578"/>
            <a:ext cx="8382000" cy="57554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Comparison between Lewis acid base reaction with Redox reaction</a:t>
            </a:r>
            <a:endParaRPr lang="en-IN" sz="4000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IN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n-US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Both the processes are same in kind but different in degree. In redox reaction. In redox reaction 100% transfer of e occurs, that is, here any number of (1, 2, 3 etc.) e transfer may occurs. But in Lewis acid-base reaction. 100% electron transfer does not occur.</a:t>
            </a:r>
            <a:endParaRPr lang="en-IN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196685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BA786AC3-2B09-F0F2-04B0-BF0DCF2ECC9B}"/>
                  </a:ext>
                </a:extLst>
              </p:cNvPr>
              <p:cNvSpPr txBox="1"/>
              <p:nvPr/>
            </p:nvSpPr>
            <p:spPr>
              <a:xfrm>
                <a:off x="381000" y="425369"/>
                <a:ext cx="8382000" cy="618938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3200" b="1" dirty="0">
                    <a:solidFill>
                      <a:srgbClr val="C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Lewis Acid-Base Property of Xenon Fluorides</a:t>
                </a:r>
                <a:endParaRPr lang="en-IN" sz="3200" dirty="0">
                  <a:solidFill>
                    <a:srgbClr val="C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r>
                  <a:rPr lang="en-US" sz="2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 </a:t>
                </a:r>
                <a:endParaRPr lang="en-IN" sz="28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r>
                  <a:rPr lang="en-US" sz="2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Xenon fluorides can act as Lewis bases (i.e. fluoride donors) towards the strong Lewis acids like SbF</a:t>
                </a:r>
                <a:r>
                  <a:rPr lang="en-US" sz="28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5</a:t>
                </a:r>
                <a:r>
                  <a:rPr lang="en-US" sz="2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, PtF</a:t>
                </a:r>
                <a:r>
                  <a:rPr lang="en-US" sz="28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5</a:t>
                </a:r>
                <a:r>
                  <a:rPr lang="en-US" sz="2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or AsF</a:t>
                </a:r>
                <a:r>
                  <a:rPr lang="en-US" sz="28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5</a:t>
                </a:r>
                <a:r>
                  <a:rPr lang="en-US" sz="2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which can act as strong fluoride acceptors.</a:t>
                </a:r>
                <a:endParaRPr lang="en-IN" sz="28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ctr"/>
                <a:r>
                  <a:rPr lang="en-US" sz="2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XeF</a:t>
                </a:r>
                <a:r>
                  <a:rPr lang="en-US" sz="28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4</a:t>
                </a:r>
                <a:r>
                  <a:rPr lang="en-US" sz="2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+ 2SbF5 → Xe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IN" sz="2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8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F</m:t>
                        </m:r>
                      </m:e>
                      <m:sub>
                        <m:r>
                          <a:rPr lang="en-US" sz="28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3</m:t>
                        </m:r>
                      </m:sub>
                      <m:sup>
                        <m:r>
                          <a:rPr lang="en-US" sz="28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+</m:t>
                        </m:r>
                      </m:sup>
                    </m:sSubSup>
                  </m:oMath>
                </a14:m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Sb</a:t>
                </a:r>
                <a:r>
                  <a:rPr lang="en-US" sz="2800" baseline="-250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IN" sz="2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8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F</m:t>
                        </m:r>
                      </m:e>
                      <m:sub>
                        <m:r>
                          <a:rPr lang="en-US" sz="28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11</m:t>
                        </m:r>
                      </m:sub>
                      <m:sup>
                        <m:r>
                          <a:rPr lang="en-US" sz="2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−</m:t>
                        </m:r>
                      </m:sup>
                    </m:sSubSup>
                  </m:oMath>
                </a14:m>
                <a:endParaRPr lang="en-IN" sz="28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ctr"/>
                <a:r>
                  <a:rPr lang="en-US" sz="2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XeF</a:t>
                </a:r>
                <a:r>
                  <a:rPr lang="en-US" sz="28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6</a:t>
                </a:r>
                <a:r>
                  <a:rPr lang="en-US" sz="2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+ PtF</a:t>
                </a:r>
                <a:r>
                  <a:rPr lang="en-US" sz="28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5</a:t>
                </a:r>
                <a:r>
                  <a:rPr lang="en-US" sz="2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→ Xe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IN" sz="2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8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F</m:t>
                        </m:r>
                      </m:e>
                      <m:sub>
                        <m:r>
                          <a:rPr lang="en-US" sz="28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5</m:t>
                        </m:r>
                      </m:sub>
                      <m:sup>
                        <m:r>
                          <a:rPr lang="en-US" sz="28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+</m:t>
                        </m:r>
                      </m:sup>
                    </m:sSubSup>
                  </m:oMath>
                </a14:m>
                <a:r>
                  <a:rPr lang="en-US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Pt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IN" sz="2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8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F</m:t>
                        </m:r>
                      </m:e>
                      <m:sub>
                        <m:r>
                          <a:rPr lang="en-US" sz="28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6</m:t>
                        </m:r>
                      </m:sub>
                      <m:sup>
                        <m:r>
                          <a:rPr lang="en-US" sz="2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−</m:t>
                        </m:r>
                      </m:sup>
                    </m:sSubSup>
                  </m:oMath>
                </a14:m>
                <a:endParaRPr lang="en-IN" sz="28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r>
                  <a:rPr lang="en-US" sz="2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The xenon fluorides like XeF</a:t>
                </a:r>
                <a:r>
                  <a:rPr lang="en-US" sz="28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4</a:t>
                </a:r>
                <a:r>
                  <a:rPr lang="en-US" sz="2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or XeF</a:t>
                </a:r>
                <a:r>
                  <a:rPr lang="en-US" sz="28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6</a:t>
                </a:r>
                <a:r>
                  <a:rPr lang="en-US" sz="2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can act also as Lewis acids to accept fluorides from alkali metal fluorides.</a:t>
                </a:r>
                <a:endParaRPr lang="en-IN" sz="28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r>
                  <a:rPr lang="en-US" sz="2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 </a:t>
                </a:r>
                <a:endParaRPr lang="en-IN" sz="28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ctr"/>
                <a:r>
                  <a:rPr lang="en-US" sz="2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XeF</a:t>
                </a:r>
                <a:r>
                  <a:rPr lang="en-US" sz="28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4</a:t>
                </a:r>
                <a:r>
                  <a:rPr lang="en-US" sz="2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+ MF → </a:t>
                </a:r>
                <a:r>
                  <a:rPr lang="en-US" sz="28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M</a:t>
                </a:r>
                <a:r>
                  <a:rPr lang="en-US" sz="2800" baseline="300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+</a:t>
                </a:r>
                <a:r>
                  <a:rPr lang="en-US" sz="28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Xe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IN" sz="2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8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F</m:t>
                        </m:r>
                      </m:e>
                      <m:sub>
                        <m:r>
                          <a:rPr lang="en-US" sz="28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5</m:t>
                        </m:r>
                      </m:sub>
                      <m:sup>
                        <m:r>
                          <a:rPr lang="en-US" sz="2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−</m:t>
                        </m:r>
                      </m:sup>
                    </m:sSubSup>
                  </m:oMath>
                </a14:m>
                <a:endParaRPr lang="en-IN" sz="28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ctr"/>
                <a:r>
                  <a:rPr lang="en-US" sz="2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XeF</a:t>
                </a:r>
                <a:r>
                  <a:rPr lang="en-US" sz="28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6</a:t>
                </a:r>
                <a:r>
                  <a:rPr lang="en-US" sz="2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+ MF → </a:t>
                </a:r>
                <a:r>
                  <a:rPr lang="en-US" sz="28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M</a:t>
                </a:r>
                <a:r>
                  <a:rPr lang="en-US" sz="2800" baseline="300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+</a:t>
                </a:r>
                <a:r>
                  <a:rPr lang="en-US" sz="28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Xe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IN" sz="2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8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F</m:t>
                        </m:r>
                      </m:e>
                      <m:sub>
                        <m:r>
                          <a:rPr lang="en-US" sz="28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7</m:t>
                        </m:r>
                      </m:sub>
                      <m:sup>
                        <m:r>
                          <a:rPr lang="en-US" sz="2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−</m:t>
                        </m:r>
                      </m:sup>
                    </m:sSubSup>
                  </m:oMath>
                </a14:m>
                <a:endParaRPr lang="en-IN" sz="28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ctr"/>
                <a:r>
                  <a:rPr lang="en-US" sz="2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XeF</a:t>
                </a:r>
                <a:r>
                  <a:rPr lang="en-US" sz="28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6</a:t>
                </a:r>
                <a:r>
                  <a:rPr lang="en-US" sz="2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+ 2MF → M</a:t>
                </a:r>
                <a:r>
                  <a:rPr lang="en-US" sz="28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en-US" sz="2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[XeF</a:t>
                </a:r>
                <a:r>
                  <a:rPr lang="en-US" sz="28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8</a:t>
                </a:r>
                <a:r>
                  <a:rPr lang="en-US" sz="2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]</a:t>
                </a:r>
                <a:endParaRPr lang="en-IN" sz="28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BA786AC3-2B09-F0F2-04B0-BF0DCF2ECC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425369"/>
                <a:ext cx="8382000" cy="6189387"/>
              </a:xfrm>
              <a:prstGeom prst="rect">
                <a:avLst/>
              </a:prstGeom>
              <a:blipFill>
                <a:blip r:embed="rId2"/>
                <a:stretch>
                  <a:fillRect l="-1527" t="-1478" r="-2036" b="-1675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251356453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C4D25BE2-9680-3F8E-E0EF-ED47DECD296F}"/>
              </a:ext>
            </a:extLst>
          </p:cNvPr>
          <p:cNvSpPr txBox="1"/>
          <p:nvPr/>
        </p:nvSpPr>
        <p:spPr>
          <a:xfrm>
            <a:off x="304800" y="335629"/>
            <a:ext cx="853440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Merits</a:t>
            </a:r>
            <a:r>
              <a:rPr lang="en-US" sz="40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of Lewis Acid-Base Theory</a:t>
            </a:r>
          </a:p>
          <a:p>
            <a:pPr algn="ctr"/>
            <a:endParaRPr lang="en-IN" sz="4000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n-IN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	</a:t>
            </a:r>
            <a:r>
              <a:rPr lang="en-US" sz="40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mbria" panose="02040503050406030204" pitchFamily="18" charset="0"/>
                <a:ea typeface="Arial Unicode MS"/>
                <a:cs typeface="Arial Unicode MS"/>
              </a:rPr>
              <a:t>Lewis theory includes both protonic and non-protonic substances as acid.</a:t>
            </a:r>
            <a:endParaRPr lang="en-IN" sz="4000" dirty="0">
              <a:solidFill>
                <a:srgbClr val="000000"/>
              </a:solidFill>
              <a:uFill>
                <a:solidFill>
                  <a:srgbClr val="000000"/>
                </a:solidFill>
              </a:uFill>
              <a:latin typeface="Cambria" panose="02040503050406030204" pitchFamily="18" charset="0"/>
              <a:ea typeface="Arial Unicode MS"/>
              <a:cs typeface="Arial Unicode MS"/>
            </a:endParaRPr>
          </a:p>
          <a:p>
            <a:endParaRPr lang="en-IN" sz="4000" dirty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Cambria" panose="02040503050406030204" pitchFamily="18" charset="0"/>
              <a:ea typeface="Arial Unicode MS"/>
              <a:cs typeface="Arial Unicode MS"/>
            </a:endParaRPr>
          </a:p>
          <a:p>
            <a:r>
              <a:rPr lang="en-IN" sz="40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ambria" panose="02040503050406030204" pitchFamily="18" charset="0"/>
                <a:ea typeface="Arial Unicode MS"/>
                <a:cs typeface="Arial Unicode MS"/>
              </a:rPr>
              <a:t>2.	</a:t>
            </a:r>
            <a:r>
              <a:rPr lang="en-US" sz="40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mbria" panose="02040503050406030204" pitchFamily="18" charset="0"/>
                <a:ea typeface="Arial Unicode MS"/>
                <a:cs typeface="Arial Unicode MS"/>
              </a:rPr>
              <a:t>It could provide an explanation for neutralization processes without proton transfer.</a:t>
            </a:r>
            <a:endParaRPr lang="en-IN" sz="4000" dirty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Cambria" panose="02040503050406030204" pitchFamily="18" charset="0"/>
              <a:ea typeface="Arial Unicode MS"/>
              <a:cs typeface="Arial Unicode M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361820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C4D25BE2-9680-3F8E-E0EF-ED47DECD296F}"/>
                  </a:ext>
                </a:extLst>
              </p:cNvPr>
              <p:cNvSpPr txBox="1"/>
              <p:nvPr/>
            </p:nvSpPr>
            <p:spPr>
              <a:xfrm>
                <a:off x="304800" y="41493"/>
                <a:ext cx="8534400" cy="67403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800" b="1" dirty="0">
                    <a:solidFill>
                      <a:srgbClr val="C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Limitations of Lewis Acid-Base Theory</a:t>
                </a:r>
                <a:endParaRPr lang="en-IN" sz="2800" dirty="0">
                  <a:solidFill>
                    <a:srgbClr val="C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r>
                  <a:rPr lang="en-US" sz="2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 </a:t>
                </a:r>
                <a:endParaRPr lang="en-IN" sz="2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en-US" sz="2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The Lewis theory includes both protonic and </a:t>
                </a:r>
                <a:r>
                  <a:rPr lang="en-US" sz="24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nonprotonic</a:t>
                </a:r>
                <a:r>
                  <a:rPr lang="en-US" sz="2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substances in this consideration. The inclusion of complex formation definitely broadens the concept over the Bronsted-Lowry concept. But there are some limitations: </a:t>
                </a:r>
                <a:endParaRPr lang="en-IN" sz="2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en-US" sz="2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(</a:t>
                </a:r>
                <a:r>
                  <a:rPr lang="en-US" sz="24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i</a:t>
                </a:r>
                <a:r>
                  <a:rPr lang="en-US" sz="2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) It cannot directly explain the acidic property of covalent protonic acids, e.g. HCI, HNO</a:t>
                </a:r>
                <a:r>
                  <a:rPr lang="en-US" sz="24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3</a:t>
                </a:r>
                <a:r>
                  <a:rPr lang="en-US" sz="2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, etc. in terms of covalent bond formation by the acids. </a:t>
                </a:r>
                <a:endParaRPr lang="en-IN" sz="2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en-US" sz="2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(ii) It cannot find out the concept of relative acid-base strength. Thus, Be (II) forms a more stable complex with F than Cu (II), while Cu (II) forms a more stable complex with NH</a:t>
                </a:r>
                <a:r>
                  <a:rPr lang="en-US" sz="24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3</a:t>
                </a:r>
                <a:r>
                  <a:rPr lang="en-US" sz="2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than Be (II), Here, with respect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IN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4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F</m:t>
                        </m:r>
                      </m:e>
                      <m:sup>
                        <m:r>
                          <a:rPr lang="en-US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−</m:t>
                        </m:r>
                      </m:sup>
                    </m:sSup>
                  </m:oMath>
                </a14:m>
                <a:r>
                  <a:rPr lang="en-US" sz="2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  <a:r>
                  <a:rPr lang="en-US" sz="2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Be (II) is a stronger Lewis acid than Cu (II) but with respect to NH</a:t>
                </a:r>
                <a:r>
                  <a:rPr lang="en-US" sz="24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3</a:t>
                </a:r>
                <a:r>
                  <a:rPr lang="en-US" sz="2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, Cu (II) is a stronger Lewis acid than Be (II). </a:t>
                </a:r>
                <a:endParaRPr lang="en-IN" sz="2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en-US" sz="2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(iii) By definition the acid-base reactions are fast, but many complexation reactions at inert </a:t>
                </a:r>
                <a:r>
                  <a:rPr lang="en-US" sz="24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centres</a:t>
                </a:r>
                <a:r>
                  <a:rPr lang="en-US" sz="2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like Cr (III), Co (III), Rh(III) etc. are very slow due to kinetic factors.</a:t>
                </a:r>
                <a:endParaRPr lang="en-IN" sz="2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C4D25BE2-9680-3F8E-E0EF-ED47DECD29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41493"/>
                <a:ext cx="8534400" cy="6740307"/>
              </a:xfrm>
              <a:prstGeom prst="rect">
                <a:avLst/>
              </a:prstGeom>
              <a:blipFill>
                <a:blip r:embed="rId2"/>
                <a:stretch>
                  <a:fillRect l="-1071" t="-1085" r="-1071" b="-1899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109692772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3"/>
          <p:cNvSpPr txBox="1">
            <a:spLocks noChangeArrowheads="1"/>
          </p:cNvSpPr>
          <p:nvPr/>
        </p:nvSpPr>
        <p:spPr bwMode="auto">
          <a:xfrm>
            <a:off x="393192" y="1302855"/>
            <a:ext cx="8385048" cy="48474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buFont typeface="Arial" charset="0"/>
              <a:buChar char="•"/>
            </a:pPr>
            <a:r>
              <a:rPr lang="en-IN" sz="2400" b="1" dirty="0" err="1"/>
              <a:t>Ashim</a:t>
            </a:r>
            <a:r>
              <a:rPr lang="en-IN" sz="2400" b="1" dirty="0"/>
              <a:t> K Das , </a:t>
            </a:r>
            <a:r>
              <a:rPr lang="en-IN" sz="2400" b="1" i="1" dirty="0"/>
              <a:t>Fundamental Concept of Inorganic Chemistry</a:t>
            </a:r>
            <a:r>
              <a:rPr lang="en-IN" sz="2400" b="1" dirty="0"/>
              <a:t>, CBC Publishers &amp; Distributors, Volume 3, Second Edition: 2010</a:t>
            </a:r>
          </a:p>
          <a:p>
            <a:pPr marL="342900" indent="-342900">
              <a:buFont typeface="Arial" charset="0"/>
              <a:buChar char="•"/>
            </a:pPr>
            <a:r>
              <a:rPr lang="en-IN" sz="2400" b="1" dirty="0"/>
              <a:t>R.P. Sarkar, General and Inorganic Chemistry Part-1, NCBA (P) Ltd, 3</a:t>
            </a:r>
            <a:r>
              <a:rPr lang="en-IN" sz="2400" b="1" baseline="30000" dirty="0"/>
              <a:t>rd</a:t>
            </a:r>
            <a:r>
              <a:rPr lang="en-IN" sz="2400" b="1" dirty="0"/>
              <a:t> Edition 2011</a:t>
            </a:r>
          </a:p>
          <a:p>
            <a:pPr marL="342900" indent="-342900">
              <a:buFont typeface="Arial" charset="0"/>
              <a:buChar char="•"/>
            </a:pPr>
            <a:r>
              <a:rPr lang="en-IN" sz="2400" b="1" dirty="0"/>
              <a:t>R.L. Dutta, G.S. De, Inorganic Chemistry, Part I, The new Book Stall, 6</a:t>
            </a:r>
            <a:r>
              <a:rPr lang="en-IN" sz="2400" b="1" baseline="30000" dirty="0"/>
              <a:t>th</a:t>
            </a:r>
            <a:r>
              <a:rPr lang="en-IN" sz="2400" b="1" dirty="0"/>
              <a:t> Edition2009, 7</a:t>
            </a:r>
            <a:r>
              <a:rPr lang="en-IN" sz="2400" b="1" baseline="30000" dirty="0"/>
              <a:t>th</a:t>
            </a:r>
            <a:r>
              <a:rPr lang="en-IN" sz="2400" b="1" dirty="0"/>
              <a:t> Edition 2013 </a:t>
            </a:r>
          </a:p>
          <a:p>
            <a:pPr marL="342900" indent="-342900">
              <a:buFont typeface="Arial" charset="0"/>
              <a:buChar char="•"/>
            </a:pPr>
            <a:r>
              <a:rPr lang="en-IN" sz="2400" b="1" dirty="0"/>
              <a:t>Wahid U. Malik, G. D. Tuli &amp; R. D. Madan,</a:t>
            </a:r>
            <a:r>
              <a:rPr lang="en-IN" sz="2400" b="1" i="1" dirty="0"/>
              <a:t> Selected topics in inorganic chemistry,</a:t>
            </a:r>
            <a:r>
              <a:rPr lang="en-IN" sz="2400" b="1" dirty="0"/>
              <a:t> S. Chand &amp; Company Ltd, first edition 1976</a:t>
            </a:r>
          </a:p>
          <a:p>
            <a:pPr marL="342900" indent="-342900">
              <a:buFont typeface="Arial" charset="0"/>
              <a:buChar char="•"/>
            </a:pPr>
            <a:r>
              <a:rPr lang="en-IN" sz="2400" b="1" dirty="0"/>
              <a:t>J.E. </a:t>
            </a:r>
            <a:r>
              <a:rPr lang="en-IN" sz="2400" b="1" dirty="0" err="1"/>
              <a:t>Huheey</a:t>
            </a:r>
            <a:r>
              <a:rPr lang="en-IN" sz="2400" b="1" dirty="0"/>
              <a:t>, E.A. </a:t>
            </a:r>
            <a:r>
              <a:rPr lang="en-IN" sz="2400" b="1" dirty="0" err="1"/>
              <a:t>Keiter</a:t>
            </a:r>
            <a:r>
              <a:rPr lang="en-IN" sz="2400" b="1" dirty="0"/>
              <a:t>, R.L. </a:t>
            </a:r>
            <a:r>
              <a:rPr lang="en-IN" sz="2400" b="1" dirty="0" err="1"/>
              <a:t>Keiter</a:t>
            </a:r>
            <a:r>
              <a:rPr lang="en-IN" sz="2400" b="1" dirty="0"/>
              <a:t>, Inorganic Chemistry Principles of Structure and Reactivity, Pearson Education Asia, fourth Edition, 2000</a:t>
            </a:r>
          </a:p>
          <a:p>
            <a:pPr marL="342900" indent="-342900">
              <a:buFont typeface="Arial" charset="0"/>
              <a:buChar char="•"/>
            </a:pPr>
            <a:endParaRPr lang="en-IN" sz="2100" b="1" dirty="0"/>
          </a:p>
        </p:txBody>
      </p:sp>
      <p:sp>
        <p:nvSpPr>
          <p:cNvPr id="4" name="Rectangle 3"/>
          <p:cNvSpPr/>
          <p:nvPr/>
        </p:nvSpPr>
        <p:spPr>
          <a:xfrm>
            <a:off x="3608292" y="262574"/>
            <a:ext cx="167808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</a:rPr>
              <a:t>Reference</a:t>
            </a:r>
            <a:endParaRPr lang="en-US" sz="2800" dirty="0"/>
          </a:p>
        </p:txBody>
      </p:sp>
    </p:spTree>
    <p:extLst>
      <p:ext uri="{BB962C8B-B14F-4D97-AF65-F5344CB8AC3E}">
        <p14:creationId xmlns="" xmlns:p14="http://schemas.microsoft.com/office/powerpoint/2010/main" val="10894073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499001" y="2514600"/>
            <a:ext cx="3825599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600" b="1" dirty="0"/>
              <a:t>Thank you</a:t>
            </a:r>
            <a:endParaRPr lang="en-US" sz="6600" dirty="0"/>
          </a:p>
        </p:txBody>
      </p:sp>
    </p:spTree>
    <p:extLst>
      <p:ext uri="{BB962C8B-B14F-4D97-AF65-F5344CB8AC3E}">
        <p14:creationId xmlns="" xmlns:p14="http://schemas.microsoft.com/office/powerpoint/2010/main" val="18240040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1748</TotalTime>
  <Words>716</Words>
  <Application>Microsoft Office PowerPoint</Application>
  <PresentationFormat>On-screen Show (4:3)</PresentationFormat>
  <Paragraphs>93</Paragraphs>
  <Slides>32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Office Theme</vt:lpstr>
      <vt:lpstr>Slide 1</vt:lpstr>
      <vt:lpstr>Slide 2</vt:lpstr>
      <vt:lpstr> ARRHENIUS THEORY (1883)   </vt:lpstr>
      <vt:lpstr> ARRHENIUS THEORY (1883)   </vt:lpstr>
      <vt:lpstr>Slide 5</vt:lpstr>
      <vt:lpstr>Slide 6</vt:lpstr>
      <vt:lpstr>Slide 7</vt:lpstr>
      <vt:lpstr>Slide 8</vt:lpstr>
      <vt:lpstr>Slide 9</vt:lpstr>
      <vt:lpstr>BRONSTED-LOWRY CONCEPT   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cp:lastModifiedBy>CHEMISTRY 2</cp:lastModifiedBy>
  <cp:revision>161</cp:revision>
  <cp:lastPrinted>1601-01-01T00:00:00Z</cp:lastPrinted>
  <dcterms:created xsi:type="dcterms:W3CDTF">2001-12-05T00:19:53Z</dcterms:created>
  <dcterms:modified xsi:type="dcterms:W3CDTF">2024-11-14T07:49:57Z</dcterms:modified>
</cp:coreProperties>
</file>