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7" r:id="rId2"/>
    <p:sldId id="279" r:id="rId3"/>
    <p:sldId id="370" r:id="rId4"/>
    <p:sldId id="280" r:id="rId5"/>
    <p:sldId id="324" r:id="rId6"/>
    <p:sldId id="325" r:id="rId7"/>
    <p:sldId id="326" r:id="rId8"/>
    <p:sldId id="327" r:id="rId9"/>
    <p:sldId id="329" r:id="rId10"/>
    <p:sldId id="328" r:id="rId11"/>
    <p:sldId id="330" r:id="rId12"/>
    <p:sldId id="331" r:id="rId13"/>
    <p:sldId id="332" r:id="rId14"/>
    <p:sldId id="363" r:id="rId15"/>
    <p:sldId id="333" r:id="rId16"/>
    <p:sldId id="360" r:id="rId17"/>
    <p:sldId id="334" r:id="rId18"/>
    <p:sldId id="335" r:id="rId19"/>
    <p:sldId id="336" r:id="rId20"/>
    <p:sldId id="367" r:id="rId21"/>
    <p:sldId id="337" r:id="rId22"/>
    <p:sldId id="369" r:id="rId23"/>
    <p:sldId id="359" r:id="rId24"/>
    <p:sldId id="338" r:id="rId25"/>
    <p:sldId id="339" r:id="rId26"/>
    <p:sldId id="340" r:id="rId27"/>
    <p:sldId id="319" r:id="rId28"/>
    <p:sldId id="361" r:id="rId29"/>
    <p:sldId id="341" r:id="rId30"/>
    <p:sldId id="342" r:id="rId31"/>
    <p:sldId id="343" r:id="rId32"/>
    <p:sldId id="344" r:id="rId33"/>
    <p:sldId id="345" r:id="rId34"/>
    <p:sldId id="346" r:id="rId35"/>
    <p:sldId id="347" r:id="rId36"/>
    <p:sldId id="348" r:id="rId37"/>
    <p:sldId id="349" r:id="rId38"/>
    <p:sldId id="350" r:id="rId39"/>
    <p:sldId id="368" r:id="rId40"/>
    <p:sldId id="287" r:id="rId41"/>
    <p:sldId id="288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D0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309" autoAdjust="0"/>
    <p:restoredTop sz="94660"/>
  </p:normalViewPr>
  <p:slideViewPr>
    <p:cSldViewPr snapToGrid="0">
      <p:cViewPr varScale="1">
        <p:scale>
          <a:sx n="66" d="100"/>
          <a:sy n="66" d="100"/>
        </p:scale>
        <p:origin x="38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A4A113-272B-4A7C-AB0C-A6F617FA4BD4}" type="datetimeFigureOut">
              <a:rPr lang="en-IN" smtClean="0"/>
              <a:t>26-06-2024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D2381A-5954-4F0B-A156-8AAED64990E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1697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08D14-0A5B-3745-92A6-8EDFAEC7692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2388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8CCFB-4CA9-2448-A9BD-9026EA1E7D4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2591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8CCFB-4CA9-2448-A9BD-9026EA1E7D4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8069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8CCFB-4CA9-2448-A9BD-9026EA1E7D4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080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8CCFB-4CA9-2448-A9BD-9026EA1E7D4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2767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8CCFB-4CA9-2448-A9BD-9026EA1E7D4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588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8CCFB-4CA9-2448-A9BD-9026EA1E7D4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98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55D45-D7A2-E892-9B86-610830A41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F7F972-4190-FE4C-ADAC-DD223BA262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B564E3-3EDC-0EFF-9143-F389FAAD3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8059-60D1-44FB-BDE6-A2AF2F5A2E40}" type="datetimeFigureOut">
              <a:rPr lang="en-IN" smtClean="0"/>
              <a:t>26-06-2024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5AF158-1AFB-0F4C-C90E-1C6D52558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F1CDEF-3419-C584-AC26-E39BB3D8F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55FA9-9765-4361-A203-C9F37AB211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9907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ACE55-8024-B5D4-3AB5-F75F7BF6B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6B810-87C1-BABB-D4F9-01F0F6DDCC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A6FB32-42F7-245F-E563-06669B1BD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8059-60D1-44FB-BDE6-A2AF2F5A2E40}" type="datetimeFigureOut">
              <a:rPr lang="en-IN" smtClean="0"/>
              <a:t>26-06-2024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18E211-7CBB-7D5C-2871-F82F40EB6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B344F5-0017-AA31-1B6A-BCDD0FD61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55FA9-9765-4361-A203-C9F37AB211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1668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A9D92-5D88-75D5-564D-B905DDEB3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37862B-5A5F-BBA6-7EB8-EBCFC5112A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658D9-071A-59BC-FFA3-4DD45C7F2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8059-60D1-44FB-BDE6-A2AF2F5A2E40}" type="datetimeFigureOut">
              <a:rPr lang="en-IN" smtClean="0"/>
              <a:t>26-06-2024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943462-7170-AE40-FB1C-526FC6BD7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F41735-50A6-7CBA-04A7-7C1089C14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55FA9-9765-4361-A203-C9F37AB211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2677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F823C-6A31-7C00-00A1-B3408390D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75535D-1149-2D42-046D-911CC2BD87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7CC895-D9CA-FCCA-2F1B-B97A66A791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50EB60-8BBE-484D-A6F0-3093FF213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8059-60D1-44FB-BDE6-A2AF2F5A2E40}" type="datetimeFigureOut">
              <a:rPr lang="en-IN" smtClean="0"/>
              <a:t>26-06-2024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452A8C-7A0B-2068-1930-E20C5990D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05CEA5-20FD-98BD-2F7B-1AC4EC740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55FA9-9765-4361-A203-C9F37AB211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0811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87B67-2129-9326-1084-79ADCC1F2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9779FB-23AD-0FBD-45BF-C1352A1187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AAA080-214D-7D75-D3B9-D4345AFD45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DEB036-3D72-811A-E9E6-25DC41060B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AD4368-BF2A-851F-AD0C-A978E99052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F19EDF-432F-A5DD-96E9-F33284E7E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8059-60D1-44FB-BDE6-A2AF2F5A2E40}" type="datetimeFigureOut">
              <a:rPr lang="en-IN" smtClean="0"/>
              <a:t>26-06-2024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29BE87-1571-580F-EB3F-0679A2B47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FF4F7A-1FCA-9C65-298C-B1ABE1A21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55FA9-9765-4361-A203-C9F37AB211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505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EEED6-10C7-21FD-56C0-B03C36B9B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A3A083-B7CF-E1C2-A6C2-06A9063A6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8059-60D1-44FB-BDE6-A2AF2F5A2E40}" type="datetimeFigureOut">
              <a:rPr lang="en-IN" smtClean="0"/>
              <a:t>26-06-2024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428434-3C16-3235-E83E-9F065435F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D6CD65-047D-9EC6-065B-6D30322DC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55FA9-9765-4361-A203-C9F37AB211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0321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CC71E4-9E21-8391-DA5B-F3B23C326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8059-60D1-44FB-BDE6-A2AF2F5A2E40}" type="datetimeFigureOut">
              <a:rPr lang="en-IN" smtClean="0"/>
              <a:t>26-06-2024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371006-2B4C-6CFC-1608-84D0FAA6F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21F4FE-4913-9CF8-1168-FF80CF868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55FA9-9765-4361-A203-C9F37AB211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5441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61DDD-C9B4-00D3-DBD4-F2C91532A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3604AD-9ACA-630B-EB39-6C4D4E51E2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6085AF-EF57-DAF7-8ACD-C4626F9A75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25A114-065C-E9A0-C805-B218AB0E3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8059-60D1-44FB-BDE6-A2AF2F5A2E40}" type="datetimeFigureOut">
              <a:rPr lang="en-IN" smtClean="0"/>
              <a:t>26-06-2024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DD2F2C-E868-2A31-8D05-91D6037B3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B33429-074C-50F6-DDFA-8A9DAD5D0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55FA9-9765-4361-A203-C9F37AB211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1954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3B7B3-62CD-A3A6-9D2E-853C1B5E0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9601BC-888A-9CC4-7BC4-9980B72335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E8FE2B-6DBE-4E09-2C34-2C5E16E2A5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D01121-F3F9-7A57-CB83-421FAE71C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8059-60D1-44FB-BDE6-A2AF2F5A2E40}" type="datetimeFigureOut">
              <a:rPr lang="en-IN" smtClean="0"/>
              <a:t>26-06-2024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E2724E-CB87-A7A2-55F0-4A1949844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2DE80A-09F5-782E-7D8C-D6FA4EF1B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55FA9-9765-4361-A203-C9F37AB211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6686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5F69E-6C84-BD8D-BCED-B0D7F8CDC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CDF331-8116-E972-D608-B49C8210A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97A978-50A5-1995-8A83-7837E0C10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8059-60D1-44FB-BDE6-A2AF2F5A2E40}" type="datetimeFigureOut">
              <a:rPr lang="en-IN" smtClean="0"/>
              <a:t>26-06-2024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65EF5-E60D-2D1D-A752-7DB449DFB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F0BFD4-1C58-4D30-C4CA-E60D005E3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55FA9-9765-4361-A203-C9F37AB211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3451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017857-B418-E9A2-43CD-B167AE91FD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039668-DEE1-2F35-953A-AE67CFE9CD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D65CCF-CBC4-3B82-4CF8-31529888F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8059-60D1-44FB-BDE6-A2AF2F5A2E40}" type="datetimeFigureOut">
              <a:rPr lang="en-IN" smtClean="0"/>
              <a:t>26-06-2024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83A2BC-6AB9-DDFF-C120-5632467E8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45882-09EF-E923-B23A-119C4626E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55FA9-9765-4361-A203-C9F37AB211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3205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A36C84-3A51-4434-70F5-E8A9FFA2C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D33863-D037-7A39-A80C-449DE5D9C9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E5A094-2FEF-90C0-311C-076D11251F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DE8059-60D1-44FB-BDE6-A2AF2F5A2E40}" type="datetimeFigureOut">
              <a:rPr lang="en-IN" smtClean="0"/>
              <a:t>26-06-2024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091A91-3BF4-5BE5-534E-D8DA807C4A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68C96C-9734-E0BE-8973-B3D59AB62C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855FA9-9765-4361-A203-C9F37AB2117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0132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png"/><Relationship Id="rId4" Type="http://schemas.microsoft.com/office/2007/relationships/hdphoto" Target="../media/hdphoto4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00.png"/><Relationship Id="rId4" Type="http://schemas.microsoft.com/office/2007/relationships/hdphoto" Target="../media/hdphoto5.wdp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4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image" Target="../media/image17.wmf"/><Relationship Id="rId7" Type="http://schemas.openxmlformats.org/officeDocument/2006/relationships/image" Target="../media/image19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8.wmf"/><Relationship Id="rId4" Type="http://schemas.openxmlformats.org/officeDocument/2006/relationships/oleObject" Target="../embeddings/oleObject7.bin"/><Relationship Id="rId9" Type="http://schemas.openxmlformats.org/officeDocument/2006/relationships/image" Target="../media/image20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7" Type="http://schemas.openxmlformats.org/officeDocument/2006/relationships/image" Target="../media/image24.wmf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0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image" Target="../media/image61.png"/><Relationship Id="rId7" Type="http://schemas.openxmlformats.org/officeDocument/2006/relationships/oleObject" Target="../embeddings/oleObject13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6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7" Type="http://schemas.openxmlformats.org/officeDocument/2006/relationships/image" Target="../media/image7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6.png"/><Relationship Id="rId5" Type="http://schemas.openxmlformats.org/officeDocument/2006/relationships/image" Target="../media/image42.png"/><Relationship Id="rId4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5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49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6"/>
          <p:cNvSpPr txBox="1">
            <a:spLocks noChangeArrowheads="1"/>
          </p:cNvSpPr>
          <p:nvPr/>
        </p:nvSpPr>
        <p:spPr bwMode="auto">
          <a:xfrm>
            <a:off x="796413" y="753704"/>
            <a:ext cx="10805651" cy="2308324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 algn="ctr"/>
            <a:r>
              <a:rPr lang="en-US" sz="4800" dirty="0">
                <a:solidFill>
                  <a:srgbClr val="7030A0"/>
                </a:solidFill>
              </a:rPr>
              <a:t>Synthesis, structure (using IR results) and reactions of π-acid complexes: Carbonyl compounds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4098" name="Text Box 7"/>
          <p:cNvSpPr txBox="1">
            <a:spLocks noChangeArrowheads="1"/>
          </p:cNvSpPr>
          <p:nvPr/>
        </p:nvSpPr>
        <p:spPr bwMode="auto">
          <a:xfrm>
            <a:off x="3387665" y="4359102"/>
            <a:ext cx="583078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 algn="ctr"/>
            <a:r>
              <a:rPr lang="en-IN" dirty="0">
                <a:solidFill>
                  <a:srgbClr val="7030A0"/>
                </a:solidFill>
              </a:rPr>
              <a:t>Dr Semanti Basu</a:t>
            </a:r>
            <a:endParaRPr lang="en-US" altLang="en-US" i="1" dirty="0">
              <a:solidFill>
                <a:srgbClr val="7030A0"/>
              </a:solidFill>
            </a:endParaRPr>
          </a:p>
          <a:p>
            <a:pPr algn="ctr"/>
            <a:r>
              <a:rPr lang="en-US" altLang="en-US" dirty="0">
                <a:solidFill>
                  <a:srgbClr val="7030A0"/>
                </a:solidFill>
              </a:rPr>
              <a:t>Assistant Professor</a:t>
            </a:r>
          </a:p>
          <a:p>
            <a:pPr algn="ctr"/>
            <a:r>
              <a:rPr lang="en-US" altLang="en-US" dirty="0">
                <a:solidFill>
                  <a:srgbClr val="7030A0"/>
                </a:solidFill>
              </a:rPr>
              <a:t>Department of Chemistry</a:t>
            </a:r>
          </a:p>
          <a:p>
            <a:pPr algn="ctr"/>
            <a:r>
              <a:rPr lang="en-US" altLang="en-US" dirty="0">
                <a:solidFill>
                  <a:srgbClr val="7030A0"/>
                </a:solidFill>
              </a:rPr>
              <a:t>Bejoy Narayan Mahavidyalaya,</a:t>
            </a:r>
          </a:p>
          <a:p>
            <a:pPr algn="ctr"/>
            <a:r>
              <a:rPr lang="en-US" altLang="en-US" dirty="0" err="1">
                <a:solidFill>
                  <a:srgbClr val="7030A0"/>
                </a:solidFill>
              </a:rPr>
              <a:t>Itachuna</a:t>
            </a:r>
            <a:r>
              <a:rPr lang="en-US" altLang="en-US" dirty="0">
                <a:solidFill>
                  <a:srgbClr val="7030A0"/>
                </a:solidFill>
              </a:rPr>
              <a:t>, Hooghly, W. B., India </a:t>
            </a:r>
          </a:p>
        </p:txBody>
      </p:sp>
    </p:spTree>
    <p:extLst>
      <p:ext uri="{BB962C8B-B14F-4D97-AF65-F5344CB8AC3E}">
        <p14:creationId xmlns:p14="http://schemas.microsoft.com/office/powerpoint/2010/main" val="842788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3810906"/>
              </p:ext>
            </p:extLst>
          </p:nvPr>
        </p:nvGraphicFramePr>
        <p:xfrm>
          <a:off x="3886200" y="1113296"/>
          <a:ext cx="4953000" cy="41947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4437360" imgH="3758400" progId="ChemDraw.Document.6.0">
                  <p:embed/>
                </p:oleObj>
              </mc:Choice>
              <mc:Fallback>
                <p:oleObj name="CS ChemDraw Drawing" r:id="rId2" imgW="4437360" imgH="3758400" progId="ChemDraw.Document.6.0">
                  <p:embed/>
                  <p:pic>
                    <p:nvPicPr>
                      <p:cNvPr id="2048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1113296"/>
                        <a:ext cx="4953000" cy="41947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362200" y="5562601"/>
            <a:ext cx="7848600" cy="95410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/>
              <a:t>Coordination number around the metal normally remains six or lesser.            17 electron species such as  </a:t>
            </a:r>
            <a:r>
              <a:rPr lang="en-US" sz="1600" b="1" dirty="0" err="1"/>
              <a:t>Mn</a:t>
            </a:r>
            <a:r>
              <a:rPr lang="en-US" sz="1600" b="1" dirty="0"/>
              <a:t>(CO)</a:t>
            </a:r>
            <a:r>
              <a:rPr lang="en-US" sz="1600" b="1" baseline="-25000" dirty="0"/>
              <a:t>5, </a:t>
            </a:r>
            <a:r>
              <a:rPr lang="en-US" sz="1600" b="1" dirty="0"/>
              <a:t>Co(CO)</a:t>
            </a:r>
            <a:r>
              <a:rPr lang="en-US" sz="1600" b="1" baseline="-25000" dirty="0"/>
              <a:t>4</a:t>
            </a:r>
            <a:r>
              <a:rPr lang="en-US" sz="1600" b="1" dirty="0"/>
              <a:t>  </a:t>
            </a:r>
            <a:r>
              <a:rPr lang="en-US" sz="1600" b="1" dirty="0" err="1"/>
              <a:t>dimerize</a:t>
            </a:r>
            <a:r>
              <a:rPr lang="en-US" sz="1600" b="1" dirty="0"/>
              <a:t> to gain 18 electrons</a:t>
            </a:r>
          </a:p>
          <a:p>
            <a:pPr>
              <a:spcBef>
                <a:spcPct val="50000"/>
              </a:spcBef>
            </a:pPr>
            <a:r>
              <a:rPr lang="en-US" sz="1400" b="1" dirty="0"/>
              <a:t>V(CO)</a:t>
            </a:r>
            <a:r>
              <a:rPr lang="en-US" sz="1400" b="1" baseline="-25000" dirty="0"/>
              <a:t>6</a:t>
            </a:r>
            <a:r>
              <a:rPr lang="en-US" sz="1400" b="1" dirty="0"/>
              <a:t> does not </a:t>
            </a:r>
            <a:r>
              <a:rPr lang="en-US" sz="1400" b="1" dirty="0" err="1"/>
              <a:t>dimerize</a:t>
            </a:r>
            <a:r>
              <a:rPr lang="en-US" sz="1400" b="1" dirty="0"/>
              <a:t>. </a:t>
            </a:r>
            <a:r>
              <a:rPr lang="en-US" sz="1600" b="1" dirty="0"/>
              <a:t> 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4724400" y="318005"/>
            <a:ext cx="2057400" cy="366713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/>
              <a:t>Metal carbonyls</a:t>
            </a:r>
          </a:p>
        </p:txBody>
      </p:sp>
    </p:spTree>
    <p:extLst>
      <p:ext uri="{BB962C8B-B14F-4D97-AF65-F5344CB8AC3E}">
        <p14:creationId xmlns:p14="http://schemas.microsoft.com/office/powerpoint/2010/main" val="3681609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58D2C0E-45C0-D1AB-A6BF-E780C23D3205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4" y="1025046"/>
            <a:ext cx="11934825" cy="49137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01511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9" name="Text Box 4"/>
          <p:cNvSpPr txBox="1">
            <a:spLocks noChangeArrowheads="1"/>
          </p:cNvSpPr>
          <p:nvPr/>
        </p:nvSpPr>
        <p:spPr bwMode="auto">
          <a:xfrm>
            <a:off x="3810000" y="609601"/>
            <a:ext cx="4114800" cy="366713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Why study metal carbonyls ?</a:t>
            </a:r>
          </a:p>
        </p:txBody>
      </p:sp>
      <p:sp>
        <p:nvSpPr>
          <p:cNvPr id="19470" name="Text Box 5"/>
          <p:cNvSpPr txBox="1">
            <a:spLocks noChangeArrowheads="1"/>
          </p:cNvSpPr>
          <p:nvPr/>
        </p:nvSpPr>
        <p:spPr bwMode="auto">
          <a:xfrm>
            <a:off x="2209800" y="1143001"/>
            <a:ext cx="8001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/>
              <a:t>Simplest of organometallic compounds where M-C </a:t>
            </a:r>
            <a:r>
              <a:rPr lang="en-US" sz="1600" b="1">
                <a:sym typeface="Symbol" pitchFamily="18" charset="2"/>
              </a:rPr>
              <a:t> bonding is well understood. </a:t>
            </a:r>
            <a:r>
              <a:rPr lang="en-US" sz="1600" b="1"/>
              <a:t> CO is one of the strongest  </a:t>
            </a:r>
            <a:r>
              <a:rPr lang="en-US" sz="1600" b="1">
                <a:sym typeface="Symbol" pitchFamily="18" charset="2"/>
              </a:rPr>
              <a:t> acceptor</a:t>
            </a:r>
            <a:r>
              <a:rPr lang="en-US" sz="1600" b="1"/>
              <a:t> ligands.  Back bonding       (</a:t>
            </a:r>
            <a:r>
              <a:rPr lang="en-US" sz="1600" b="1">
                <a:sym typeface="Symbol" pitchFamily="18" charset="2"/>
              </a:rPr>
              <a:t> bonding) and variation in electronic properties of CO can be monitored very efficiently by </a:t>
            </a:r>
            <a:r>
              <a:rPr lang="en-US" sz="1600" b="1">
                <a:solidFill>
                  <a:srgbClr val="6600CC"/>
                </a:solidFill>
                <a:sym typeface="Symbol" pitchFamily="18" charset="2"/>
              </a:rPr>
              <a:t>Infrared spectroscopy</a:t>
            </a:r>
          </a:p>
        </p:txBody>
      </p:sp>
      <p:sp>
        <p:nvSpPr>
          <p:cNvPr id="19471" name="Text Box 7"/>
          <p:cNvSpPr txBox="1">
            <a:spLocks noChangeArrowheads="1"/>
          </p:cNvSpPr>
          <p:nvPr/>
        </p:nvSpPr>
        <p:spPr bwMode="auto">
          <a:xfrm>
            <a:off x="2438400" y="2438400"/>
            <a:ext cx="7162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/>
              <a:t>A range of metal carbonyls are used as </a:t>
            </a:r>
            <a:r>
              <a:rPr lang="en-US" sz="2000" b="1" dirty="0">
                <a:solidFill>
                  <a:srgbClr val="FF0000"/>
                </a:solidFill>
              </a:rPr>
              <a:t>catalysts in Chemical Industry</a:t>
            </a:r>
          </a:p>
        </p:txBody>
      </p:sp>
      <p:sp>
        <p:nvSpPr>
          <p:cNvPr id="19472" name="Text Box 9"/>
          <p:cNvSpPr txBox="1">
            <a:spLocks noChangeArrowheads="1"/>
          </p:cNvSpPr>
          <p:nvPr/>
        </p:nvSpPr>
        <p:spPr bwMode="auto">
          <a:xfrm>
            <a:off x="2362200" y="2895601"/>
            <a:ext cx="2667000" cy="614363"/>
          </a:xfrm>
          <a:prstGeom prst="rect">
            <a:avLst/>
          </a:prstGeom>
          <a:solidFill>
            <a:srgbClr val="00FFFF">
              <a:alpha val="32941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b="1"/>
              <a:t>Hydroformylation</a:t>
            </a: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b="1"/>
              <a:t>Alkene to Aldehyde</a:t>
            </a:r>
          </a:p>
        </p:txBody>
      </p:sp>
      <p:sp>
        <p:nvSpPr>
          <p:cNvPr id="19473" name="Text Box 10"/>
          <p:cNvSpPr txBox="1">
            <a:spLocks noChangeArrowheads="1"/>
          </p:cNvSpPr>
          <p:nvPr/>
        </p:nvSpPr>
        <p:spPr bwMode="auto">
          <a:xfrm>
            <a:off x="6858000" y="2819400"/>
            <a:ext cx="3048000" cy="641350"/>
          </a:xfrm>
          <a:prstGeom prst="rect">
            <a:avLst/>
          </a:prstGeom>
          <a:solidFill>
            <a:srgbClr val="00FFFF">
              <a:alpha val="2196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Methanol to Acetic acid Process</a:t>
            </a:r>
          </a:p>
        </p:txBody>
      </p:sp>
      <p:graphicFrame>
        <p:nvGraphicFramePr>
          <p:cNvPr id="1946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8995894"/>
              </p:ext>
            </p:extLst>
          </p:nvPr>
        </p:nvGraphicFramePr>
        <p:xfrm>
          <a:off x="6019800" y="4012556"/>
          <a:ext cx="4191000" cy="179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2669400" imgH="1141200" progId="ChemDraw.Document.6.0">
                  <p:embed/>
                </p:oleObj>
              </mc:Choice>
              <mc:Fallback>
                <p:oleObj name="CS ChemDraw Drawing" r:id="rId2" imgW="2669400" imgH="1141200" progId="ChemDraw.Document.6.0">
                  <p:embed/>
                  <p:pic>
                    <p:nvPicPr>
                      <p:cNvPr id="19467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4012556"/>
                        <a:ext cx="4191000" cy="179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8" name="Object 12"/>
          <p:cNvGraphicFramePr>
            <a:graphicFrameLocks noChangeAspect="1"/>
          </p:cNvGraphicFramePr>
          <p:nvPr/>
        </p:nvGraphicFramePr>
        <p:xfrm>
          <a:off x="2743201" y="3657600"/>
          <a:ext cx="1933575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1318320" imgH="1888560" progId="ChemDraw.Document.6.0">
                  <p:embed/>
                </p:oleObj>
              </mc:Choice>
              <mc:Fallback>
                <p:oleObj name="CS ChemDraw Drawing" r:id="rId4" imgW="1318320" imgH="1888560" progId="ChemDraw.Document.6.0">
                  <p:embed/>
                  <p:pic>
                    <p:nvPicPr>
                      <p:cNvPr id="19468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1" y="3657600"/>
                        <a:ext cx="1933575" cy="251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03672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biLevel thresh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3588" y="561032"/>
            <a:ext cx="6833103" cy="50989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67149" y="5727009"/>
                <a:ext cx="11926528" cy="10007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/>
                  <a:t>More back bonding = More increase of the M-C bond order = More lowering of the C=O bond order = More lower </a:t>
                </a:r>
                <a:r>
                  <a:rPr lang="en-US" sz="2400" b="1" dirty="0">
                    <a:sym typeface="Symbol"/>
                  </a:rPr>
                  <a:t> </a:t>
                </a:r>
                <a:r>
                  <a:rPr lang="en-US" sz="2400" b="1" baseline="-25000" dirty="0">
                    <a:sym typeface="Symbol"/>
                  </a:rPr>
                  <a:t>CO </a:t>
                </a:r>
                <a:r>
                  <a:rPr lang="en-US" sz="2400" b="1" dirty="0">
                    <a:sym typeface="Symbol"/>
                  </a:rPr>
                  <a:t>stretching frequency.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 ΔE = E</a:t>
                </a:r>
                <a:r>
                  <a:rPr lang="en-US" sz="2400" b="1" baseline="-25000" dirty="0">
                    <a:solidFill>
                      <a:srgbClr val="C00000"/>
                    </a:solidFill>
                  </a:rPr>
                  <a:t>2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 – E</a:t>
                </a:r>
                <a:r>
                  <a:rPr lang="en-US" sz="2400" b="1" baseline="-25000" dirty="0">
                    <a:solidFill>
                      <a:srgbClr val="C00000"/>
                    </a:solidFill>
                  </a:rPr>
                  <a:t>1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 = </a:t>
                </a:r>
                <a:r>
                  <a:rPr lang="en-US" sz="2400" b="1" dirty="0" err="1">
                    <a:solidFill>
                      <a:srgbClr val="C00000"/>
                    </a:solidFill>
                  </a:rPr>
                  <a:t>hΔν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𝒉𝒄</m:t>
                        </m:r>
                      </m:num>
                      <m:den>
                        <m:r>
                          <a:rPr lang="en-US" sz="24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𝜟𝝀</m:t>
                        </m:r>
                      </m:den>
                    </m:f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= </a:t>
                </a:r>
                <a:r>
                  <a:rPr lang="en-US" sz="2400" b="1" dirty="0" err="1">
                    <a:solidFill>
                      <a:srgbClr val="C00000"/>
                    </a:solidFill>
                  </a:rPr>
                  <a:t>hcΔ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, So E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∝</m:t>
                    </m:r>
                    <m:acc>
                      <m:accPr>
                        <m:chr m:val="̅"/>
                        <m:ctrlPr>
                          <a:rPr lang="en-US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(in cm</a:t>
                </a:r>
                <a:r>
                  <a:rPr lang="en-US" sz="2400" b="1" baseline="30000" dirty="0">
                    <a:solidFill>
                      <a:srgbClr val="C00000"/>
                    </a:solidFill>
                  </a:rPr>
                  <a:t>-1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149" y="5727009"/>
                <a:ext cx="11926528" cy="1000787"/>
              </a:xfrm>
              <a:prstGeom prst="rect">
                <a:avLst/>
              </a:prstGeom>
              <a:blipFill>
                <a:blip r:embed="rId5"/>
                <a:stretch>
                  <a:fillRect l="-766" t="-4848" r="-1226" b="-484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Box 6"/>
              <p:cNvSpPr txBox="1">
                <a:spLocks noChangeArrowheads="1"/>
              </p:cNvSpPr>
              <p:nvPr/>
            </p:nvSpPr>
            <p:spPr bwMode="auto">
              <a:xfrm>
                <a:off x="2493391" y="37812"/>
                <a:ext cx="7200899" cy="523220"/>
              </a:xfrm>
              <a:prstGeom prst="rect">
                <a:avLst/>
              </a:prstGeom>
              <a:solidFill>
                <a:srgbClr val="00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-acceptor properties of CO, synergic effect</a:t>
                </a:r>
                <a:endParaRPr lang="en-IN" sz="28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93391" y="37812"/>
                <a:ext cx="7200899" cy="523220"/>
              </a:xfrm>
              <a:prstGeom prst="rect">
                <a:avLst/>
              </a:prstGeom>
              <a:blipFill rotWithShape="0">
                <a:blip r:embed="rId6"/>
                <a:stretch>
                  <a:fillRect t="-12791" b="-302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2AADBFF2-CF32-3F24-7F95-24756EC1EBFE}"/>
              </a:ext>
            </a:extLst>
          </p:cNvPr>
          <p:cNvSpPr txBox="1"/>
          <p:nvPr/>
        </p:nvSpPr>
        <p:spPr>
          <a:xfrm>
            <a:off x="6540340" y="3939659"/>
            <a:ext cx="412445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[Ni(CO)4], Ni(0)=d(10); </a:t>
            </a:r>
            <a:r>
              <a:rPr lang="en-US" b="1" dirty="0" err="1"/>
              <a:t>Ƴco</a:t>
            </a:r>
            <a:r>
              <a:rPr lang="en-US" b="1" dirty="0"/>
              <a:t> = x cm-1</a:t>
            </a:r>
          </a:p>
          <a:p>
            <a:r>
              <a:rPr lang="en-US" b="1" dirty="0"/>
              <a:t>[Co(CO)4]-, Co(-1)=d(10); </a:t>
            </a:r>
            <a:r>
              <a:rPr lang="en-US" b="1" dirty="0" err="1"/>
              <a:t>Ƴco</a:t>
            </a:r>
            <a:r>
              <a:rPr lang="en-US" b="1" dirty="0"/>
              <a:t> = y cm-1</a:t>
            </a:r>
          </a:p>
          <a:p>
            <a:r>
              <a:rPr lang="en-US" b="1" dirty="0"/>
              <a:t>Free </a:t>
            </a:r>
            <a:r>
              <a:rPr lang="en-US" b="1" dirty="0" err="1"/>
              <a:t>Ƴco</a:t>
            </a:r>
            <a:r>
              <a:rPr lang="en-US" b="1" dirty="0"/>
              <a:t> = y cm-1</a:t>
            </a:r>
          </a:p>
          <a:p>
            <a:r>
              <a:rPr lang="en-US" b="1" dirty="0"/>
              <a:t>Z &gt; X &gt; Y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47859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35864" y="647730"/>
                <a:ext cx="11353800" cy="60631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/>
                  <a:t>C of CO is a 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poor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  <m:r>
                      <a:rPr lang="en-US" sz="28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donation </a:t>
                </a:r>
                <a:r>
                  <a:rPr lang="en-US" sz="2800" b="1" dirty="0"/>
                  <a:t>(i.e. 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poor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  <m:r>
                      <a:rPr lang="en-US" sz="28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800" b="1" i="0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𝐛𝐚𝐬𝐢𝐜𝐢𝐭𝐲</m:t>
                    </m:r>
                  </m:oMath>
                </a14:m>
                <a:r>
                  <a:rPr lang="en-US" sz="2800" b="1" dirty="0"/>
                  <a:t>) &amp;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good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-acceptor ligand </a:t>
                </a:r>
                <a:r>
                  <a:rPr lang="en-US" sz="2800" b="1" dirty="0"/>
                  <a:t>(i.e.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-acid ligand, </a:t>
                </a:r>
                <a:r>
                  <a:rPr lang="en-US" sz="2800" b="1" dirty="0"/>
                  <a:t>according to Lewis acid-base concept)</a:t>
                </a:r>
              </a:p>
              <a:p>
                <a:endParaRPr lang="en-US" sz="2800" b="1" dirty="0"/>
              </a:p>
              <a:p>
                <a:r>
                  <a:rPr lang="en-US" sz="2800" b="1" dirty="0"/>
                  <a:t>In fact, the O end is not only a poor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  <m:r>
                      <a:rPr lang="en-US" sz="28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donation </a:t>
                </a:r>
                <a:r>
                  <a:rPr lang="en-US" sz="2800" b="1" dirty="0"/>
                  <a:t>but also a 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poorer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-acceptor, because only the minor lobes of the 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/>
                  <a:t>* -LUMO are concentrated on the O end</a:t>
                </a:r>
                <a:endParaRPr lang="en-US" sz="2800" b="1" dirty="0">
                  <a:solidFill>
                    <a:srgbClr val="C00000"/>
                  </a:solidFill>
                </a:endParaRPr>
              </a:p>
              <a:p>
                <a:endParaRPr lang="en-US" sz="2800" b="1" dirty="0"/>
              </a:p>
              <a:p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-back bonding is the key factor to stabilize the adduct.</a:t>
                </a:r>
                <a:endParaRPr lang="en-US" sz="2800" b="1" dirty="0"/>
              </a:p>
              <a:p>
                <a:endParaRPr lang="en-US" sz="2800" b="1" dirty="0"/>
              </a:p>
              <a:p>
                <a:r>
                  <a:rPr lang="en-US" sz="2800" b="1" dirty="0"/>
                  <a:t>The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  <m:r>
                      <a:rPr lang="en-US" sz="28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800" b="1" dirty="0"/>
                  <a:t>donation from the C-end and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/>
                  <a:t>-acceptance into the vacant 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/>
                  <a:t>*- MO predominately residing on the C atom work in a 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synergistic way</a:t>
                </a:r>
              </a:p>
              <a:p>
                <a:endParaRPr lang="en-US" sz="2800" b="1" dirty="0">
                  <a:solidFill>
                    <a:srgbClr val="C00000"/>
                  </a:solidFill>
                </a:endParaRPr>
              </a:p>
              <a:p>
                <a:r>
                  <a:rPr lang="en-US" sz="2800" b="1" dirty="0"/>
                  <a:t>EHMO (Extended </a:t>
                </a:r>
                <a:r>
                  <a:rPr lang="en-US" sz="2800" b="1" dirty="0" err="1"/>
                  <a:t>Huckel</a:t>
                </a:r>
                <a:r>
                  <a:rPr lang="en-US" sz="2800" b="1" dirty="0"/>
                  <a:t> MO calculation) </a:t>
                </a:r>
                <a:endParaRPr lang="en-US" sz="2800" dirty="0"/>
              </a:p>
              <a:p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864" y="647730"/>
                <a:ext cx="11353800" cy="6063198"/>
              </a:xfrm>
              <a:prstGeom prst="rect">
                <a:avLst/>
              </a:prstGeom>
              <a:blipFill rotWithShape="0">
                <a:blip r:embed="rId3"/>
                <a:stretch>
                  <a:fillRect l="-1128" t="-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Box 6"/>
              <p:cNvSpPr txBox="1">
                <a:spLocks noChangeArrowheads="1"/>
              </p:cNvSpPr>
              <p:nvPr/>
            </p:nvSpPr>
            <p:spPr bwMode="auto">
              <a:xfrm>
                <a:off x="2493391" y="37812"/>
                <a:ext cx="7200899" cy="523220"/>
              </a:xfrm>
              <a:prstGeom prst="rect">
                <a:avLst/>
              </a:prstGeom>
              <a:solidFill>
                <a:srgbClr val="00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-acceptor properties of CO, synergic effect</a:t>
                </a:r>
                <a:endParaRPr lang="en-IN" sz="28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93391" y="37812"/>
                <a:ext cx="7200899" cy="523220"/>
              </a:xfrm>
              <a:prstGeom prst="rect">
                <a:avLst/>
              </a:prstGeom>
              <a:blipFill rotWithShape="0">
                <a:blip r:embed="rId4"/>
                <a:stretch>
                  <a:fillRect t="-12791" b="-302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5948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394488" y="55342"/>
            <a:ext cx="5142467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MO 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energy </a:t>
            </a:r>
            <a:r>
              <a:rPr lang="en-US" sz="28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level diagram of CO</a:t>
            </a:r>
            <a:endParaRPr lang="en-IN" sz="2800" b="1" dirty="0">
              <a:solidFill>
                <a:srgbClr val="7030A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3211608" y="621792"/>
            <a:ext cx="6079053" cy="617167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486" y="365125"/>
            <a:ext cx="320812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EHMO (Extended </a:t>
            </a:r>
          </a:p>
          <a:p>
            <a:r>
              <a:rPr lang="en-US" sz="2400" b="1" dirty="0" err="1"/>
              <a:t>Huckel</a:t>
            </a:r>
            <a:r>
              <a:rPr lang="en-US" sz="2400" b="1" dirty="0"/>
              <a:t> MO calculation)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68539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394488" y="55342"/>
            <a:ext cx="5142467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MO 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energy </a:t>
            </a:r>
            <a:r>
              <a:rPr lang="en-US" sz="28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level diagram of CO</a:t>
            </a:r>
            <a:endParaRPr lang="en-IN" sz="2800" b="1" dirty="0">
              <a:solidFill>
                <a:srgbClr val="7030A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2881829" y="755060"/>
            <a:ext cx="6664508" cy="610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139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Box 6"/>
              <p:cNvSpPr txBox="1">
                <a:spLocks noChangeArrowheads="1"/>
              </p:cNvSpPr>
              <p:nvPr/>
            </p:nvSpPr>
            <p:spPr bwMode="auto">
              <a:xfrm>
                <a:off x="252984" y="55342"/>
                <a:ext cx="11686032" cy="954107"/>
              </a:xfrm>
              <a:prstGeom prst="rect">
                <a:avLst/>
              </a:prstGeom>
              <a:solidFill>
                <a:srgbClr val="00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800" b="1" dirty="0"/>
                  <a:t>Nature of HOMO and LUMO of CO: Effect of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</m:oMath>
                </a14:m>
                <a:r>
                  <a:rPr lang="en-US" sz="2800" b="1" dirty="0"/>
                  <a:t>- and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/>
                  <a:t>-bonding on the C-O bond order in the metal carbonyls</a:t>
                </a:r>
                <a:endParaRPr lang="en-IN" sz="28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2984" y="55342"/>
                <a:ext cx="11686032" cy="954107"/>
              </a:xfrm>
              <a:prstGeom prst="rect">
                <a:avLst/>
              </a:prstGeom>
              <a:blipFill rotWithShape="0">
                <a:blip r:embed="rId3"/>
                <a:stretch>
                  <a:fillRect l="-1095" t="-5732" b="-1719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52984" y="1085422"/>
                <a:ext cx="11686032" cy="56323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>
                    <a:solidFill>
                      <a:srgbClr val="C00000"/>
                    </a:solidFill>
                  </a:rPr>
                  <a:t>● HOMO: </a:t>
                </a:r>
                <a:r>
                  <a:rPr lang="en-US" sz="2000" b="1" dirty="0"/>
                  <a:t>We have already mentioned that the HOMO is 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practically nonb</a:t>
                </a:r>
                <a:r>
                  <a:rPr lang="en-US" sz="2000" b="1" dirty="0"/>
                  <a:t>onding but a careful analysis shows that it is 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weakly </a:t>
                </a:r>
                <a:r>
                  <a:rPr lang="en-US" sz="2000" b="1" dirty="0" err="1">
                    <a:solidFill>
                      <a:srgbClr val="C00000"/>
                    </a:solidFill>
                  </a:rPr>
                  <a:t>antibonding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 between C and O</a:t>
                </a:r>
                <a:r>
                  <a:rPr lang="en-US" sz="2000" b="1" dirty="0"/>
                  <a:t>. </a:t>
                </a:r>
              </a:p>
              <a:p>
                <a:r>
                  <a:rPr lang="en-US" sz="2000" b="1" dirty="0"/>
                  <a:t>Thus it is reasonable that the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  <m:r>
                      <a:rPr lang="en-US" sz="20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000" b="1" dirty="0"/>
                  <a:t>-donation from the HOMO will 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slightly increase the C-O bond order</a:t>
                </a:r>
                <a:r>
                  <a:rPr lang="en-US" sz="2000" b="1" dirty="0"/>
                  <a:t>. This expectation has been experimentally verified from the analysis of the unstable species like 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[Ag(CO)]* </a:t>
                </a:r>
                <a:r>
                  <a:rPr lang="en-US" sz="2000" b="1" dirty="0"/>
                  <a:t>having the 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C-O bond length 107.7 pm</a:t>
                </a:r>
                <a:r>
                  <a:rPr lang="en-US" sz="2000" b="1" dirty="0"/>
                  <a:t> (cf. 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C-O bond length in free CO = 112.8 pm</a:t>
                </a:r>
                <a:r>
                  <a:rPr lang="en-US" sz="2000" b="1" dirty="0"/>
                  <a:t>). It should be mentioned that the slight strengthening of the C-O bond due to the o-donation from the HOMO is only noticeable when the,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metal → CO back bonding is insignificant as in the case of Ag</a:t>
                </a:r>
                <a:r>
                  <a:rPr lang="en-US" sz="2000" dirty="0">
                    <a:solidFill>
                      <a:srgbClr val="C00000"/>
                    </a:solidFill>
                  </a:rPr>
                  <a:t>+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, Au</a:t>
                </a:r>
                <a:r>
                  <a:rPr lang="en-US" sz="2000" b="1" baseline="30000" dirty="0">
                    <a:solidFill>
                      <a:srgbClr val="C00000"/>
                    </a:solidFill>
                  </a:rPr>
                  <a:t>+</a:t>
                </a:r>
                <a:r>
                  <a:rPr lang="en-US" sz="2000" b="1" dirty="0"/>
                  <a:t>etc. Because, the said back bonding with the LUMO (which is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000" b="1" dirty="0"/>
                  <a:t>*-MO) will weaken the C-O bond. The weak -donor property of Ag+, </a:t>
                </a:r>
                <a:r>
                  <a:rPr lang="en-US" sz="2000" b="1" dirty="0" err="1"/>
                  <a:t>Aut</a:t>
                </a:r>
                <a:r>
                  <a:rPr lang="en-US" sz="2000" b="1" dirty="0"/>
                  <a:t>, etc. is due to their high effective nuclear charge (cf. the effect of low shielding inner d- and f-electrons).</a:t>
                </a:r>
              </a:p>
              <a:p>
                <a:endParaRPr lang="en-US" sz="2000" b="1" dirty="0"/>
              </a:p>
              <a:p>
                <a:r>
                  <a:rPr lang="en-US" sz="2000" b="1" dirty="0">
                    <a:solidFill>
                      <a:srgbClr val="C00000"/>
                    </a:solidFill>
                  </a:rPr>
                  <a:t>LUMO: </a:t>
                </a:r>
                <a:r>
                  <a:rPr lang="en-US" sz="2000" b="1" dirty="0"/>
                  <a:t>This is 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strongly </a:t>
                </a:r>
                <a:r>
                  <a:rPr lang="en-US" sz="2000" b="1" dirty="0" err="1">
                    <a:solidFill>
                      <a:srgbClr val="C00000"/>
                    </a:solidFill>
                  </a:rPr>
                  <a:t>antibonding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 between C and </a:t>
                </a:r>
                <a:r>
                  <a:rPr lang="en-US" sz="2000" b="1" dirty="0"/>
                  <a:t>O. Thus acceptance of electrons in the LUMO through the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  <m:r>
                      <a:rPr lang="en-US" sz="20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000" b="1" dirty="0"/>
                  <a:t>-back bonding will reduce the C-O bond order. This aspect is well documented and experimentally verified.</a:t>
                </a:r>
              </a:p>
              <a:p>
                <a:endParaRPr lang="en-US" sz="2000" b="1" dirty="0">
                  <a:solidFill>
                    <a:srgbClr val="C00000"/>
                  </a:solidFill>
                </a:endParaRPr>
              </a:p>
              <a:p>
                <a:r>
                  <a:rPr lang="en-US" sz="2000" b="1" dirty="0">
                    <a:solidFill>
                      <a:srgbClr val="C00000"/>
                    </a:solidFill>
                  </a:rPr>
                  <a:t>Resultant effect on the C-O bond order: </a:t>
                </a:r>
                <a:r>
                  <a:rPr lang="en-US" sz="2000" b="1" dirty="0"/>
                  <a:t>The metal – CO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</m:oMath>
                </a14:m>
                <a:r>
                  <a:rPr lang="en-US" sz="2000" b="1" dirty="0"/>
                  <a:t>- donation involving the HOMO (which is weakly </a:t>
                </a:r>
                <a:r>
                  <a:rPr lang="en-US" sz="2000" b="1" dirty="0" err="1"/>
                  <a:t>antibonding</a:t>
                </a:r>
                <a:r>
                  <a:rPr lang="en-US" sz="2000" b="1" dirty="0"/>
                  <a:t> in nature) 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slightly enhances the C-O bond order </a:t>
                </a:r>
                <a:r>
                  <a:rPr lang="en-US" sz="2000" b="1" dirty="0"/>
                  <a:t>while the metal → CO-back bonding involving the LUMO (which is strongly </a:t>
                </a:r>
                <a:r>
                  <a:rPr lang="en-US" sz="2000" b="1" dirty="0" err="1"/>
                  <a:t>antibonding</a:t>
                </a:r>
                <a:r>
                  <a:rPr lang="en-US" sz="2000" b="1" dirty="0"/>
                  <a:t> in nature) 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significantly reduces the C-O bond order</a:t>
                </a:r>
                <a:r>
                  <a:rPr lang="en-US" sz="2000" b="1" dirty="0"/>
                  <a:t>. Thus in most of the stable carbonyls where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000" b="1" dirty="0"/>
                  <a:t>-bonding is quite efficient, the C-O bond order decreases compared to that of free CO.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984" y="1085422"/>
                <a:ext cx="11686032" cy="5632311"/>
              </a:xfrm>
              <a:prstGeom prst="rect">
                <a:avLst/>
              </a:prstGeom>
              <a:blipFill>
                <a:blip r:embed="rId4"/>
                <a:stretch>
                  <a:fillRect l="-574" t="-541" r="-104" b="-97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1380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394488" y="55342"/>
            <a:ext cx="5142467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MO 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energy </a:t>
            </a:r>
            <a:r>
              <a:rPr lang="en-US" sz="28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level diagram of CO</a:t>
            </a:r>
            <a:endParaRPr lang="en-IN" sz="2800" b="1" dirty="0">
              <a:solidFill>
                <a:srgbClr val="7030A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biLevel thresh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5248" y="754380"/>
            <a:ext cx="7894320" cy="592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61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984504" y="750039"/>
                <a:ext cx="10515600" cy="1325563"/>
              </a:xfrm>
            </p:spPr>
            <p:txBody>
              <a:bodyPr>
                <a:normAutofit fontScale="90000"/>
              </a:bodyPr>
              <a:lstStyle/>
              <a:p>
                <a:pPr/>
                <a:br>
                  <a:rPr lang="en-US" sz="3100" b="1" i="1" dirty="0">
                    <a:latin typeface="Cambria Math" charset="0"/>
                    <a:ea typeface="Cambria Math" charset="0"/>
                    <a:cs typeface="Cambria Math" charset="0"/>
                  </a:rPr>
                </a:br>
                <a:br>
                  <a:rPr lang="en-US" sz="3100" b="1" i="1" dirty="0">
                    <a:latin typeface="Cambria Math" charset="0"/>
                    <a:ea typeface="Cambria Math" charset="0"/>
                    <a:cs typeface="Cambria Math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100" b="1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𝝈</m:t>
                      </m:r>
                      <m:r>
                        <a:rPr lang="en-US" sz="3100" b="1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  <m:r>
                        <a:rPr lang="en-US" sz="3100" b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𝐛𝐨𝐧𝐝</m:t>
                      </m:r>
                      <m:r>
                        <a:rPr lang="en-US" sz="3100" b="1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: </m:t>
                      </m:r>
                      <m:r>
                        <a:rPr lang="en-US" sz="3100" b="1" dirty="0">
                          <a:latin typeface="Cambria Math" charset="0"/>
                        </a:rPr>
                        <m:t>𝐋</m:t>
                      </m:r>
                      <m:d>
                        <m:dPr>
                          <m:ctrlPr>
                            <a:rPr lang="en-US" sz="3100" b="1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100" b="1" dirty="0">
                              <a:latin typeface="Cambria Math" charset="0"/>
                            </a:rPr>
                            <m:t>𝐂</m:t>
                          </m:r>
                          <m:r>
                            <a:rPr lang="en-US" sz="3100" b="1" dirty="0">
                              <a:latin typeface="Cambria Math" charset="0"/>
                            </a:rPr>
                            <m:t> </m:t>
                          </m:r>
                          <m:r>
                            <a:rPr lang="en-US" sz="3100" b="1" dirty="0">
                              <a:latin typeface="Cambria Math" charset="0"/>
                            </a:rPr>
                            <m:t>𝐥𝐨𝐧𝐞</m:t>
                          </m:r>
                          <m:r>
                            <a:rPr lang="en-US" sz="3100" b="1" dirty="0">
                              <a:latin typeface="Cambria Math" charset="0"/>
                            </a:rPr>
                            <m:t> </m:t>
                          </m:r>
                          <m:r>
                            <a:rPr lang="en-US" sz="3100" b="1" dirty="0">
                              <a:latin typeface="Cambria Math" charset="0"/>
                            </a:rPr>
                            <m:t>𝐩𝐚𝐢𝐫</m:t>
                          </m:r>
                        </m:e>
                      </m:d>
                      <m:r>
                        <a:rPr lang="is-IS" sz="3100" b="1" dirty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→</m:t>
                      </m:r>
                      <m:r>
                        <a:rPr lang="en-US" sz="3100" b="1" dirty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𝐌</m:t>
                      </m:r>
                      <m:d>
                        <m:dPr>
                          <m:ctrlPr>
                            <a:rPr lang="en-US" sz="3100" b="1" i="1" dirty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𝐯𝐚𝐜𝐚𝐧𝐭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𝐝𝟐𝐒𝐏𝟑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𝐟𝐨𝐫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𝐎𝐡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lang="en-US" sz="3100" b="1" i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&amp;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𝐒𝐩𝟑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𝐟𝐨𝐫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𝐓𝐝</m:t>
                          </m:r>
                        </m:e>
                      </m:d>
                    </m:oMath>
                  </m:oMathPara>
                </a14:m>
                <a:br>
                  <a:rPr lang="en-US" sz="3100" b="1" i="1" dirty="0">
                    <a:latin typeface="Cambria Math" charset="0"/>
                    <a:ea typeface="Cambria Math" charset="0"/>
                    <a:cs typeface="Cambria Math" charset="0"/>
                  </a:rPr>
                </a:br>
                <a:r>
                  <a:rPr lang="en-US" sz="3100" b="1" dirty="0">
                    <a:latin typeface="Cambria Math" charset="0"/>
                    <a:ea typeface="Cambria Math" charset="0"/>
                    <a:cs typeface="Cambria Math" charset="0"/>
                  </a:rPr>
                  <a:t>since CO strong field ligand , so inner orbital complex</a:t>
                </a:r>
                <a:br>
                  <a:rPr lang="en-US" sz="3100" b="1" dirty="0"/>
                </a:br>
                <a14:m>
                  <m:oMath xmlns:m="http://schemas.openxmlformats.org/officeDocument/2006/math">
                    <m:r>
                      <a:rPr lang="en-US" sz="31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  <m:r>
                      <a:rPr lang="en-US" sz="31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𝐛𝐨𝐧𝐝</m:t>
                    </m:r>
                    <m:r>
                      <a:rPr lang="en-US" sz="31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: </m:t>
                    </m:r>
                  </m:oMath>
                </a14:m>
                <a:r>
                  <a:rPr lang="is-IS" sz="3100" b="1" dirty="0">
                    <a:ea typeface="Cambria Math" charset="0"/>
                    <a:cs typeface="Cambria Math" charset="0"/>
                  </a:rPr>
                  <a:t>M</a:t>
                </a:r>
                <a14:m>
                  <m:oMath xmlns:m="http://schemas.openxmlformats.org/officeDocument/2006/math"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𝐭𝟐𝐠</m:t>
                    </m:r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)→</m:t>
                    </m:r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𝐋</m:t>
                    </m:r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𝐯𝐚𝐜𝐚𝐧𝐭</m:t>
                    </m:r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𝛑</m:t>
                    </m:r>
                    <m:r>
                      <a:rPr lang="en-US" sz="3100" b="1" baseline="30000">
                        <a:latin typeface="Cambria Math" charset="0"/>
                        <a:ea typeface="Cambria Math" charset="0"/>
                        <a:cs typeface="Cambria Math" charset="0"/>
                      </a:rPr>
                      <m:t>∗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𝐨𝐟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𝐟𝐨𝐫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𝐎𝐡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))</m:t>
                    </m:r>
                  </m:oMath>
                </a14:m>
                <a:br>
                  <a:rPr lang="en-US" sz="3100" b="1" dirty="0"/>
                </a:br>
                <a14:m>
                  <m:oMath xmlns:m="http://schemas.openxmlformats.org/officeDocument/2006/math">
                    <m:r>
                      <a:rPr lang="en-US" sz="31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  <m:r>
                      <a:rPr lang="en-US" sz="31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𝐛𝐨𝐧𝐝</m:t>
                    </m:r>
                    <m:r>
                      <a:rPr lang="en-US" sz="31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: </m:t>
                    </m:r>
                  </m:oMath>
                </a14:m>
                <a:r>
                  <a:rPr lang="is-IS" sz="3100" b="1" dirty="0">
                    <a:ea typeface="Cambria Math" charset="0"/>
                    <a:cs typeface="Cambria Math" charset="0"/>
                  </a:rPr>
                  <a:t>M</a:t>
                </a:r>
                <a14:m>
                  <m:oMath xmlns:m="http://schemas.openxmlformats.org/officeDocument/2006/math"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𝐞</m:t>
                    </m:r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)→</m:t>
                    </m:r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𝐋</m:t>
                    </m:r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𝐯𝐚𝐜𝐚𝐧𝐭</m:t>
                    </m:r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𝛑</m:t>
                    </m:r>
                    <m:r>
                      <a:rPr lang="en-US" sz="3100" b="1" baseline="30000">
                        <a:latin typeface="Cambria Math" charset="0"/>
                        <a:ea typeface="Cambria Math" charset="0"/>
                        <a:cs typeface="Cambria Math" charset="0"/>
                      </a:rPr>
                      <m:t>∗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𝐨𝐟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𝐟𝐨𝐫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𝐓𝐝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))</m:t>
                    </m:r>
                  </m:oMath>
                </a14:m>
                <a:br>
                  <a:rPr lang="en-US" sz="4000" b="1" dirty="0"/>
                </a:br>
                <a:endParaRPr lang="en-US" sz="4000" b="1" baseline="300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984504" y="750039"/>
                <a:ext cx="10515600" cy="1325563"/>
              </a:xfrm>
              <a:blipFill rotWithShape="0">
                <a:blip r:embed="rId2"/>
                <a:stretch>
                  <a:fillRect l="-1217" t="-39631" b="-4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biLevel thresh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10511" y="2942613"/>
            <a:ext cx="7200900" cy="28194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84504" y="889601"/>
            <a:ext cx="2664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Box 6"/>
              <p:cNvSpPr txBox="1">
                <a:spLocks noChangeArrowheads="1"/>
              </p:cNvSpPr>
              <p:nvPr/>
            </p:nvSpPr>
            <p:spPr bwMode="auto">
              <a:xfrm>
                <a:off x="1176528" y="182176"/>
                <a:ext cx="10131552" cy="461665"/>
              </a:xfrm>
              <a:prstGeom prst="rect">
                <a:avLst/>
              </a:prstGeom>
              <a:solidFill>
                <a:srgbClr val="00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sz="2400" b="1" dirty="0"/>
                  <a:t>Schematic representation of synergistic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</m:oMath>
                </a14:m>
                <a:r>
                  <a:rPr lang="en-US" sz="2400" b="1" dirty="0"/>
                  <a:t>bonding in terminal M-CO bond</a:t>
                </a:r>
              </a:p>
            </p:txBody>
          </p:sp>
        </mc:Choice>
        <mc:Fallback xmlns="">
          <p:sp>
            <p:nvSpPr>
              <p:cNvPr id="6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76528" y="182176"/>
                <a:ext cx="10131552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903" t="-10526" b="-2894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731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4504" y="4863973"/>
            <a:ext cx="10515600" cy="1325563"/>
          </a:xfrm>
        </p:spPr>
        <p:txBody>
          <a:bodyPr>
            <a:normAutofit/>
          </a:bodyPr>
          <a:lstStyle/>
          <a:p>
            <a:pPr algn="ctr"/>
            <a:endParaRPr lang="en-US" sz="4000" b="1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Box 6"/>
              <p:cNvSpPr txBox="1">
                <a:spLocks noChangeArrowheads="1"/>
              </p:cNvSpPr>
              <p:nvPr/>
            </p:nvSpPr>
            <p:spPr bwMode="auto">
              <a:xfrm>
                <a:off x="1243585" y="72455"/>
                <a:ext cx="10131552" cy="461665"/>
              </a:xfrm>
              <a:prstGeom prst="rect">
                <a:avLst/>
              </a:prstGeom>
              <a:solidFill>
                <a:srgbClr val="00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sz="2400" b="1" dirty="0"/>
                  <a:t>Schematic representation of synergistic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400" b="1" dirty="0"/>
                  <a:t> bonding in terminal M-CO bond</a:t>
                </a:r>
              </a:p>
            </p:txBody>
          </p:sp>
        </mc:Choice>
        <mc:Fallback xmlns="">
          <p:sp>
            <p:nvSpPr>
              <p:cNvPr id="4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43585" y="72455"/>
                <a:ext cx="10131552" cy="461665"/>
              </a:xfrm>
              <a:prstGeom prst="rect">
                <a:avLst/>
              </a:prstGeom>
              <a:blipFill rotWithShape="0">
                <a:blip r:embed="rId2"/>
                <a:stretch>
                  <a:fillRect l="-903" t="-10526" b="-2894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biLevel thresh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5479" y="1591056"/>
            <a:ext cx="10971841" cy="467467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640390" y="661810"/>
                <a:ext cx="6857968" cy="1384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  <m:r>
                      <a:rPr lang="en-US" sz="28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:</m:t>
                    </m:r>
                    <m:r>
                      <a:rPr lang="en-U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is-IS" sz="2800" b="1" dirty="0">
                    <a:ea typeface="Cambria Math" charset="0"/>
                    <a:cs typeface="Cambria Math" charset="0"/>
                  </a:rPr>
                  <a:t>M</a:t>
                </a:r>
                <a14:m>
                  <m:oMath xmlns:m="http://schemas.openxmlformats.org/officeDocument/2006/math">
                    <m:r>
                      <a:rPr lang="en-US" sz="2800" b="1" i="0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sz="2800" b="1" i="0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𝐭𝟐𝐠</m:t>
                    </m:r>
                    <m:r>
                      <a:rPr lang="en-US" sz="2800" b="1" i="0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)→</m:t>
                    </m:r>
                    <m:r>
                      <a:rPr lang="en-US" sz="2800" b="1" i="0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𝐋</m:t>
                    </m:r>
                    <m:r>
                      <a:rPr lang="en-US" sz="2800" b="1" i="0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sz="2800" b="1" i="0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𝐯𝐚𝐜𝐚𝐧𝐭</m:t>
                    </m:r>
                    <m:r>
                      <a:rPr lang="en-US" sz="2800" b="1" i="0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800" b="1" i="0">
                        <a:latin typeface="Cambria Math" charset="0"/>
                        <a:ea typeface="Cambria Math" charset="0"/>
                        <a:cs typeface="Cambria Math" charset="0"/>
                      </a:rPr>
                      <m:t>𝛑</m:t>
                    </m:r>
                    <m:r>
                      <a:rPr lang="en-US" sz="2800" b="1" i="0" baseline="3000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∗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𝐨𝐟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𝐟𝐨𝐫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𝐎𝐡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))</m:t>
                    </m:r>
                  </m:oMath>
                </a14:m>
                <a:endParaRPr lang="en-US" sz="2800" b="1" dirty="0"/>
              </a:p>
              <a:p>
                <a14:m>
                  <m:oMath xmlns:m="http://schemas.openxmlformats.org/officeDocument/2006/math">
                    <m:r>
                      <a:rPr lang="en-U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  <m:r>
                      <a:rPr lang="en-U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: </m:t>
                    </m:r>
                  </m:oMath>
                </a14:m>
                <a:r>
                  <a:rPr lang="is-IS" sz="2800" b="1" dirty="0">
                    <a:ea typeface="Cambria Math" charset="0"/>
                    <a:cs typeface="Cambria Math" charset="0"/>
                  </a:rPr>
                  <a:t>M</a:t>
                </a:r>
                <a14:m>
                  <m:oMath xmlns:m="http://schemas.openxmlformats.org/officeDocument/2006/math">
                    <m:r>
                      <a:rPr lang="en-US" sz="28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sz="2800" b="1" i="0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𝐞</m:t>
                    </m:r>
                    <m:r>
                      <a:rPr lang="en-US" sz="28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  <m:r>
                      <a:rPr lang="is-IS" sz="28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  <m:r>
                      <a:rPr lang="en-US" sz="28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𝐋</m:t>
                    </m:r>
                    <m:r>
                      <a:rPr lang="en-US" sz="28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sz="28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𝐯𝐚𝐜𝐚𝐧𝐭</m:t>
                    </m:r>
                    <m:r>
                      <a:rPr lang="en-US" sz="28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800" b="1">
                        <a:latin typeface="Cambria Math" charset="0"/>
                        <a:ea typeface="Cambria Math" charset="0"/>
                        <a:cs typeface="Cambria Math" charset="0"/>
                      </a:rPr>
                      <m:t>𝛑</m:t>
                    </m:r>
                    <m:r>
                      <a:rPr lang="en-US" sz="2800" b="1" baseline="30000">
                        <a:latin typeface="Cambria Math" charset="0"/>
                        <a:ea typeface="Cambria Math" charset="0"/>
                        <a:cs typeface="Cambria Math" charset="0"/>
                      </a:rPr>
                      <m:t>∗</m:t>
                    </m:r>
                    <m:r>
                      <a:rPr lang="en-US" sz="2800" b="1">
                        <a:latin typeface="Cambria Math" charset="0"/>
                        <a:ea typeface="Cambria Math" charset="0"/>
                        <a:cs typeface="Cambria Math" charset="0"/>
                      </a:rPr>
                      <m:t>𝐨𝐟</m:t>
                    </m:r>
                    <m:r>
                      <a:rPr lang="en-US" sz="2800" b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800" b="1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  <m:r>
                      <a:rPr lang="en-US" sz="2800" b="1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sz="2800" b="1">
                        <a:latin typeface="Cambria Math" charset="0"/>
                        <a:ea typeface="Cambria Math" charset="0"/>
                        <a:cs typeface="Cambria Math" charset="0"/>
                      </a:rPr>
                      <m:t>𝐟𝐨𝐫</m:t>
                    </m:r>
                    <m:r>
                      <a:rPr lang="en-US" sz="2800" b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𝐓𝐝</m:t>
                    </m:r>
                    <m:r>
                      <a:rPr lang="en-US" sz="2800" b="1"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  <m:r>
                      <a:rPr lang="en-US" sz="28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</m:oMath>
                </a14:m>
                <a:endParaRPr lang="is-IS" sz="2800" b="1" dirty="0">
                  <a:ea typeface="Cambria Math" charset="0"/>
                  <a:cs typeface="Cambria Math" charset="0"/>
                </a:endParaRPr>
              </a:p>
              <a:p>
                <a:endParaRPr lang="is-IS" sz="2800" b="1" dirty="0"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390" y="661810"/>
                <a:ext cx="6857968" cy="1384995"/>
              </a:xfrm>
              <a:prstGeom prst="rect">
                <a:avLst/>
              </a:prstGeom>
              <a:blipFill>
                <a:blip r:embed="rId5"/>
                <a:stretch>
                  <a:fillRect t="-440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2813319" y="6265735"/>
            <a:ext cx="184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2000" b="1" dirty="0"/>
          </a:p>
        </p:txBody>
      </p:sp>
      <p:pic>
        <p:nvPicPr>
          <p:cNvPr id="2050" name="Picture 2" descr="Discuss the nature of bonding in metal carbonyls.">
            <a:extLst>
              <a:ext uri="{FF2B5EF4-FFF2-40B4-BE49-F238E27FC236}">
                <a16:creationId xmlns:a16="http://schemas.microsoft.com/office/drawing/2014/main" id="{1998087B-0B1F-7D64-9C5A-CE225187F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973" y="569666"/>
            <a:ext cx="4124347" cy="2042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67671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93173" y="781090"/>
            <a:ext cx="93147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dirty="0"/>
              <a:t>Characterization of Organometallic compounds</a:t>
            </a:r>
          </a:p>
          <a:p>
            <a:pPr marL="342900" indent="-342900">
              <a:spcBef>
                <a:spcPct val="50000"/>
              </a:spcBef>
              <a:buFont typeface="Arial" charset="0"/>
              <a:buChar char="•"/>
            </a:pPr>
            <a:r>
              <a:rPr lang="en-US" sz="3600" dirty="0"/>
              <a:t>X-ray crystallography</a:t>
            </a:r>
          </a:p>
          <a:p>
            <a:pPr marL="342900" indent="-342900">
              <a:spcBef>
                <a:spcPct val="50000"/>
              </a:spcBef>
              <a:buFont typeface="Arial" charset="0"/>
              <a:buChar char="•"/>
            </a:pPr>
            <a:r>
              <a:rPr lang="en-US" sz="3600" dirty="0"/>
              <a:t>Infrared spectroscopy</a:t>
            </a:r>
          </a:p>
          <a:p>
            <a:pPr marL="342900" indent="-342900">
              <a:spcBef>
                <a:spcPct val="50000"/>
              </a:spcBef>
              <a:buFont typeface="Arial" charset="0"/>
              <a:buChar char="•"/>
            </a:pPr>
            <a:r>
              <a:rPr lang="en-US" sz="3600" dirty="0"/>
              <a:t>NMR spectroscopy</a:t>
            </a:r>
          </a:p>
          <a:p>
            <a:pPr marL="342900" indent="-342900">
              <a:spcBef>
                <a:spcPct val="50000"/>
              </a:spcBef>
              <a:buFont typeface="Arial" charset="0"/>
              <a:buChar char="•"/>
            </a:pPr>
            <a:r>
              <a:rPr lang="en-US" sz="3600" dirty="0"/>
              <a:t>Mass spectrometry</a:t>
            </a:r>
          </a:p>
          <a:p>
            <a:pPr marL="342900" indent="-342900">
              <a:spcBef>
                <a:spcPct val="50000"/>
              </a:spcBef>
              <a:buFont typeface="Arial" charset="0"/>
              <a:buChar char="•"/>
            </a:pPr>
            <a:r>
              <a:rPr lang="en-US" sz="3600" dirty="0"/>
              <a:t>Elemental analysis</a:t>
            </a:r>
          </a:p>
          <a:p>
            <a:pPr marL="342900" indent="-342900">
              <a:spcBef>
                <a:spcPct val="50000"/>
              </a:spcBef>
              <a:buFont typeface="Arial" charset="0"/>
              <a:buChar char="•"/>
            </a:pPr>
            <a:r>
              <a:rPr lang="en-US" sz="3600" dirty="0"/>
              <a:t>Others</a:t>
            </a:r>
          </a:p>
        </p:txBody>
      </p:sp>
      <p:sp>
        <p:nvSpPr>
          <p:cNvPr id="7" name="Text Box 6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1902293" y="169990"/>
            <a:ext cx="7961234" cy="480131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Use of IR data to explain extent of back bonding</a:t>
            </a:r>
            <a:endParaRPr lang="en-IN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2995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ext Box 11"/>
          <p:cNvSpPr txBox="1">
            <a:spLocks noChangeArrowheads="1"/>
          </p:cNvSpPr>
          <p:nvPr/>
        </p:nvSpPr>
        <p:spPr bwMode="auto">
          <a:xfrm>
            <a:off x="2441448" y="0"/>
            <a:ext cx="79979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/>
              <a:t>Infrared Spectroscopy- A </a:t>
            </a:r>
            <a:r>
              <a:rPr lang="en-US" sz="2400" b="1" dirty="0" err="1"/>
              <a:t>spectro</a:t>
            </a:r>
            <a:r>
              <a:rPr lang="en-US" sz="2400" b="1" dirty="0"/>
              <a:t>-analytical tool in chemistry </a:t>
            </a: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53568" y="713858"/>
            <a:ext cx="11710416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Infrared (IR) spectroscopy is one of the most common spectroscopic techniques used by organic and inorganic chemists. Simply, it is the absorption measurement of different IR frequencies by a compound positioned in the path of an IR beam. The main goal of IR spectroscopic analysis is to determine the </a:t>
            </a:r>
            <a:r>
              <a:rPr lang="en-US" sz="2400" b="1" dirty="0">
                <a:solidFill>
                  <a:srgbClr val="C00000"/>
                </a:solidFill>
              </a:rPr>
              <a:t>chemical functional groups </a:t>
            </a:r>
            <a:r>
              <a:rPr lang="en-US" sz="2400" b="1" dirty="0"/>
              <a:t>in the sample. Functional groups are identified </a:t>
            </a:r>
            <a:r>
              <a:rPr lang="en-US" sz="2400" b="1" dirty="0">
                <a:solidFill>
                  <a:srgbClr val="C00000"/>
                </a:solidFill>
              </a:rPr>
              <a:t>based on vibrational modes of the groups such a stretching, bending etc</a:t>
            </a:r>
            <a:r>
              <a:rPr lang="en-US" sz="2400" b="1" dirty="0">
                <a:solidFill>
                  <a:srgbClr val="C00000"/>
                </a:solidFill>
                <a:sym typeface="Symbol" pitchFamily="18" charset="2"/>
              </a:rPr>
              <a:t>.</a:t>
            </a:r>
            <a:r>
              <a:rPr lang="en-US" sz="2400" b="1" dirty="0">
                <a:solidFill>
                  <a:srgbClr val="C00000"/>
                </a:solidFill>
              </a:rPr>
              <a:t>  </a:t>
            </a:r>
            <a:r>
              <a:rPr lang="en-US" sz="2400" b="1" dirty="0"/>
              <a:t>Different vibrational modes absorb characteristic frequencies of IR radiation. An infrared spectrophotometer is an instrument that passes infrared light through a molecule and produces a spectrum that contains a plot of the </a:t>
            </a:r>
            <a:r>
              <a:rPr lang="en-US" sz="2400" b="1" dirty="0">
                <a:solidFill>
                  <a:srgbClr val="C00000"/>
                </a:solidFill>
              </a:rPr>
              <a:t>amount of light transmitted on the vertical axis against the wave number (in Cm</a:t>
            </a:r>
            <a:r>
              <a:rPr lang="en-US" sz="2400" b="1" baseline="30000" dirty="0">
                <a:solidFill>
                  <a:srgbClr val="C00000"/>
                </a:solidFill>
              </a:rPr>
              <a:t>-1</a:t>
            </a:r>
            <a:r>
              <a:rPr lang="en-US" sz="2400" b="1" dirty="0">
                <a:solidFill>
                  <a:srgbClr val="C00000"/>
                </a:solidFill>
              </a:rPr>
              <a:t>) of infrared radiation on the horizontal axis</a:t>
            </a:r>
            <a:r>
              <a:rPr lang="en-US" sz="2400" b="1" dirty="0"/>
              <a:t>. Absorption of radiation lowers the percentage transmittance value. </a:t>
            </a:r>
          </a:p>
        </p:txBody>
      </p:sp>
      <p:pic>
        <p:nvPicPr>
          <p:cNvPr id="4" name="Picture 6" descr="fti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48600" y="4679196"/>
            <a:ext cx="2590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441283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ext Box 11"/>
          <p:cNvSpPr txBox="1">
            <a:spLocks noChangeArrowheads="1"/>
          </p:cNvSpPr>
          <p:nvPr/>
        </p:nvSpPr>
        <p:spPr bwMode="auto">
          <a:xfrm>
            <a:off x="2441448" y="0"/>
            <a:ext cx="79979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u="sng" dirty="0">
                <a:solidFill>
                  <a:srgbClr val="7030A0"/>
                </a:solidFill>
              </a:rPr>
              <a:t>Infrared Spectroscopy- A </a:t>
            </a:r>
            <a:r>
              <a:rPr lang="en-US" sz="2400" b="1" u="sng" dirty="0" err="1">
                <a:solidFill>
                  <a:srgbClr val="7030A0"/>
                </a:solidFill>
              </a:rPr>
              <a:t>spectro</a:t>
            </a:r>
            <a:r>
              <a:rPr lang="en-US" sz="2400" b="1" u="sng" dirty="0">
                <a:solidFill>
                  <a:srgbClr val="7030A0"/>
                </a:solidFill>
              </a:rPr>
              <a:t>-analytical tool in chemistry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7"/>
              <p:cNvSpPr txBox="1">
                <a:spLocks noChangeArrowheads="1"/>
              </p:cNvSpPr>
              <p:nvPr/>
            </p:nvSpPr>
            <p:spPr bwMode="auto">
              <a:xfrm>
                <a:off x="240792" y="461665"/>
                <a:ext cx="11710416" cy="42780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b="1" dirty="0"/>
                  <a:t>The main goal of IR spectroscopic analysis is to determine the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chemical functional groups </a:t>
                </a:r>
                <a:r>
                  <a:rPr lang="en-US" sz="2400" b="1" dirty="0"/>
                  <a:t>in the sample. Functional groups are identified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based on vibrational modes of the groups such a stretching, bending etc</a:t>
                </a:r>
                <a:r>
                  <a:rPr lang="en-US" sz="2400" b="1" dirty="0">
                    <a:solidFill>
                      <a:srgbClr val="C00000"/>
                    </a:solidFill>
                    <a:sym typeface="Symbol" pitchFamily="18" charset="2"/>
                  </a:rPr>
                  <a:t>. </a:t>
                </a:r>
              </a:p>
              <a:p>
                <a:pPr algn="just"/>
                <a:r>
                  <a:rPr lang="en-US" sz="2400" b="1" dirty="0"/>
                  <a:t>When 2 atoms of a diatomic molecule having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different electronegativity </a:t>
                </a:r>
                <a:r>
                  <a:rPr lang="en-US" sz="2400" b="1" dirty="0"/>
                  <a:t>(ex. CO), generate a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dipole moment</a:t>
                </a:r>
                <a:r>
                  <a:rPr lang="en-US" sz="2400" b="1" dirty="0"/>
                  <a:t>. Molecules with dipole moment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absorbs the radiation </a:t>
                </a:r>
                <a:r>
                  <a:rPr lang="en-US" sz="2400" b="1" dirty="0"/>
                  <a:t>from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Infra-red region</a:t>
                </a:r>
                <a:r>
                  <a:rPr lang="en-US" sz="2400" b="1" dirty="0"/>
                  <a:t>. This increase the vibrational energy within the molecule. Such molecules are IR active. Simple di-atomic linear polar molecules have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only one mode of vibration</a:t>
                </a:r>
                <a:r>
                  <a:rPr lang="en-US" sz="2400" b="1" dirty="0"/>
                  <a:t>, i.e. the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stretching and contraction of bond</a:t>
                </a:r>
                <a:r>
                  <a:rPr lang="en-US" sz="2400" b="1" dirty="0"/>
                  <a:t>. Therefore </a:t>
                </a:r>
                <a:r>
                  <a:rPr lang="en-US" sz="2400" b="1" dirty="0" err="1"/>
                  <a:t>heteronuclear</a:t>
                </a:r>
                <a:r>
                  <a:rPr lang="en-US" sz="2400" b="1" dirty="0"/>
                  <a:t> polar molecules like CO, NO, </a:t>
                </a:r>
                <a:r>
                  <a:rPr lang="en-US" sz="2400" b="1" dirty="0" err="1"/>
                  <a:t>HCl</a:t>
                </a:r>
                <a:r>
                  <a:rPr lang="en-US" sz="2400" b="1" dirty="0"/>
                  <a:t> are IR active.</a:t>
                </a:r>
              </a:p>
              <a:p>
                <a:pPr algn="just"/>
                <a:endParaRPr lang="en-US" sz="800" b="1" dirty="0"/>
              </a:p>
              <a:p>
                <a:pPr algn="just"/>
                <a:r>
                  <a:rPr lang="en-US" sz="2400" b="1" dirty="0"/>
                  <a:t>IR study provide information regarding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bond orders </a:t>
                </a:r>
                <a:r>
                  <a:rPr lang="en-US" sz="2400" b="1" dirty="0"/>
                  <a:t>of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M-C and C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US" sz="2400" b="1" i="0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𝐎</m:t>
                    </m:r>
                  </m:oMath>
                </a14:m>
                <a:r>
                  <a:rPr lang="en-US" sz="2400" b="1" dirty="0"/>
                  <a:t>bonds. The decrease in C-O bond order or force constant is estimated by frequency of vibration. </a:t>
                </a:r>
                <a:endParaRPr lang="en-US" sz="32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0792" y="461665"/>
                <a:ext cx="11710416" cy="4278094"/>
              </a:xfrm>
              <a:prstGeom prst="rect">
                <a:avLst/>
              </a:prstGeom>
              <a:blipFill>
                <a:blip r:embed="rId2"/>
                <a:stretch>
                  <a:fillRect l="-833" t="-1140" r="-781" b="-227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7005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06CA46D-3E1D-44EB-911F-09C562C6FF89}"/>
                  </a:ext>
                </a:extLst>
              </p:cNvPr>
              <p:cNvSpPr txBox="1"/>
              <p:nvPr/>
            </p:nvSpPr>
            <p:spPr>
              <a:xfrm>
                <a:off x="353961" y="804759"/>
                <a:ext cx="11444749" cy="48119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1800" b="1" dirty="0">
                    <a:solidFill>
                      <a:srgbClr val="C00000"/>
                    </a:solidFill>
                  </a:rPr>
                  <a:t>Vibrational frequency in IR spectra is given by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 = 1/2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  <m:rad>
                      <m:radPr>
                        <m:degHide m:val="on"/>
                        <m:ctrlPr>
                          <a:rPr lang="en-US" sz="2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bg-BG" sz="2800" b="1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𝑲</m:t>
                            </m:r>
                          </m:num>
                          <m:den>
                            <m:r>
                              <a:rPr lang="bg-BG" sz="28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𝝁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  hz or 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80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ν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= 1/2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𝒄</m:t>
                    </m:r>
                    <m:rad>
                      <m:radPr>
                        <m:degHide m:val="on"/>
                        <m:ctrlPr>
                          <a:rPr lang="en-US" sz="2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bg-BG" sz="2800" b="1" i="1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1" i="1" dirty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𝑲</m:t>
                            </m:r>
                          </m:num>
                          <m:den>
                            <m:r>
                              <a:rPr lang="bg-BG" sz="2800" b="1" i="1" dirty="0">
                                <a:solidFill>
                                  <a:srgbClr val="C0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𝝁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 cm</a:t>
                </a:r>
                <a:r>
                  <a:rPr lang="en-US" sz="2800" b="1" baseline="30000" dirty="0">
                    <a:solidFill>
                      <a:srgbClr val="C00000"/>
                    </a:solidFill>
                  </a:rPr>
                  <a:t>-1 </a:t>
                </a:r>
              </a:p>
              <a:p>
                <a:pPr algn="just"/>
                <a:r>
                  <a:rPr lang="en-US" sz="2400" b="1" dirty="0">
                    <a:solidFill>
                      <a:srgbClr val="C00000"/>
                    </a:solidFill>
                  </a:rPr>
                  <a:t>[k= force const., </a:t>
                </a:r>
                <a14:m>
                  <m:oMath xmlns:m="http://schemas.openxmlformats.org/officeDocument/2006/math">
                    <m:r>
                      <a:rPr lang="bg-BG" sz="2400" b="1" i="1" dirty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𝝁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= reduced mass of bonded atoms with mass m</a:t>
                </a:r>
                <a:r>
                  <a:rPr lang="en-US" sz="2400" b="1" baseline="-25000" dirty="0">
                    <a:solidFill>
                      <a:srgbClr val="C00000"/>
                    </a:solidFill>
                  </a:rPr>
                  <a:t>1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&amp; m</a:t>
                </a:r>
                <a:r>
                  <a:rPr lang="en-US" sz="2400" b="1" baseline="-25000" dirty="0">
                    <a:solidFill>
                      <a:srgbClr val="C00000"/>
                    </a:solidFill>
                  </a:rPr>
                  <a:t>2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𝟏</m:t>
                        </m:r>
                      </m:num>
                      <m:den>
                        <m:r>
                          <a:rPr lang="bg-BG" sz="2400" b="1" i="1" dirty="0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𝝁</m:t>
                        </m:r>
                      </m:den>
                    </m:f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𝒎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𝟏</m:t>
                            </m:r>
                          </m:sub>
                        </m:sSub>
                      </m:den>
                    </m:f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+ </m:t>
                    </m:r>
                    <m:f>
                      <m:fPr>
                        <m:ctrlPr>
                          <a:rPr lang="bg-BG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𝒎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𝟐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]</a:t>
                </a:r>
              </a:p>
              <a:p>
                <a:pPr algn="just"/>
                <a:endParaRPr lang="en-US" sz="2400" b="1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en-US" sz="2400" b="1" dirty="0">
                    <a:solidFill>
                      <a:srgbClr val="C00000"/>
                    </a:solidFill>
                  </a:rPr>
                  <a:t>Frequency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𝑭𝒐𝒓𝒄𝒆</m:t>
                        </m:r>
                        <m:r>
                          <a:rPr lang="en-US" sz="24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𝒄𝒐𝒏𝒔𝒕𝒂𝒏𝒕</m:t>
                        </m:r>
                      </m:e>
                    </m:rad>
                  </m:oMath>
                </a14:m>
                <a:endParaRPr lang="en-US" sz="2400" b="1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en-US" sz="2400" b="1" dirty="0">
                    <a:solidFill>
                      <a:srgbClr val="C00000"/>
                    </a:solidFill>
                  </a:rPr>
                  <a:t>Force constant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bond strength</a:t>
                </a:r>
              </a:p>
              <a:p>
                <a:pPr algn="just"/>
                <a:r>
                  <a:rPr lang="en-US" sz="2400" b="1" dirty="0">
                    <a:solidFill>
                      <a:srgbClr val="C00000"/>
                    </a:solidFill>
                  </a:rPr>
                  <a:t>		</a:t>
                </a:r>
                <a:r>
                  <a:rPr lang="en-US" sz="2400" b="1" dirty="0">
                    <a:solidFill>
                      <a:srgbClr val="C0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bond order</a:t>
                </a:r>
              </a:p>
              <a:p>
                <a:pPr algn="just"/>
                <a:r>
                  <a:rPr lang="en-US" sz="2400" b="1" dirty="0">
                    <a:solidFill>
                      <a:srgbClr val="C00000"/>
                    </a:solidFill>
                  </a:rPr>
                  <a:t>So higher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Higher bond order</a:t>
                </a:r>
              </a:p>
              <a:p>
                <a:pPr algn="just"/>
                <a:r>
                  <a:rPr lang="en-US" sz="2400" b="1" dirty="0">
                    <a:solidFill>
                      <a:srgbClr val="C00000"/>
                    </a:solidFill>
                  </a:rPr>
                  <a:t>So vibrational frequency of C-O (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i="0" baseline="-25000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) gives measure of extent of back bonding</a:t>
                </a:r>
              </a:p>
              <a:p>
                <a:pPr algn="just"/>
                <a:r>
                  <a:rPr lang="en-US" sz="2400" b="1" dirty="0">
                    <a:solidFill>
                      <a:srgbClr val="C00000"/>
                    </a:solidFill>
                  </a:rPr>
                  <a:t>More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back bonding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greater e density on antibonding orbital of CO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decrease C-O bond order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lower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06CA46D-3E1D-44EB-911F-09C562C6FF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961" y="804759"/>
                <a:ext cx="11444749" cy="4811958"/>
              </a:xfrm>
              <a:prstGeom prst="rect">
                <a:avLst/>
              </a:prstGeom>
              <a:blipFill>
                <a:blip r:embed="rId3"/>
                <a:stretch>
                  <a:fillRect l="-799" t="-634" r="-852" b="-202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152">
            <a:extLst>
              <a:ext uri="{FF2B5EF4-FFF2-40B4-BE49-F238E27FC236}">
                <a16:creationId xmlns:a16="http://schemas.microsoft.com/office/drawing/2014/main" id="{1E67AFDA-27F9-47DE-9158-B81474C4D4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3772676"/>
              </p:ext>
            </p:extLst>
          </p:nvPr>
        </p:nvGraphicFramePr>
        <p:xfrm>
          <a:off x="6316636" y="3155675"/>
          <a:ext cx="4742688" cy="6396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3040380" imgH="411480" progId="">
                  <p:embed/>
                </p:oleObj>
              </mc:Choice>
              <mc:Fallback>
                <p:oleObj name="CS ChemDraw Drawing" r:id="rId4" imgW="3040380" imgH="411480" progId="">
                  <p:embed/>
                  <p:pic>
                    <p:nvPicPr>
                      <p:cNvPr id="4" name="Object 152">
                        <a:extLst>
                          <a:ext uri="{FF2B5EF4-FFF2-40B4-BE49-F238E27FC236}">
                            <a16:creationId xmlns:a16="http://schemas.microsoft.com/office/drawing/2014/main" id="{1E67AFDA-27F9-47DE-9158-B81474C4D44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6636" y="3155675"/>
                        <a:ext cx="4742688" cy="6396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478378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3" name="Picture 10" descr="butanon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824" y="461666"/>
            <a:ext cx="11982366" cy="632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4" name="Text Box 11"/>
          <p:cNvSpPr txBox="1">
            <a:spLocks noChangeArrowheads="1"/>
          </p:cNvSpPr>
          <p:nvPr/>
        </p:nvSpPr>
        <p:spPr bwMode="auto">
          <a:xfrm>
            <a:off x="2441448" y="0"/>
            <a:ext cx="79979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u="sng" dirty="0">
                <a:solidFill>
                  <a:srgbClr val="7030A0"/>
                </a:solidFill>
              </a:rPr>
              <a:t>Infrared Spectroscopy- A </a:t>
            </a:r>
            <a:r>
              <a:rPr lang="en-US" sz="2400" b="1" u="sng" dirty="0" err="1">
                <a:solidFill>
                  <a:srgbClr val="7030A0"/>
                </a:solidFill>
              </a:rPr>
              <a:t>spectro</a:t>
            </a:r>
            <a:r>
              <a:rPr lang="en-US" sz="2400" b="1" u="sng" dirty="0">
                <a:solidFill>
                  <a:srgbClr val="7030A0"/>
                </a:solidFill>
              </a:rPr>
              <a:t>-analytical tool in chemistry </a:t>
            </a:r>
          </a:p>
        </p:txBody>
      </p:sp>
    </p:spTree>
    <p:extLst>
      <p:ext uri="{BB962C8B-B14F-4D97-AF65-F5344CB8AC3E}">
        <p14:creationId xmlns:p14="http://schemas.microsoft.com/office/powerpoint/2010/main" val="9634095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ext Box 11"/>
          <p:cNvSpPr txBox="1">
            <a:spLocks noChangeArrowheads="1"/>
          </p:cNvSpPr>
          <p:nvPr/>
        </p:nvSpPr>
        <p:spPr bwMode="auto">
          <a:xfrm>
            <a:off x="2441448" y="0"/>
            <a:ext cx="79979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u="sng" dirty="0">
                <a:solidFill>
                  <a:srgbClr val="7030A0"/>
                </a:solidFill>
              </a:rPr>
              <a:t>Infrared Spectroscopy- A </a:t>
            </a:r>
            <a:r>
              <a:rPr lang="en-US" sz="2400" b="1" u="sng" dirty="0" err="1">
                <a:solidFill>
                  <a:srgbClr val="7030A0"/>
                </a:solidFill>
              </a:rPr>
              <a:t>spectro</a:t>
            </a:r>
            <a:r>
              <a:rPr lang="en-US" sz="2400" b="1" u="sng" dirty="0">
                <a:solidFill>
                  <a:srgbClr val="7030A0"/>
                </a:solidFill>
              </a:rPr>
              <a:t>-analytical tool in chemistry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Box 7"/>
              <p:cNvSpPr txBox="1">
                <a:spLocks noChangeArrowheads="1"/>
              </p:cNvSpPr>
              <p:nvPr/>
            </p:nvSpPr>
            <p:spPr bwMode="auto">
              <a:xfrm>
                <a:off x="493776" y="439635"/>
                <a:ext cx="11301984" cy="66872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3600" b="1" dirty="0">
                    <a:solidFill>
                      <a:srgbClr val="C00000"/>
                    </a:solidFill>
                  </a:rPr>
                  <a:t>ΔE = E</a:t>
                </a:r>
                <a:r>
                  <a:rPr lang="en-US" sz="3600" b="1" baseline="-25000" dirty="0">
                    <a:solidFill>
                      <a:srgbClr val="C00000"/>
                    </a:solidFill>
                  </a:rPr>
                  <a:t>2</a:t>
                </a:r>
                <a:r>
                  <a:rPr lang="en-US" sz="3600" b="1" dirty="0">
                    <a:solidFill>
                      <a:srgbClr val="C00000"/>
                    </a:solidFill>
                  </a:rPr>
                  <a:t> – E</a:t>
                </a:r>
                <a:r>
                  <a:rPr lang="en-US" sz="3600" b="1" baseline="-25000" dirty="0">
                    <a:solidFill>
                      <a:srgbClr val="C00000"/>
                    </a:solidFill>
                  </a:rPr>
                  <a:t>1</a:t>
                </a:r>
                <a:r>
                  <a:rPr lang="en-US" sz="3600" b="1" dirty="0">
                    <a:solidFill>
                      <a:srgbClr val="C00000"/>
                    </a:solidFill>
                  </a:rPr>
                  <a:t> = </a:t>
                </a:r>
                <a:r>
                  <a:rPr lang="en-US" sz="3600" b="1" dirty="0" err="1">
                    <a:solidFill>
                      <a:srgbClr val="C00000"/>
                    </a:solidFill>
                  </a:rPr>
                  <a:t>hΔν</a:t>
                </a:r>
                <a:r>
                  <a:rPr lang="en-US" sz="3600" b="1" dirty="0">
                    <a:solidFill>
                      <a:srgbClr val="C0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𝒉𝒄</m:t>
                        </m:r>
                      </m:num>
                      <m:den>
                        <m:r>
                          <a:rPr lang="en-US" sz="36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𝜟𝝀</m:t>
                        </m:r>
                      </m:den>
                    </m:f>
                  </m:oMath>
                </a14:m>
                <a:r>
                  <a:rPr lang="en-US" sz="3600" b="1" dirty="0">
                    <a:solidFill>
                      <a:srgbClr val="C00000"/>
                    </a:solidFill>
                  </a:rPr>
                  <a:t> = </a:t>
                </a:r>
                <a:r>
                  <a:rPr lang="en-US" sz="3600" b="1" dirty="0" err="1">
                    <a:solidFill>
                      <a:srgbClr val="C00000"/>
                    </a:solidFill>
                  </a:rPr>
                  <a:t>hcΔ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6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𝝂</m:t>
                        </m:r>
                      </m:e>
                    </m:acc>
                  </m:oMath>
                </a14:m>
                <a:r>
                  <a:rPr lang="en-US" sz="3600" b="1" dirty="0">
                    <a:solidFill>
                      <a:srgbClr val="C00000"/>
                    </a:solidFill>
                    <a:effectLst/>
                  </a:rPr>
                  <a:t>, So E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solidFill>
                          <a:srgbClr val="C00000"/>
                        </a:solidFill>
                        <a:effectLst/>
                        <a:latin typeface="Cambria Math" charset="0"/>
                        <a:ea typeface="Cambria Math" charset="0"/>
                        <a:cs typeface="Cambria Math" charset="0"/>
                      </a:rPr>
                      <m:t>∝</m:t>
                    </m:r>
                    <m:acc>
                      <m:accPr>
                        <m:chr m:val="̅"/>
                        <m:ctrlPr>
                          <a:rPr lang="en-US" sz="36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𝝂</m:t>
                        </m:r>
                      </m:e>
                    </m:acc>
                  </m:oMath>
                </a14:m>
                <a:r>
                  <a:rPr lang="en-US" sz="3600" b="1" dirty="0">
                    <a:solidFill>
                      <a:srgbClr val="C00000"/>
                    </a:solidFill>
                  </a:rPr>
                  <a:t> (in cm</a:t>
                </a:r>
                <a:r>
                  <a:rPr lang="en-US" sz="3600" b="1" baseline="30000" dirty="0">
                    <a:solidFill>
                      <a:srgbClr val="C00000"/>
                    </a:solidFill>
                  </a:rPr>
                  <a:t>-1</a:t>
                </a:r>
                <a:r>
                  <a:rPr lang="en-US" sz="3600" b="1" dirty="0">
                    <a:solidFill>
                      <a:srgbClr val="C00000"/>
                    </a:solidFill>
                  </a:rPr>
                  <a:t>)</a:t>
                </a:r>
              </a:p>
              <a:p>
                <a:pPr algn="just"/>
                <a:r>
                  <a:rPr lang="en-US" sz="2800" b="1" dirty="0"/>
                  <a:t>IR stretching frequency as </a:t>
                </a:r>
                <a:r>
                  <a:rPr lang="en-US" sz="2800" b="1" dirty="0" err="1"/>
                  <a:t>diagonestic</a:t>
                </a:r>
                <a:r>
                  <a:rPr lang="en-US" sz="2800" b="1" dirty="0"/>
                  <a:t> tool to identify </a:t>
                </a:r>
                <a:r>
                  <a:rPr lang="en-US" sz="2800" b="1" dirty="0" err="1"/>
                  <a:t>ligational</a:t>
                </a:r>
                <a:r>
                  <a:rPr lang="en-US" sz="2800" b="1" dirty="0"/>
                  <a:t> motifs, i.e. terminal or bridging CO, single or double or triple bridge CO</a:t>
                </a:r>
              </a:p>
              <a:p>
                <a:pPr algn="just"/>
                <a:endParaRPr lang="en-IN" sz="800" b="1" i="1" dirty="0">
                  <a:solidFill>
                    <a:srgbClr val="C0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en-US" sz="4000" b="1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4000" b="1" i="0" baseline="-25000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4000" b="1" dirty="0">
                    <a:solidFill>
                      <a:srgbClr val="FF0000"/>
                    </a:solidFill>
                  </a:rPr>
                  <a:t>(in free CO) &gt;</a:t>
                </a:r>
                <a14:m>
                  <m:oMath xmlns:m="http://schemas.openxmlformats.org/officeDocument/2006/math">
                    <m:r>
                      <a:rPr lang="en-US" sz="4000" b="1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4000" b="1" baseline="-2500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4000" b="1" dirty="0">
                    <a:solidFill>
                      <a:srgbClr val="FF0000"/>
                    </a:solidFill>
                  </a:rPr>
                  <a:t>(in terminal CO) &gt;</a:t>
                </a:r>
                <a14:m>
                  <m:oMath xmlns:m="http://schemas.openxmlformats.org/officeDocument/2006/math">
                    <m:r>
                      <a:rPr lang="en-US" sz="4000" b="1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4000" b="1" baseline="-2500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4000" b="1" dirty="0">
                    <a:solidFill>
                      <a:srgbClr val="FF0000"/>
                    </a:solidFill>
                  </a:rPr>
                  <a:t>(in </a:t>
                </a:r>
                <a14:m>
                  <m:oMath xmlns:m="http://schemas.openxmlformats.org/officeDocument/2006/math">
                    <m:r>
                      <a:rPr lang="en-US" sz="4000" b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𝛍</m:t>
                    </m:r>
                    <m:r>
                      <a:rPr lang="en-US" sz="4000" b="1" baseline="-2500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𝟐</m:t>
                    </m:r>
                    <m:r>
                      <a:rPr lang="en-US" sz="4000" b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US" sz="4000" b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4000" b="1" dirty="0">
                    <a:solidFill>
                      <a:srgbClr val="FF0000"/>
                    </a:solidFill>
                  </a:rPr>
                  <a:t>) &gt;</a:t>
                </a:r>
                <a14:m>
                  <m:oMath xmlns:m="http://schemas.openxmlformats.org/officeDocument/2006/math">
                    <m:r>
                      <a:rPr lang="en-US" sz="4000" b="1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4000" b="1" baseline="-2500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4000" b="1" dirty="0">
                    <a:solidFill>
                      <a:srgbClr val="FF0000"/>
                    </a:solidFill>
                  </a:rPr>
                  <a:t>(in </a:t>
                </a:r>
                <a14:m>
                  <m:oMath xmlns:m="http://schemas.openxmlformats.org/officeDocument/2006/math">
                    <m:r>
                      <a:rPr lang="en-US" sz="4000" b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𝛍</m:t>
                    </m:r>
                    <m:r>
                      <a:rPr lang="en-US" sz="4000" b="1" i="0" baseline="-25000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𝟑</m:t>
                    </m:r>
                    <m:r>
                      <a:rPr lang="en-US" sz="4000" b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US" sz="4000" b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4000" b="1" dirty="0">
                    <a:solidFill>
                      <a:srgbClr val="FF0000"/>
                    </a:solidFill>
                  </a:rPr>
                  <a:t> ) </a:t>
                </a:r>
              </a:p>
              <a:p>
                <a:pPr algn="just"/>
                <a:endParaRPr lang="en-US" sz="800" b="1" dirty="0">
                  <a:solidFill>
                    <a:schemeClr val="tx1"/>
                  </a:solidFill>
                </a:endParaRPr>
              </a:p>
              <a:p>
                <a:pPr algn="just"/>
                <a:r>
                  <a:rPr lang="en-US" sz="2800" b="1" dirty="0">
                    <a:solidFill>
                      <a:schemeClr val="tx1"/>
                    </a:solidFill>
                  </a:rPr>
                  <a:t>2143 cm</a:t>
                </a:r>
                <a:r>
                  <a:rPr lang="en-US" sz="2800" b="1" baseline="30000" dirty="0">
                    <a:solidFill>
                      <a:schemeClr val="tx1"/>
                    </a:solidFill>
                  </a:rPr>
                  <a:t>-1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(C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≡</m:t>
                    </m:r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O)	M=C=O (2e-2c)	 	(3c-2e)		(4c-2e)</a:t>
                </a:r>
              </a:p>
              <a:p>
                <a:pPr algn="just"/>
                <a:endParaRPr lang="en-US" sz="2800" b="1" dirty="0">
                  <a:solidFill>
                    <a:schemeClr val="tx1"/>
                  </a:solidFill>
                </a:endParaRPr>
              </a:p>
              <a:p>
                <a:pPr algn="just"/>
                <a:endParaRPr lang="en-US" sz="2800" b="1" baseline="30000" dirty="0"/>
              </a:p>
              <a:p>
                <a:pPr algn="just"/>
                <a:endParaRPr lang="en-US" sz="2800" b="1" baseline="30000" dirty="0"/>
              </a:p>
              <a:p>
                <a:pPr algn="just"/>
                <a:endParaRPr lang="en-US" sz="2800" b="1" baseline="30000" dirty="0"/>
              </a:p>
              <a:p>
                <a:pPr algn="just"/>
                <a:endParaRPr lang="en-US" sz="2800" b="1" dirty="0"/>
              </a:p>
              <a:p>
                <a:pPr algn="just"/>
                <a:endParaRPr lang="en-US" sz="2800" b="1" dirty="0"/>
              </a:p>
              <a:p>
                <a:pPr algn="just"/>
                <a:endParaRPr lang="en-US" sz="2800" b="1" dirty="0"/>
              </a:p>
              <a:p>
                <a:pPr algn="just"/>
                <a:endParaRPr lang="en-US" sz="2800" b="1" dirty="0"/>
              </a:p>
            </p:txBody>
          </p:sp>
        </mc:Choice>
        <mc:Fallback xmlns="">
          <p:sp>
            <p:nvSpPr>
              <p:cNvPr id="6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3776" y="439635"/>
                <a:ext cx="11301984" cy="6687215"/>
              </a:xfrm>
              <a:prstGeom prst="rect">
                <a:avLst/>
              </a:prstGeom>
              <a:blipFill>
                <a:blip r:embed="rId2"/>
                <a:stretch>
                  <a:fillRect l="-1618" r="-107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2294395"/>
              </p:ext>
            </p:extLst>
          </p:nvPr>
        </p:nvGraphicFramePr>
        <p:xfrm>
          <a:off x="3017029" y="4203700"/>
          <a:ext cx="7759700" cy="265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3" imgW="4975860" imgH="1516380" progId="">
                  <p:embed/>
                </p:oleObj>
              </mc:Choice>
              <mc:Fallback>
                <p:oleObj name="CS ChemDraw Drawing" r:id="rId3" imgW="4975860" imgH="1516380" progId="">
                  <p:embed/>
                  <p:pic>
                    <p:nvPicPr>
                      <p:cNvPr id="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7029" y="4203700"/>
                        <a:ext cx="7759700" cy="2654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7811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9" name="Rectangle 5"/>
          <p:cNvSpPr>
            <a:spLocks noChangeArrowheads="1"/>
          </p:cNvSpPr>
          <p:nvPr/>
        </p:nvSpPr>
        <p:spPr bwMode="auto">
          <a:xfrm>
            <a:off x="1524001" y="12678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IN"/>
          </a:p>
        </p:txBody>
      </p:sp>
      <p:graphicFrame>
        <p:nvGraphicFramePr>
          <p:cNvPr id="7175" name="Object 7"/>
          <p:cNvGraphicFramePr>
            <a:graphicFrameLocks noChangeAspect="1"/>
          </p:cNvGraphicFramePr>
          <p:nvPr/>
        </p:nvGraphicFramePr>
        <p:xfrm>
          <a:off x="2057400" y="1143000"/>
          <a:ext cx="7759700" cy="265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4975860" imgH="1516380" progId="">
                  <p:embed/>
                </p:oleObj>
              </mc:Choice>
              <mc:Fallback>
                <p:oleObj name="CS ChemDraw Drawing" r:id="rId2" imgW="4975860" imgH="1516380" progId="">
                  <p:embed/>
                  <p:pic>
                    <p:nvPicPr>
                      <p:cNvPr id="717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143000"/>
                        <a:ext cx="7759700" cy="2654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794705"/>
              </p:ext>
            </p:extLst>
          </p:nvPr>
        </p:nvGraphicFramePr>
        <p:xfrm>
          <a:off x="2438400" y="4488158"/>
          <a:ext cx="1600200" cy="127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1045464" imgH="832104" progId="">
                  <p:embed/>
                </p:oleObj>
              </mc:Choice>
              <mc:Fallback>
                <p:oleObj name="CS ChemDraw Drawing" r:id="rId4" imgW="1045464" imgH="832104" progId="">
                  <p:embed/>
                  <p:pic>
                    <p:nvPicPr>
                      <p:cNvPr id="717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488158"/>
                        <a:ext cx="1600200" cy="1276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9340903"/>
              </p:ext>
            </p:extLst>
          </p:nvPr>
        </p:nvGraphicFramePr>
        <p:xfrm>
          <a:off x="4879975" y="4385469"/>
          <a:ext cx="2432050" cy="1243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1895424" imgH="965633" progId="">
                  <p:embed/>
                </p:oleObj>
              </mc:Choice>
              <mc:Fallback>
                <p:oleObj name="CS ChemDraw Drawing" r:id="rId6" imgW="1895424" imgH="965633" progId="">
                  <p:embed/>
                  <p:pic>
                    <p:nvPicPr>
                      <p:cNvPr id="7177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9975" y="4385469"/>
                        <a:ext cx="2432050" cy="1243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4431990"/>
              </p:ext>
            </p:extLst>
          </p:nvPr>
        </p:nvGraphicFramePr>
        <p:xfrm>
          <a:off x="8095927" y="4038600"/>
          <a:ext cx="2057400" cy="193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8" imgW="1434084" imgH="1350264" progId="">
                  <p:embed/>
                </p:oleObj>
              </mc:Choice>
              <mc:Fallback>
                <p:oleObj name="CS ChemDraw Drawing" r:id="rId8" imgW="1434084" imgH="1350264" progId="">
                  <p:embed/>
                  <p:pic>
                    <p:nvPicPr>
                      <p:cNvPr id="717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95927" y="4038600"/>
                        <a:ext cx="2057400" cy="193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0" name="Text Box 11"/>
          <p:cNvSpPr txBox="1">
            <a:spLocks noChangeArrowheads="1"/>
          </p:cNvSpPr>
          <p:nvPr/>
        </p:nvSpPr>
        <p:spPr bwMode="auto">
          <a:xfrm>
            <a:off x="8610600" y="6172201"/>
            <a:ext cx="1447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A50021"/>
                </a:solidFill>
              </a:rPr>
              <a:t>1620</a:t>
            </a:r>
            <a:r>
              <a:rPr lang="en-US"/>
              <a:t> cm-1</a:t>
            </a:r>
          </a:p>
        </p:txBody>
      </p:sp>
      <p:sp>
        <p:nvSpPr>
          <p:cNvPr id="7181" name="Text Box 12"/>
          <p:cNvSpPr txBox="1">
            <a:spLocks noChangeArrowheads="1"/>
          </p:cNvSpPr>
          <p:nvPr/>
        </p:nvSpPr>
        <p:spPr bwMode="auto">
          <a:xfrm>
            <a:off x="5105400" y="6096001"/>
            <a:ext cx="1981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2018, </a:t>
            </a:r>
            <a:r>
              <a:rPr lang="en-US" b="1">
                <a:solidFill>
                  <a:srgbClr val="A50021"/>
                </a:solidFill>
              </a:rPr>
              <a:t>1826</a:t>
            </a:r>
            <a:r>
              <a:rPr lang="en-US"/>
              <a:t> cm-1</a:t>
            </a:r>
          </a:p>
        </p:txBody>
      </p:sp>
      <p:sp>
        <p:nvSpPr>
          <p:cNvPr id="7182" name="Text Box 13"/>
          <p:cNvSpPr txBox="1">
            <a:spLocks noChangeArrowheads="1"/>
          </p:cNvSpPr>
          <p:nvPr/>
        </p:nvSpPr>
        <p:spPr bwMode="auto">
          <a:xfrm>
            <a:off x="2514600" y="6172201"/>
            <a:ext cx="1447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A50021"/>
                </a:solidFill>
              </a:rPr>
              <a:t>2000</a:t>
            </a:r>
            <a:r>
              <a:rPr lang="en-US" dirty="0"/>
              <a:t> cm-1</a:t>
            </a:r>
          </a:p>
        </p:txBody>
      </p:sp>
      <p:sp>
        <p:nvSpPr>
          <p:cNvPr id="7183" name="Text Box 14"/>
          <p:cNvSpPr txBox="1">
            <a:spLocks noChangeArrowheads="1"/>
          </p:cNvSpPr>
          <p:nvPr/>
        </p:nvSpPr>
        <p:spPr bwMode="auto">
          <a:xfrm>
            <a:off x="3962400" y="319086"/>
            <a:ext cx="4572000" cy="366713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Terminal versus bridging carbonyls</a:t>
            </a:r>
          </a:p>
        </p:txBody>
      </p:sp>
    </p:spTree>
    <p:extLst>
      <p:ext uri="{BB962C8B-B14F-4D97-AF65-F5344CB8AC3E}">
        <p14:creationId xmlns:p14="http://schemas.microsoft.com/office/powerpoint/2010/main" val="525687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7" name="Text Box 4"/>
          <p:cNvSpPr txBox="1">
            <a:spLocks noChangeArrowheads="1"/>
          </p:cNvSpPr>
          <p:nvPr/>
        </p:nvSpPr>
        <p:spPr bwMode="auto">
          <a:xfrm>
            <a:off x="3124200" y="381001"/>
            <a:ext cx="6248400" cy="366713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Infrared Spectroscopy- Spectra of Metal Carbonyls  </a:t>
            </a:r>
          </a:p>
        </p:txBody>
      </p:sp>
      <p:pic>
        <p:nvPicPr>
          <p:cNvPr id="16398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896938"/>
            <a:ext cx="6096000" cy="257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9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4052888"/>
            <a:ext cx="5562600" cy="280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639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7747753"/>
              </p:ext>
            </p:extLst>
          </p:nvPr>
        </p:nvGraphicFramePr>
        <p:xfrm>
          <a:off x="3886200" y="1904999"/>
          <a:ext cx="160655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1606680" imgH="857880" progId="ChemDraw.Document.6.0">
                  <p:embed/>
                </p:oleObj>
              </mc:Choice>
              <mc:Fallback>
                <p:oleObj name="CS ChemDraw Drawing" r:id="rId4" imgW="1606680" imgH="857880" progId="ChemDraw.Document.6.0">
                  <p:embed/>
                  <p:pic>
                    <p:nvPicPr>
                      <p:cNvPr id="1639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1904999"/>
                        <a:ext cx="1606550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6" name="Object 12"/>
          <p:cNvGraphicFramePr>
            <a:graphicFrameLocks noChangeAspect="1"/>
          </p:cNvGraphicFramePr>
          <p:nvPr/>
        </p:nvGraphicFramePr>
        <p:xfrm>
          <a:off x="3886200" y="4572001"/>
          <a:ext cx="1817688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1818000" imgH="917640" progId="ChemDraw.Document.6.0">
                  <p:embed/>
                </p:oleObj>
              </mc:Choice>
              <mc:Fallback>
                <p:oleObj name="CS ChemDraw Drawing" r:id="rId6" imgW="1818000" imgH="917640" progId="ChemDraw.Document.6.0">
                  <p:embed/>
                  <p:pic>
                    <p:nvPicPr>
                      <p:cNvPr id="16396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4572001"/>
                        <a:ext cx="1817688" cy="917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220200" y="2438400"/>
            <a:ext cx="1447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The range in which the band appears decides bridging or terminal .</a:t>
            </a:r>
          </a:p>
          <a:p>
            <a:endParaRPr lang="en-US" sz="1200" dirty="0"/>
          </a:p>
          <a:p>
            <a:r>
              <a:rPr lang="en-US" sz="1200" dirty="0"/>
              <a:t>The number of bands is only related to the symmetry of the molecule</a:t>
            </a:r>
          </a:p>
        </p:txBody>
      </p:sp>
      <p:sp>
        <p:nvSpPr>
          <p:cNvPr id="9" name="Rectangular Callout 8"/>
          <p:cNvSpPr/>
          <p:nvPr/>
        </p:nvSpPr>
        <p:spPr bwMode="auto">
          <a:xfrm>
            <a:off x="7010400" y="4495800"/>
            <a:ext cx="838200" cy="228600"/>
          </a:xfrm>
          <a:prstGeom prst="wedgeRectCallout">
            <a:avLst>
              <a:gd name="adj1" fmla="val -105681"/>
              <a:gd name="adj2" fmla="val 292803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/>
              <a:t>bridging</a:t>
            </a:r>
            <a:endParaRPr lang="en-US" sz="1400" baseline="30000" dirty="0">
              <a:latin typeface="Arial" charset="0"/>
            </a:endParaRPr>
          </a:p>
        </p:txBody>
      </p:sp>
      <p:sp>
        <p:nvSpPr>
          <p:cNvPr id="10" name="Rectangular Callout 9"/>
          <p:cNvSpPr/>
          <p:nvPr/>
        </p:nvSpPr>
        <p:spPr bwMode="auto">
          <a:xfrm>
            <a:off x="4800600" y="5638800"/>
            <a:ext cx="838200" cy="152400"/>
          </a:xfrm>
          <a:prstGeom prst="wedgeRectCallout">
            <a:avLst>
              <a:gd name="adj1" fmla="val 103685"/>
              <a:gd name="adj2" fmla="val -28901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aseline="30000" dirty="0">
                <a:latin typeface="Arial" charset="0"/>
              </a:rPr>
              <a:t>terminal</a:t>
            </a:r>
          </a:p>
        </p:txBody>
      </p:sp>
      <p:sp>
        <p:nvSpPr>
          <p:cNvPr id="11" name="Rectangular Callout 10"/>
          <p:cNvSpPr/>
          <p:nvPr/>
        </p:nvSpPr>
        <p:spPr bwMode="auto">
          <a:xfrm>
            <a:off x="5029200" y="2971800"/>
            <a:ext cx="838200" cy="152400"/>
          </a:xfrm>
          <a:prstGeom prst="wedgeRectCallout">
            <a:avLst>
              <a:gd name="adj1" fmla="val 103685"/>
              <a:gd name="adj2" fmla="val -28901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aseline="30000" dirty="0">
                <a:latin typeface="Arial" charset="0"/>
              </a:rPr>
              <a:t>terminal</a:t>
            </a:r>
          </a:p>
        </p:txBody>
      </p:sp>
    </p:spTree>
    <p:extLst>
      <p:ext uri="{BB962C8B-B14F-4D97-AF65-F5344CB8AC3E}">
        <p14:creationId xmlns:p14="http://schemas.microsoft.com/office/powerpoint/2010/main" val="2141302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ext Box 11"/>
          <p:cNvSpPr txBox="1">
            <a:spLocks noChangeArrowheads="1"/>
          </p:cNvSpPr>
          <p:nvPr/>
        </p:nvSpPr>
        <p:spPr bwMode="auto">
          <a:xfrm>
            <a:off x="1291075" y="39329"/>
            <a:ext cx="79979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u="sng" dirty="0">
                <a:solidFill>
                  <a:srgbClr val="7030A0"/>
                </a:solidFill>
              </a:rPr>
              <a:t>Coordinating </a:t>
            </a:r>
            <a:r>
              <a:rPr lang="en-US" sz="2400" b="1" u="sng" dirty="0" err="1">
                <a:solidFill>
                  <a:srgbClr val="7030A0"/>
                </a:solidFill>
              </a:rPr>
              <a:t>Behaviours</a:t>
            </a:r>
            <a:r>
              <a:rPr lang="en-US" sz="2400" b="1" u="sng" dirty="0">
                <a:solidFill>
                  <a:srgbClr val="7030A0"/>
                </a:solidFill>
              </a:rPr>
              <a:t> of the CO group in Carbonyls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274319" y="461665"/>
                <a:ext cx="11581883" cy="61863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spcBef>
                    <a:spcPct val="50000"/>
                  </a:spcBef>
                  <a:buAutoNum type="arabicPeriod"/>
                </a:pPr>
                <a:r>
                  <a:rPr lang="en-US" sz="2400" b="1" dirty="0"/>
                  <a:t>Terminal CO group: 2e donor ligand</a:t>
                </a:r>
              </a:p>
              <a:p>
                <a:pPr marL="342900" indent="-342900">
                  <a:spcBef>
                    <a:spcPct val="50000"/>
                  </a:spcBef>
                  <a:buFontTx/>
                  <a:buAutoNum type="arabicPeriod"/>
                </a:pPr>
                <a:r>
                  <a:rPr lang="en-US" sz="2400" b="1" dirty="0"/>
                  <a:t> Bridging CO group: 2 types, doubly bridge (</a:t>
                </a:r>
                <a14:m>
                  <m:oMath xmlns:m="http://schemas.openxmlformats.org/officeDocument/2006/math"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𝛍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𝟐</m:t>
                    </m:r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/>
                  <a:t>) &amp; triply bridge (</a:t>
                </a:r>
                <a14:m>
                  <m:oMath xmlns:m="http://schemas.openxmlformats.org/officeDocument/2006/math"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𝛍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𝟑</m:t>
                    </m:r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/>
                  <a:t>) (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4c-2e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bonding</a:t>
                </a:r>
                <a:r>
                  <a:rPr lang="en-US" sz="2400" b="1" dirty="0"/>
                  <a:t>) ex. [Rh6(CO)12]. 2 types doubly &amp; triply bridge: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Symmetric</a:t>
                </a:r>
                <a:r>
                  <a:rPr lang="en-US" sz="2400" b="1" dirty="0"/>
                  <a:t> ex: Mn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(CO)</a:t>
                </a:r>
                <a:r>
                  <a:rPr lang="en-US" sz="2400" b="1" baseline="-25000" dirty="0"/>
                  <a:t>10</a:t>
                </a:r>
                <a:r>
                  <a:rPr lang="en-US" sz="2400" b="1" dirty="0"/>
                  <a:t>(</a:t>
                </a:r>
                <a14:m>
                  <m:oMath xmlns:m="http://schemas.openxmlformats.org/officeDocument/2006/math"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𝛍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𝟐</m:t>
                    </m:r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/>
                  <a:t>) &amp;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Unsymmetric</a:t>
                </a:r>
                <a:r>
                  <a:rPr lang="en-US" sz="2400" b="1" dirty="0"/>
                  <a:t> ex. Fe</a:t>
                </a:r>
                <a:r>
                  <a:rPr lang="en-US" sz="2400" b="1" baseline="-25000" dirty="0"/>
                  <a:t>3</a:t>
                </a:r>
                <a:r>
                  <a:rPr lang="en-US" sz="2400" b="1" dirty="0"/>
                  <a:t>(CO)</a:t>
                </a:r>
                <a:r>
                  <a:rPr lang="en-US" sz="2400" b="1" baseline="-25000" dirty="0"/>
                  <a:t>10</a:t>
                </a:r>
                <a:r>
                  <a:rPr lang="en-US" sz="2400" b="1" dirty="0"/>
                  <a:t> (</a:t>
                </a:r>
                <a14:m>
                  <m:oMath xmlns:m="http://schemas.openxmlformats.org/officeDocument/2006/math"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𝛍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𝟐</m:t>
                    </m:r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/>
                  <a:t>). Triply bridging CO gr are described as the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apical bridging</a:t>
                </a:r>
                <a:r>
                  <a:rPr lang="en-US" sz="2400" b="1" dirty="0"/>
                  <a:t>.</a:t>
                </a:r>
              </a:p>
              <a:p>
                <a:pPr marL="342900" indent="-342900">
                  <a:spcBef>
                    <a:spcPct val="50000"/>
                  </a:spcBef>
                  <a:buFontTx/>
                  <a:buAutoNum type="arabicPeriod"/>
                </a:pPr>
                <a:r>
                  <a:rPr lang="en-US" sz="2400" b="1" dirty="0"/>
                  <a:t>Side on bonding by the 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𝛑</m:t>
                    </m:r>
                    <m:r>
                      <a:rPr lang="en-US" sz="24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4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𝐞𝐥𝐞𝐜𝐭𝐫𝐨𝐧𝐬</m:t>
                    </m:r>
                    <m:r>
                      <a:rPr lang="en-US" sz="24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4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𝐨𝐟</m:t>
                    </m:r>
                    <m:r>
                      <a:rPr lang="en-US" sz="24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4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>
                    <a:ea typeface="Cambria Math" charset="0"/>
                    <a:cs typeface="Cambria Math" charset="0"/>
                  </a:rPr>
                  <a:t>: </a:t>
                </a:r>
              </a:p>
              <a:p>
                <a:pPr marL="342900" indent="-342900">
                  <a:spcBef>
                    <a:spcPct val="50000"/>
                  </a:spcBef>
                  <a:buFontTx/>
                  <a:buAutoNum type="arabicPeriod"/>
                </a:pPr>
                <a:endParaRPr lang="en-US" sz="2400" b="1" dirty="0">
                  <a:ea typeface="Cambria Math" charset="0"/>
                  <a:cs typeface="Cambria Math" charset="0"/>
                </a:endParaRPr>
              </a:p>
              <a:p>
                <a:pPr marL="342900" indent="-342900">
                  <a:spcBef>
                    <a:spcPct val="50000"/>
                  </a:spcBef>
                  <a:buFontTx/>
                  <a:buAutoNum type="arabicPeriod"/>
                </a:pPr>
                <a:endParaRPr lang="en-US" sz="2400" b="1" dirty="0">
                  <a:ea typeface="Cambria Math" charset="0"/>
                  <a:cs typeface="Cambria Math" charset="0"/>
                </a:endParaRPr>
              </a:p>
              <a:p>
                <a:pPr marL="342900" indent="-342900">
                  <a:spcBef>
                    <a:spcPct val="50000"/>
                  </a:spcBef>
                  <a:buFontTx/>
                  <a:buAutoNum type="arabicPeriod"/>
                </a:pPr>
                <a:endParaRPr lang="en-US" sz="2400" b="1" dirty="0">
                  <a:ea typeface="Cambria Math" charset="0"/>
                  <a:cs typeface="Cambria Math" charset="0"/>
                </a:endParaRPr>
              </a:p>
              <a:p>
                <a:pPr marL="342900" indent="-342900">
                  <a:spcBef>
                    <a:spcPct val="50000"/>
                  </a:spcBef>
                  <a:buFontTx/>
                  <a:buAutoNum type="arabicPeriod"/>
                </a:pPr>
                <a:r>
                  <a:rPr lang="en-US" sz="2400" b="1" dirty="0"/>
                  <a:t>Semi bridging: </a:t>
                </a:r>
                <a:r>
                  <a:rPr lang="en-US" sz="2400" b="1" dirty="0" err="1"/>
                  <a:t>Unsymmetric</a:t>
                </a:r>
                <a:r>
                  <a:rPr lang="en-US" sz="2400" b="1" dirty="0"/>
                  <a:t> doubly bridge (</a:t>
                </a:r>
                <a14:m>
                  <m:oMath xmlns:m="http://schemas.openxmlformats.org/officeDocument/2006/math"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𝛍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𝟐</m:t>
                    </m:r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/>
                  <a:t>) ex. Os</a:t>
                </a:r>
                <a:r>
                  <a:rPr lang="en-US" sz="2400" b="1" baseline="-25000" dirty="0"/>
                  <a:t>4</a:t>
                </a:r>
                <a:r>
                  <a:rPr lang="en-US" sz="2400" b="1" dirty="0"/>
                  <a:t>(CO)</a:t>
                </a:r>
                <a:r>
                  <a:rPr lang="en-US" sz="2400" b="1" baseline="-25000" dirty="0"/>
                  <a:t>14</a:t>
                </a:r>
                <a:r>
                  <a:rPr lang="en-US" sz="2400" b="1" dirty="0"/>
                  <a:t>)</a:t>
                </a:r>
              </a:p>
              <a:p>
                <a:pPr marL="342900" indent="-342900">
                  <a:spcBef>
                    <a:spcPct val="50000"/>
                  </a:spcBef>
                  <a:buFontTx/>
                  <a:buAutoNum type="arabicPeriod"/>
                </a:pPr>
                <a:r>
                  <a:rPr lang="en-US" sz="2400" b="1" dirty="0"/>
                  <a:t>Bonding of CO through O: ex.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Unstable </a:t>
                </a:r>
                <a:r>
                  <a:rPr lang="en-US" sz="2400" b="1" dirty="0" err="1">
                    <a:solidFill>
                      <a:srgbClr val="C00000"/>
                    </a:solidFill>
                  </a:rPr>
                  <a:t>isocarbonyl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(carbonyl)gold, COAu</a:t>
                </a:r>
                <a:r>
                  <a:rPr lang="en-US" sz="2400" b="1" baseline="30000" dirty="0">
                    <a:solidFill>
                      <a:srgbClr val="C00000"/>
                    </a:solidFill>
                  </a:rPr>
                  <a:t>0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CO</a:t>
                </a:r>
                <a:r>
                  <a:rPr lang="en-US" sz="2400" b="1" dirty="0"/>
                  <a:t>. Str. Has been suggested from spectroscopic data &amp; X-ray </a:t>
                </a:r>
                <a:r>
                  <a:rPr lang="en-US" sz="2400" b="1" dirty="0" err="1"/>
                  <a:t>difraction</a:t>
                </a:r>
                <a:r>
                  <a:rPr lang="en-US" sz="2400" b="1" dirty="0"/>
                  <a:t> study. Condensation of Au with excess CO in a noble gas matrix (matrix isolation) at very low temp. produces it.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319" y="461665"/>
                <a:ext cx="11581883" cy="6186309"/>
              </a:xfrm>
              <a:prstGeom prst="rect">
                <a:avLst/>
              </a:prstGeom>
              <a:blipFill>
                <a:blip r:embed="rId2"/>
                <a:stretch>
                  <a:fillRect l="-842" t="-985" b="-128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6154459" y="2662802"/>
            <a:ext cx="6043637" cy="194577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biLevel thresh="50000"/>
          </a:blip>
          <a:stretch>
            <a:fillRect/>
          </a:stretch>
        </p:blipFill>
        <p:spPr>
          <a:xfrm>
            <a:off x="153113" y="3108958"/>
            <a:ext cx="6001346" cy="1499617"/>
          </a:xfrm>
          <a:prstGeom prst="rect">
            <a:avLst/>
          </a:prstGeom>
        </p:spPr>
      </p:pic>
      <p:pic>
        <p:nvPicPr>
          <p:cNvPr id="3074" name="Picture 2" descr="10.2: Principles of carbonyl complexes - Chemistry LibreTexts">
            <a:extLst>
              <a:ext uri="{FF2B5EF4-FFF2-40B4-BE49-F238E27FC236}">
                <a16:creationId xmlns:a16="http://schemas.microsoft.com/office/drawing/2014/main" id="{BDE3FC93-1D72-8360-9A9F-3AD4BAFF8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6781" y="-170519"/>
            <a:ext cx="3390900" cy="134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68830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ext Box 11"/>
          <p:cNvSpPr txBox="1">
            <a:spLocks noChangeArrowheads="1"/>
          </p:cNvSpPr>
          <p:nvPr/>
        </p:nvSpPr>
        <p:spPr bwMode="auto">
          <a:xfrm>
            <a:off x="2441448" y="0"/>
            <a:ext cx="79979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u="sng" dirty="0">
                <a:solidFill>
                  <a:srgbClr val="7030A0"/>
                </a:solidFill>
              </a:rPr>
              <a:t>Coordinating </a:t>
            </a:r>
            <a:r>
              <a:rPr lang="en-US" sz="2400" b="1" u="sng" dirty="0" err="1">
                <a:solidFill>
                  <a:srgbClr val="7030A0"/>
                </a:solidFill>
              </a:rPr>
              <a:t>Behaviours</a:t>
            </a:r>
            <a:r>
              <a:rPr lang="en-US" sz="2400" b="1" u="sng" dirty="0">
                <a:solidFill>
                  <a:srgbClr val="7030A0"/>
                </a:solidFill>
              </a:rPr>
              <a:t> of the CO group in Carbonyls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5525196" y="2794234"/>
            <a:ext cx="6043637" cy="194577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398228" y="4871437"/>
            <a:ext cx="6001346" cy="1499617"/>
          </a:xfrm>
          <a:prstGeom prst="rect">
            <a:avLst/>
          </a:prstGeom>
        </p:spPr>
      </p:pic>
      <p:pic>
        <p:nvPicPr>
          <p:cNvPr id="3074" name="Picture 2" descr="10.2: Principles of carbonyl complexes - Chemistry LibreTexts">
            <a:extLst>
              <a:ext uri="{FF2B5EF4-FFF2-40B4-BE49-F238E27FC236}">
                <a16:creationId xmlns:a16="http://schemas.microsoft.com/office/drawing/2014/main" id="{BDE3FC93-1D72-8360-9A9F-3AD4BAFF8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21" y="882245"/>
            <a:ext cx="5576411" cy="2208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159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55">
            <a:extLst>
              <a:ext uri="{FF2B5EF4-FFF2-40B4-BE49-F238E27FC236}">
                <a16:creationId xmlns:a16="http://schemas.microsoft.com/office/drawing/2014/main" id="{2C828952-5A1D-437E-A29A-5A359A044E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1315" y="472876"/>
            <a:ext cx="8799871" cy="58477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/>
              <a:t>Factors which affect </a:t>
            </a:r>
            <a:r>
              <a:rPr lang="en-US" sz="3200" b="1" dirty="0">
                <a:sym typeface="Symbol" pitchFamily="18" charset="2"/>
              </a:rPr>
              <a:t></a:t>
            </a:r>
            <a:r>
              <a:rPr lang="en-US" sz="3200" b="1" baseline="-25000" dirty="0">
                <a:sym typeface="Symbol" pitchFamily="18" charset="2"/>
              </a:rPr>
              <a:t>CO</a:t>
            </a:r>
            <a:r>
              <a:rPr lang="en-US" sz="3200" b="1" dirty="0">
                <a:sym typeface="Symbol" pitchFamily="18" charset="2"/>
              </a:rPr>
              <a:t>  stretching frequencies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CA5FD1D-FF78-44E7-A9F1-F410AB6E4FCC}"/>
                  </a:ext>
                </a:extLst>
              </p:cNvPr>
              <p:cNvSpPr txBox="1"/>
              <p:nvPr/>
            </p:nvSpPr>
            <p:spPr>
              <a:xfrm>
                <a:off x="736270" y="1384301"/>
                <a:ext cx="10604665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1.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e- density on metal</a:t>
                </a:r>
                <a:r>
                  <a:rPr lang="en-US" sz="2400" b="1" dirty="0"/>
                  <a:t>: Greater the e density on metal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greater the tendency of back bonding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lower bond order of C-O bond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lower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dirty="0"/>
              </a:p>
              <a:p>
                <a:endParaRPr lang="en-US" sz="2400" b="1" dirty="0"/>
              </a:p>
              <a:p>
                <a:r>
                  <a:rPr lang="en-US" sz="2400" b="1" dirty="0"/>
                  <a:t>2.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Charge on the metal</a:t>
                </a:r>
                <a:r>
                  <a:rPr lang="en-US" sz="2400" b="1" dirty="0"/>
                  <a:t>: Greater negative charge on metal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 </m:t>
                    </m:r>
                  </m:oMath>
                </a14:m>
                <a:r>
                  <a:rPr lang="en-US" sz="2400" b="1" dirty="0"/>
                  <a:t>Greater the e density on metal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greater the tendency of back bonding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lower bond order of C-O bond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lower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dirty="0"/>
              </a:p>
              <a:p>
                <a:r>
                  <a:rPr lang="en-US" sz="2400" b="1" dirty="0"/>
                  <a:t>Greater positive charge on metal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4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𝐥𝐨𝐰𝐞𝐫</m:t>
                    </m:r>
                  </m:oMath>
                </a14:m>
                <a:r>
                  <a:rPr lang="en-US" sz="2400" b="1" dirty="0"/>
                  <a:t> the e density on metal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less the tendency of back bonding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greater bond order of C-O bond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higher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dirty="0"/>
              </a:p>
              <a:p>
                <a:r>
                  <a:rPr lang="en-US" sz="2400" b="1" dirty="0"/>
                  <a:t>3.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Presence of e- donating ligands</a:t>
                </a:r>
                <a:r>
                  <a:rPr lang="en-US" sz="2400" b="1" dirty="0"/>
                  <a:t>: more e- donation power of ligand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increase e- density on metal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more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US" sz="2400" b="1" dirty="0"/>
                  <a:t> back bonding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lower bond order of C-O bond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lower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dirty="0"/>
              </a:p>
              <a:p>
                <a:r>
                  <a:rPr lang="en-US" sz="2400" b="1" dirty="0"/>
                  <a:t>4.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Effect of co-ligands on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dirty="0">
                  <a:solidFill>
                    <a:srgbClr val="C00000"/>
                  </a:solidFill>
                </a:endParaRPr>
              </a:p>
              <a:p>
                <a:r>
                  <a:rPr lang="en-US" sz="2400" b="1" dirty="0"/>
                  <a:t>5.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Effect of co-ligands trans to CO on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CA5FD1D-FF78-44E7-A9F1-F410AB6E4F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270" y="1384301"/>
                <a:ext cx="10604665" cy="4893647"/>
              </a:xfrm>
              <a:prstGeom prst="rect">
                <a:avLst/>
              </a:prstGeom>
              <a:blipFill>
                <a:blip r:embed="rId2"/>
                <a:stretch>
                  <a:fillRect l="-920" t="-996" r="-633" b="-186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92865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73" name="Group 1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1849823"/>
              </p:ext>
            </p:extLst>
          </p:nvPr>
        </p:nvGraphicFramePr>
        <p:xfrm>
          <a:off x="181356" y="465722"/>
          <a:ext cx="7115556" cy="6369050"/>
        </p:xfrm>
        <a:graphic>
          <a:graphicData uri="http://schemas.openxmlformats.org/drawingml/2006/table">
            <a:tbl>
              <a:tblPr/>
              <a:tblGrid>
                <a:gridCol w="2552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70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607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Variation in 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</a:t>
                      </a:r>
                      <a:r>
                        <a:rPr kumimoji="0" lang="en-US" sz="20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(cm</a:t>
                      </a:r>
                      <a:r>
                        <a:rPr kumimoji="0" lang="en-US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–1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)  of  the first row transition metal carbonyls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free CO: 2143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Ni(CO)</a:t>
                      </a:r>
                      <a:r>
                        <a:rPr kumimoji="0" lang="en-US" sz="2400" b="1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:</a:t>
                      </a:r>
                      <a:r>
                        <a:rPr kumimoji="0" lang="en-US" sz="2400" b="1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2057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Co(CO)</a:t>
                      </a:r>
                      <a:r>
                        <a:rPr kumimoji="0" lang="en-US" sz="2400" b="1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32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- 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: 1890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</a:t>
                      </a:r>
                      <a:r>
                        <a:rPr kumimoji="0" lang="en-US" sz="24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(CO)</a:t>
                      </a:r>
                      <a:r>
                        <a:rPr kumimoji="0" lang="en-US" sz="24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:2044(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av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ter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2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[Fe(CO)</a:t>
                      </a:r>
                      <a:r>
                        <a:rPr kumimoji="0" lang="en-US" sz="24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]</a:t>
                      </a:r>
                      <a:r>
                        <a:rPr kumimoji="0" lang="en-US" sz="32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2-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: 1815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Fe(CO)</a:t>
                      </a:r>
                      <a:r>
                        <a:rPr kumimoji="0" lang="en-US" sz="24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: 2030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[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Mn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(CO)</a:t>
                      </a:r>
                      <a:r>
                        <a:rPr kumimoji="0" lang="en-US" sz="24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]</a:t>
                      </a:r>
                      <a:r>
                        <a:rPr kumimoji="0" lang="en-US" sz="32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3-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1600,1790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Mn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(CO)</a:t>
                      </a:r>
                      <a:r>
                        <a:rPr kumimoji="0" lang="en-US" sz="2400" b="1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+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2098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Mn</a:t>
                      </a:r>
                      <a:r>
                        <a:rPr kumimoji="0" lang="en-US" sz="24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(CO)</a:t>
                      </a:r>
                      <a:r>
                        <a:rPr kumimoji="0" lang="en-US" sz="24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2013 (av)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[Cr(CO)</a:t>
                      </a:r>
                      <a:r>
                        <a:rPr kumimoji="0" lang="en-US" sz="24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]</a:t>
                      </a:r>
                      <a:r>
                        <a:rPr kumimoji="0" lang="en-US" sz="28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4-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1462,1657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Cr(CO)</a:t>
                      </a:r>
                      <a:r>
                        <a:rPr kumimoji="0" lang="en-US" sz="2400" b="1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2000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V(CO)</a:t>
                      </a:r>
                      <a:r>
                        <a:rPr kumimoji="0" lang="en-US" sz="2400" b="1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Arial" charset="0"/>
                        </a:rPr>
                        <a:t>¯</a:t>
                      </a:r>
                      <a:r>
                        <a:rPr kumimoji="0" lang="en-US" sz="24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Arial" charset="0"/>
                        </a:rPr>
                        <a:t>: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1860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V(CO)</a:t>
                      </a:r>
                      <a:r>
                        <a:rPr kumimoji="0" lang="en-US" sz="24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: 1976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Ti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(CO)</a:t>
                      </a:r>
                      <a:r>
                        <a:rPr kumimoji="0" lang="en-US" sz="24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en-US" sz="32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2-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: 1747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313" name="Text Box 151"/>
          <p:cNvSpPr txBox="1">
            <a:spLocks noChangeArrowheads="1"/>
          </p:cNvSpPr>
          <p:nvPr/>
        </p:nvSpPr>
        <p:spPr bwMode="auto">
          <a:xfrm>
            <a:off x="7551174" y="833285"/>
            <a:ext cx="4365523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GB" sz="2400" b="1" dirty="0"/>
              <a:t>As the electron density on a metal centre increases, more </a:t>
            </a:r>
            <a:r>
              <a:rPr lang="en-GB" sz="2400" b="1" dirty="0">
                <a:sym typeface="Symbol" pitchFamily="18" charset="2"/>
              </a:rPr>
              <a:t></a:t>
            </a:r>
            <a:r>
              <a:rPr lang="en-GB" sz="2400" b="1" dirty="0"/>
              <a:t>-</a:t>
            </a:r>
            <a:r>
              <a:rPr lang="en-GB" sz="2400" b="1" dirty="0" err="1"/>
              <a:t>back­bonding</a:t>
            </a:r>
            <a:r>
              <a:rPr lang="en-GB" sz="2400" b="1" dirty="0"/>
              <a:t> to the CO ligand(s) takes place. This weakens the C–O bond further as more electron density is pumped into the </a:t>
            </a:r>
            <a:r>
              <a:rPr lang="en-GB" sz="2400" b="1" dirty="0">
                <a:solidFill>
                  <a:srgbClr val="A50021"/>
                </a:solidFill>
              </a:rPr>
              <a:t>empty </a:t>
            </a:r>
            <a:r>
              <a:rPr lang="en-GB" sz="2400" b="1" dirty="0">
                <a:solidFill>
                  <a:srgbClr val="A50021"/>
                </a:solidFill>
                <a:sym typeface="Symbol" pitchFamily="18" charset="2"/>
              </a:rPr>
              <a:t></a:t>
            </a:r>
            <a:r>
              <a:rPr lang="en-GB" sz="2400" b="1" dirty="0">
                <a:solidFill>
                  <a:srgbClr val="A50021"/>
                </a:solidFill>
              </a:rPr>
              <a:t>* anti-bonding carbonyl orbital</a:t>
            </a:r>
            <a:r>
              <a:rPr lang="en-GB" sz="2400" b="1" dirty="0"/>
              <a:t>.  This increases the M–C bond order and reduces the </a:t>
            </a:r>
          </a:p>
          <a:p>
            <a:pPr algn="just"/>
            <a:r>
              <a:rPr lang="en-GB" sz="2400" b="1" dirty="0"/>
              <a:t>C-O bond order. That is, the resonance structure M=C=O becomes more dominant.</a:t>
            </a:r>
          </a:p>
        </p:txBody>
      </p:sp>
      <p:graphicFrame>
        <p:nvGraphicFramePr>
          <p:cNvPr id="5272" name="Object 152"/>
          <p:cNvGraphicFramePr>
            <a:graphicFrameLocks noChangeAspect="1"/>
          </p:cNvGraphicFramePr>
          <p:nvPr/>
        </p:nvGraphicFramePr>
        <p:xfrm>
          <a:off x="7388352" y="5680895"/>
          <a:ext cx="4742688" cy="6396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3040380" imgH="411480" progId="">
                  <p:embed/>
                </p:oleObj>
              </mc:Choice>
              <mc:Fallback>
                <p:oleObj name="CS ChemDraw Drawing" r:id="rId2" imgW="3040380" imgH="411480" progId="">
                  <p:embed/>
                  <p:pic>
                    <p:nvPicPr>
                      <p:cNvPr id="5272" name="Object 1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8352" y="5680895"/>
                        <a:ext cx="4742688" cy="6396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15" name="Text Box 155"/>
          <p:cNvSpPr txBox="1">
            <a:spLocks noChangeArrowheads="1"/>
          </p:cNvSpPr>
          <p:nvPr/>
        </p:nvSpPr>
        <p:spPr bwMode="auto">
          <a:xfrm>
            <a:off x="181356" y="0"/>
            <a:ext cx="6905244" cy="46166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/>
              <a:t>Factors which affect </a:t>
            </a:r>
            <a:r>
              <a:rPr lang="en-US" sz="2400" b="1" dirty="0">
                <a:sym typeface="Symbol" pitchFamily="18" charset="2"/>
              </a:rPr>
              <a:t></a:t>
            </a:r>
            <a:r>
              <a:rPr lang="en-US" sz="2400" b="1" baseline="-25000" dirty="0">
                <a:sym typeface="Symbol" pitchFamily="18" charset="2"/>
              </a:rPr>
              <a:t>CO</a:t>
            </a:r>
            <a:r>
              <a:rPr lang="en-US" sz="2400" b="1" dirty="0">
                <a:sym typeface="Symbol" pitchFamily="18" charset="2"/>
              </a:rPr>
              <a:t>  stretching frequencies</a:t>
            </a:r>
          </a:p>
        </p:txBody>
      </p:sp>
      <p:sp>
        <p:nvSpPr>
          <p:cNvPr id="5316" name="Text Box 156"/>
          <p:cNvSpPr txBox="1">
            <a:spLocks noChangeArrowheads="1"/>
          </p:cNvSpPr>
          <p:nvPr/>
        </p:nvSpPr>
        <p:spPr bwMode="auto">
          <a:xfrm>
            <a:off x="10363200" y="6357612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>
                <a:solidFill>
                  <a:srgbClr val="A50021"/>
                </a:solidFill>
              </a:rPr>
              <a:t>More back bonding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2982" y="233927"/>
            <a:ext cx="30568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1.Charge on the metal</a:t>
            </a:r>
          </a:p>
        </p:txBody>
      </p:sp>
    </p:spTree>
    <p:extLst>
      <p:ext uri="{BB962C8B-B14F-4D97-AF65-F5344CB8AC3E}">
        <p14:creationId xmlns:p14="http://schemas.microsoft.com/office/powerpoint/2010/main" val="11800542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2" name="Rectangle 443"/>
          <p:cNvSpPr>
            <a:spLocks noChangeArrowheads="1"/>
          </p:cNvSpPr>
          <p:nvPr/>
        </p:nvSpPr>
        <p:spPr bwMode="auto">
          <a:xfrm>
            <a:off x="1524001" y="2910959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997452" y="0"/>
                <a:ext cx="4572000" cy="46166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2. Effect of co-ligands on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7452" y="0"/>
                <a:ext cx="4572000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2133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5865809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46304" y="627073"/>
                <a:ext cx="11905973" cy="53245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rgbClr val="C00000"/>
                    </a:solidFill>
                    <a:ea typeface="Cambria Math" charset="0"/>
                    <a:cs typeface="Cambria Math" charset="0"/>
                  </a:rPr>
                  <a:t>2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. </m:t>
                    </m:r>
                    <m:r>
                      <a:rPr lang="en-US" sz="2800" b="1" i="0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𝐁𝐨𝐧𝐝</m:t>
                    </m:r>
                    <m:r>
                      <a:rPr lang="en-US" sz="2800" b="1" i="0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 length parameters in [Mo(CO)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6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], [Mo(CO)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(PPh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)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] &amp;[Mo(CO)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(NH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)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]</a:t>
                </a:r>
              </a:p>
              <a:p>
                <a:endParaRPr lang="en-US" sz="1200" b="1" dirty="0">
                  <a:solidFill>
                    <a:srgbClr val="C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b="1" dirty="0" smtClean="0">
                          <a:solidFill>
                            <a:srgbClr val="7030A0"/>
                          </a:solidFill>
                        </a:rPr>
                        <m:t>The</m:t>
                      </m:r>
                      <m:r>
                        <m:rPr>
                          <m:nor/>
                        </m:rPr>
                        <a:rPr lang="en-US" sz="2800" b="1" dirty="0" smtClean="0">
                          <a:solidFill>
                            <a:srgbClr val="7030A0"/>
                          </a:solidFill>
                        </a:rPr>
                        <m:t> </m:t>
                      </m:r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𝝅</m:t>
                      </m:r>
                      <m:r>
                        <m:rPr>
                          <m:nor/>
                        </m:rPr>
                        <a:rPr lang="en-US" sz="2800" dirty="0">
                          <a:solidFill>
                            <a:srgbClr val="7030A0"/>
                          </a:solidFill>
                        </a:rPr>
                        <m:t>−</m:t>
                      </m:r>
                      <m:r>
                        <m:rPr>
                          <m:nor/>
                        </m:rPr>
                        <a:rPr lang="en-US" sz="2800" b="1" dirty="0" err="1">
                          <a:solidFill>
                            <a:srgbClr val="7030A0"/>
                          </a:solidFill>
                        </a:rPr>
                        <m:t>accepror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strength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of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isoelectronic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ligands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with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CO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are</m:t>
                      </m:r>
                    </m:oMath>
                  </m:oMathPara>
                </a14:m>
                <a:br>
                  <a:rPr lang="en-US" sz="2800" b="1" dirty="0">
                    <a:solidFill>
                      <a:srgbClr val="7030A0"/>
                    </a:solidFill>
                  </a:rPr>
                </a:b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(:</m:t>
                    </m:r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N</m:t>
                    </m:r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≡</m:t>
                    </m:r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O</m:t>
                    </m:r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)</m:t>
                    </m:r>
                    <m:r>
                      <m:rPr>
                        <m:nor/>
                      </m:rPr>
                      <a:rPr lang="en-US" sz="4400" b="1" baseline="30000" dirty="0">
                        <a:solidFill>
                          <a:srgbClr val="7030A0"/>
                        </a:solidFill>
                      </a:rPr>
                      <m:t>+</m:t>
                    </m:r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&gt; (:</m:t>
                    </m:r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C</m:t>
                    </m:r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≡</m:t>
                    </m:r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O</m:t>
                    </m:r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:)&gt;(:</m:t>
                    </m:r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N</m:t>
                    </m:r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≡</m:t>
                    </m:r>
                    <m:r>
                      <a:rPr lang="en-US" sz="2800" b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𝐍</m:t>
                    </m:r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)&gt;&gt;(:</m:t>
                    </m:r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C</m:t>
                    </m:r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≡</m:t>
                    </m:r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N</m:t>
                    </m:r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)</m:t>
                    </m:r>
                    <m:r>
                      <m:rPr>
                        <m:nor/>
                      </m:rPr>
                      <a:rPr lang="en-US" sz="4400" b="1" baseline="30000" dirty="0">
                        <a:solidFill>
                          <a:srgbClr val="7030A0"/>
                        </a:solidFill>
                      </a:rPr>
                      <m:t>−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</a:rPr>
                  <a:t>&gt;PR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&gt; PPh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</a:p>
              <a:p>
                <a:endParaRPr lang="en-US" sz="1200" b="1" dirty="0"/>
              </a:p>
              <a:p>
                <a:r>
                  <a:rPr lang="en-US" sz="2800" b="1" dirty="0" err="1"/>
                  <a:t>Dien</a:t>
                </a:r>
                <a:r>
                  <a:rPr lang="en-US" sz="2800" b="1" dirty="0"/>
                  <a:t> (</a:t>
                </a:r>
                <a:r>
                  <a:rPr lang="en-US" sz="2800" b="1" dirty="0" err="1"/>
                  <a:t>diethylenetriamine</a:t>
                </a:r>
                <a:r>
                  <a:rPr lang="en-US" sz="2800" b="1" dirty="0"/>
                  <a:t>, tridentate neutral </a:t>
                </a:r>
                <a:r>
                  <a:rPr lang="en-US" sz="2800" b="1" dirty="0" err="1"/>
                  <a:t>lig</a:t>
                </a:r>
                <a:r>
                  <a:rPr lang="en-US" sz="2800" b="1" dirty="0"/>
                  <a:t>.), NH3 is only </a:t>
                </a:r>
                <a14:m>
                  <m:oMath xmlns:m="http://schemas.openxmlformats.org/officeDocument/2006/math"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𝛔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𝐝𝐨𝐧𝐚𝐭𝐢𝐧𝐠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𝐥𝐢𝐠𝐚𝐧𝐝</m:t>
                    </m:r>
                  </m:oMath>
                </a14:m>
                <a:endParaRPr lang="en-US" sz="2800" dirty="0"/>
              </a:p>
              <a:p>
                <a:endParaRPr lang="en-US" sz="800" dirty="0"/>
              </a:p>
              <a:p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800" b="1" baseline="-2500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  <m:r>
                      <a:rPr lang="en-US" sz="2800" b="1" baseline="-2500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</a:rPr>
                  <a:t>in: (free CO) 2143 cm</a:t>
                </a:r>
                <a:r>
                  <a:rPr lang="en-US" sz="2800" b="1" baseline="30000" dirty="0">
                    <a:solidFill>
                      <a:srgbClr val="7030A0"/>
                    </a:solidFill>
                  </a:rPr>
                  <a:t>-1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&gt; [Mo(CO)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6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] &gt; [Mo(CO)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(PPh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] &gt; [Mo(CO)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(NH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] Mo-C Bond length order in: [Mo(CO)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6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] &gt; [Mo(CO)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(PPh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] &gt; [Mo(CO)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(NH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]</a:t>
                </a:r>
              </a:p>
              <a:p>
                <a:r>
                  <a:rPr lang="en-US" sz="2800" b="1" dirty="0">
                    <a:solidFill>
                      <a:srgbClr val="7030A0"/>
                    </a:solidFill>
                  </a:rPr>
                  <a:t>C-O Bond length order in: [Mo(CO)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6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] &lt;[Mo(CO)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(PPh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] &lt;[Mo(CO)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(NH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]</a:t>
                </a:r>
              </a:p>
              <a:p>
                <a:r>
                  <a:rPr lang="en-US" sz="2800" b="1" dirty="0">
                    <a:solidFill>
                      <a:schemeClr val="tx1"/>
                    </a:solidFill>
                  </a:rPr>
                  <a:t>More </a:t>
                </a:r>
                <a:r>
                  <a:rPr lang="en-US" sz="2800" b="1" dirty="0" err="1">
                    <a:solidFill>
                      <a:schemeClr val="tx1"/>
                    </a:solidFill>
                  </a:rPr>
                  <a:t>favourable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 factors for M</a:t>
                </a:r>
                <a14:m>
                  <m:oMath xmlns:m="http://schemas.openxmlformats.org/officeDocument/2006/math">
                    <m:r>
                      <a:rPr lang="is-IS" sz="2800" b="1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CO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bonding in [Mo(CO)</a:t>
                </a:r>
                <a:r>
                  <a:rPr lang="en-US" sz="2800" b="1" baseline="-25000" dirty="0">
                    <a:solidFill>
                      <a:schemeClr val="tx1"/>
                    </a:solidFill>
                  </a:rPr>
                  <a:t>3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(NH</a:t>
                </a:r>
                <a:r>
                  <a:rPr lang="en-US" sz="2800" b="1" baseline="-25000" dirty="0">
                    <a:solidFill>
                      <a:schemeClr val="tx1"/>
                    </a:solidFill>
                  </a:rPr>
                  <a:t>3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)</a:t>
                </a:r>
                <a:r>
                  <a:rPr lang="en-US" sz="2800" b="1" baseline="-25000" dirty="0">
                    <a:solidFill>
                      <a:schemeClr val="tx1"/>
                    </a:solidFill>
                  </a:rPr>
                  <a:t>3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]</a:t>
                </a:r>
              </a:p>
              <a:p>
                <a:pPr marL="457200" indent="-457200">
                  <a:buFont typeface="Arial" charset="0"/>
                  <a:buChar char="•"/>
                </a:pPr>
                <a:r>
                  <a:rPr lang="en-US" sz="2800" b="1" dirty="0"/>
                  <a:t>Less no. of competitive CO groups (3 vs 6)</a:t>
                </a:r>
              </a:p>
              <a:p>
                <a:pPr marL="457200" indent="-457200">
                  <a:buFont typeface="Arial" charset="0"/>
                  <a:buChar char="•"/>
                </a:pPr>
                <a:r>
                  <a:rPr lang="en-US" sz="2800" b="1" dirty="0">
                    <a:solidFill>
                      <a:schemeClr val="tx1"/>
                    </a:solidFill>
                  </a:rPr>
                  <a:t>Absence of competitive interactive interaction from the trans positions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304" y="627073"/>
                <a:ext cx="11905973" cy="5324535"/>
              </a:xfrm>
              <a:prstGeom prst="rect">
                <a:avLst/>
              </a:prstGeom>
              <a:blipFill rotWithShape="0">
                <a:blip r:embed="rId4"/>
                <a:stretch>
                  <a:fillRect l="-1024" t="-1145" b="-2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Object 69"/>
          <p:cNvGraphicFramePr>
            <a:graphicFrameLocks noChangeAspect="1"/>
          </p:cNvGraphicFramePr>
          <p:nvPr/>
        </p:nvGraphicFramePr>
        <p:xfrm>
          <a:off x="9710928" y="1313690"/>
          <a:ext cx="2225430" cy="19327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5" imgW="979932" imgH="850392" progId="">
                  <p:embed/>
                </p:oleObj>
              </mc:Choice>
              <mc:Fallback>
                <p:oleObj name="CS ChemDraw Drawing" r:id="rId5" imgW="979932" imgH="850392" progId="">
                  <p:embed/>
                  <p:pic>
                    <p:nvPicPr>
                      <p:cNvPr id="7" name="Object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0928" y="1313690"/>
                        <a:ext cx="2225430" cy="19327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52"/>
          <p:cNvGraphicFramePr>
            <a:graphicFrameLocks noChangeAspect="1"/>
          </p:cNvGraphicFramePr>
          <p:nvPr/>
        </p:nvGraphicFramePr>
        <p:xfrm>
          <a:off x="6620256" y="6197829"/>
          <a:ext cx="4742688" cy="6396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7" imgW="3040380" imgH="411480" progId="">
                  <p:embed/>
                </p:oleObj>
              </mc:Choice>
              <mc:Fallback>
                <p:oleObj name="CS ChemDraw Drawing" r:id="rId7" imgW="3040380" imgH="411480" progId="">
                  <p:embed/>
                  <p:pic>
                    <p:nvPicPr>
                      <p:cNvPr id="8" name="Object 1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0256" y="6197829"/>
                        <a:ext cx="4742688" cy="6396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601484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2" name="Rectangle 443"/>
          <p:cNvSpPr>
            <a:spLocks noChangeArrowheads="1"/>
          </p:cNvSpPr>
          <p:nvPr/>
        </p:nvSpPr>
        <p:spPr bwMode="auto">
          <a:xfrm>
            <a:off x="1524001" y="2910959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IN"/>
          </a:p>
        </p:txBody>
      </p:sp>
      <p:sp>
        <p:nvSpPr>
          <p:cNvPr id="2" name="Rectangle 1"/>
          <p:cNvSpPr/>
          <p:nvPr/>
        </p:nvSpPr>
        <p:spPr>
          <a:xfrm>
            <a:off x="5865809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46304" y="627073"/>
                <a:ext cx="11905973" cy="60631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rgbClr val="C00000"/>
                    </a:solidFill>
                  </a:rPr>
                  <a:t>3. Bond length parameters in [Cr(CO)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5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(PPh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)] &amp;[Cr(CO)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6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] : </a:t>
                </a:r>
              </a:p>
              <a:p>
                <a:r>
                  <a:rPr lang="en-US" sz="2800" b="1" dirty="0"/>
                  <a:t>Cr-C distance in [Cr(CO)</a:t>
                </a:r>
                <a:r>
                  <a:rPr lang="en-US" sz="2800" b="1" baseline="-25000" dirty="0"/>
                  <a:t>6</a:t>
                </a:r>
                <a:r>
                  <a:rPr lang="en-US" sz="2800" b="1" dirty="0"/>
                  <a:t>] is 191.5 pm</a:t>
                </a:r>
              </a:p>
              <a:p>
                <a:r>
                  <a:rPr lang="en-US" sz="2800" b="1" dirty="0"/>
                  <a:t>Cr-C distance trans to PPh</a:t>
                </a:r>
                <a:r>
                  <a:rPr lang="en-US" sz="2800" b="1" baseline="-25000" dirty="0"/>
                  <a:t>3 </a:t>
                </a:r>
                <a:r>
                  <a:rPr lang="en-US" sz="2800" b="1" dirty="0"/>
                  <a:t>in [Cr(CO)</a:t>
                </a:r>
                <a:r>
                  <a:rPr lang="en-US" sz="2800" b="1" baseline="-25000" dirty="0"/>
                  <a:t>5</a:t>
                </a:r>
                <a:r>
                  <a:rPr lang="en-US" sz="2800" b="1" dirty="0"/>
                  <a:t>(PPh</a:t>
                </a:r>
                <a:r>
                  <a:rPr lang="en-US" sz="2800" b="1" baseline="-25000" dirty="0"/>
                  <a:t>3</a:t>
                </a:r>
                <a:r>
                  <a:rPr lang="en-US" sz="2800" b="1" dirty="0"/>
                  <a:t>)] is 184.4 pm</a:t>
                </a:r>
              </a:p>
              <a:p>
                <a:r>
                  <a:rPr lang="en-US" sz="2800" b="1" dirty="0"/>
                  <a:t>C-O distance in [Cr(CO)</a:t>
                </a:r>
                <a:r>
                  <a:rPr lang="en-US" sz="2800" b="1" baseline="-25000" dirty="0"/>
                  <a:t>6</a:t>
                </a:r>
                <a:r>
                  <a:rPr lang="en-US" sz="2800" b="1" dirty="0"/>
                  <a:t>] is 114.0 pm</a:t>
                </a:r>
              </a:p>
              <a:p>
                <a:r>
                  <a:rPr lang="en-US" sz="2800" b="1" dirty="0"/>
                  <a:t>C-O distance trans to PPh</a:t>
                </a:r>
                <a:r>
                  <a:rPr lang="en-US" sz="2800" b="1" baseline="-25000" dirty="0"/>
                  <a:t>3 </a:t>
                </a:r>
                <a:r>
                  <a:rPr lang="en-US" sz="2800" b="1" dirty="0"/>
                  <a:t>in [Cr(CO)</a:t>
                </a:r>
                <a:r>
                  <a:rPr lang="en-US" sz="2800" b="1" baseline="-25000" dirty="0"/>
                  <a:t>6</a:t>
                </a:r>
                <a:r>
                  <a:rPr lang="en-US" sz="2800" b="1" dirty="0"/>
                  <a:t>] is 115.4 pm</a:t>
                </a:r>
              </a:p>
              <a:p>
                <a:r>
                  <a:rPr lang="en-US" sz="2800" b="1" dirty="0">
                    <a:solidFill>
                      <a:srgbClr val="7030A0"/>
                    </a:solidFill>
                  </a:rPr>
                  <a:t>PPh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 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is good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</a:rPr>
                  <a:t> donor ligand &amp; weaker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</a:rPr>
                  <a:t>- acid ligand than CO.</a:t>
                </a:r>
              </a:p>
              <a:p>
                <a:r>
                  <a:rPr lang="en-US" sz="2800" b="1" dirty="0">
                    <a:solidFill>
                      <a:srgbClr val="7030A0"/>
                    </a:solidFill>
                  </a:rPr>
                  <a:t>Since 2 trans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</a:rPr>
                  <a:t>- acid ligands will compete for the same two t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2g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 orbitals for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</a:rPr>
                  <a:t> bonding. On the other hand, two cis-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 bonding ligands compete through one metal d-orbital. </a:t>
                </a:r>
              </a:p>
              <a:p>
                <a:r>
                  <a:rPr lang="en-US" sz="2800" b="1" dirty="0">
                    <a:solidFill>
                      <a:srgbClr val="7030A0"/>
                    </a:solidFill>
                  </a:rPr>
                  <a:t>Thus, a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</a:rPr>
                  <a:t>- acid ligand L can affect the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</a:rPr>
                  <a:t>- bonding of its trans-CO group more than that of its cis-CO group </a:t>
                </a:r>
              </a:p>
              <a:p>
                <a:r>
                  <a:rPr lang="en-US" sz="2800" dirty="0">
                    <a:solidFill>
                      <a:srgbClr val="A50021"/>
                    </a:solidFill>
                  </a:rPr>
                  <a:t>The better the </a:t>
                </a:r>
                <a:r>
                  <a:rPr lang="en-US" sz="2800" dirty="0">
                    <a:solidFill>
                      <a:srgbClr val="A50021"/>
                    </a:solidFill>
                    <a:sym typeface="Symbol" pitchFamily="18" charset="2"/>
                  </a:rPr>
                  <a:t></a:t>
                </a:r>
                <a:r>
                  <a:rPr lang="en-US" sz="2800" dirty="0">
                    <a:solidFill>
                      <a:srgbClr val="A50021"/>
                    </a:solidFill>
                  </a:rPr>
                  <a:t> donating capability of the other ligands on the metal, </a:t>
                </a:r>
                <a:r>
                  <a:rPr lang="en-US" sz="2800" b="1" dirty="0">
                    <a:solidFill>
                      <a:srgbClr val="FF0000"/>
                    </a:solidFill>
                  </a:rPr>
                  <a:t>more electron density given to the metal</a:t>
                </a:r>
                <a:r>
                  <a:rPr lang="en-US" sz="2800" dirty="0">
                    <a:solidFill>
                      <a:srgbClr val="A50021"/>
                    </a:solidFill>
                  </a:rPr>
                  <a:t>, </a:t>
                </a:r>
                <a:r>
                  <a:rPr lang="en-US" sz="2800" b="1" dirty="0">
                    <a:solidFill>
                      <a:srgbClr val="FF0000"/>
                    </a:solidFill>
                  </a:rPr>
                  <a:t>more back bonding </a:t>
                </a:r>
                <a:r>
                  <a:rPr lang="en-US" sz="2800" dirty="0">
                    <a:solidFill>
                      <a:srgbClr val="A50021"/>
                    </a:solidFill>
                  </a:rPr>
                  <a:t>(electrons in the </a:t>
                </a:r>
                <a:r>
                  <a:rPr lang="en-US" sz="2800" dirty="0" err="1">
                    <a:solidFill>
                      <a:srgbClr val="A50021"/>
                    </a:solidFill>
                  </a:rPr>
                  <a:t>antibonding</a:t>
                </a:r>
                <a:r>
                  <a:rPr lang="en-US" sz="2800" dirty="0">
                    <a:solidFill>
                      <a:srgbClr val="A50021"/>
                    </a:solidFill>
                  </a:rPr>
                  <a:t> orbital of CO) and  lower the CO stretching frequency.</a:t>
                </a:r>
                <a:endParaRPr lang="en-US" sz="2800" b="1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304" y="627073"/>
                <a:ext cx="11905973" cy="6063198"/>
              </a:xfrm>
              <a:prstGeom prst="rect">
                <a:avLst/>
              </a:prstGeom>
              <a:blipFill rotWithShape="0">
                <a:blip r:embed="rId2"/>
                <a:stretch>
                  <a:fillRect l="-1024" t="-1006" b="-20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284220" y="165408"/>
                <a:ext cx="5914644" cy="46166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3. Effect of co-ligands trans to CO on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4220" y="165408"/>
                <a:ext cx="5914644" cy="461665"/>
              </a:xfrm>
              <a:prstGeom prst="rect">
                <a:avLst/>
              </a:prstGeom>
              <a:blipFill>
                <a:blip r:embed="rId3"/>
                <a:stretch>
                  <a:fillRect l="-1649" t="-10526" b="-2894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08335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2" name="Rectangle 443"/>
          <p:cNvSpPr>
            <a:spLocks noChangeArrowheads="1"/>
          </p:cNvSpPr>
          <p:nvPr/>
        </p:nvSpPr>
        <p:spPr bwMode="auto">
          <a:xfrm>
            <a:off x="1524001" y="2910959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IN"/>
          </a:p>
        </p:txBody>
      </p:sp>
      <p:sp>
        <p:nvSpPr>
          <p:cNvPr id="2" name="Rectangle 1"/>
          <p:cNvSpPr/>
          <p:nvPr/>
        </p:nvSpPr>
        <p:spPr>
          <a:xfrm>
            <a:off x="5865809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46304" y="627073"/>
                <a:ext cx="11905973" cy="60631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rgbClr val="7030A0"/>
                    </a:solidFill>
                  </a:rPr>
                  <a:t>4. In [M(CO)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5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L]</a:t>
                </a:r>
              </a:p>
              <a:p>
                <a:r>
                  <a:rPr lang="en-US" sz="2800" b="1" dirty="0">
                    <a:solidFill>
                      <a:srgbClr val="7030A0"/>
                    </a:solidFill>
                  </a:rPr>
                  <a:t>If L better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</a:rPr>
                  <a:t>- acceptor ligand (e.g. NO+), then  </a:t>
                </a:r>
              </a:p>
              <a:p>
                <a14:m>
                  <m:oMath xmlns:m="http://schemas.openxmlformats.org/officeDocument/2006/math">
                    <m:r>
                      <a:rPr lang="en-U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8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800" b="1" dirty="0"/>
                  <a:t>(trans) &gt; 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8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800" b="1" dirty="0"/>
                  <a:t>(cis) &gt; 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8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800" b="1" dirty="0"/>
                  <a:t>(</a:t>
                </a:r>
                <a:r>
                  <a:rPr lang="en-US" sz="2800" b="1" dirty="0" err="1"/>
                  <a:t>unsubstituted</a:t>
                </a:r>
                <a:r>
                  <a:rPr lang="en-US" sz="2800" b="1" dirty="0"/>
                  <a:t>)  </a:t>
                </a:r>
              </a:p>
              <a:p>
                <a:r>
                  <a:rPr lang="en-US" sz="2800" b="1" dirty="0">
                    <a:solidFill>
                      <a:srgbClr val="7030A0"/>
                    </a:solidFill>
                  </a:rPr>
                  <a:t>If L weaker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</a:rPr>
                  <a:t>- acceptor ligand (e.g. PPh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 or CN</a:t>
                </a:r>
                <a:r>
                  <a:rPr lang="en-US" sz="4000" b="1" baseline="30000" dirty="0">
                    <a:solidFill>
                      <a:srgbClr val="7030A0"/>
                    </a:solidFill>
                  </a:rPr>
                  <a:t>-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), then  </a:t>
                </a:r>
              </a:p>
              <a:p>
                <a14:m>
                  <m:oMath xmlns:m="http://schemas.openxmlformats.org/officeDocument/2006/math">
                    <m:r>
                      <a:rPr lang="en-U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8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800" b="1" dirty="0"/>
                  <a:t>(trans) &lt; 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8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800" b="1" dirty="0"/>
                  <a:t>(cis) &lt; 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8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800" b="1" dirty="0"/>
                  <a:t>(</a:t>
                </a:r>
                <a:r>
                  <a:rPr lang="en-US" sz="2800" b="1" dirty="0" err="1"/>
                  <a:t>unsubstituted</a:t>
                </a:r>
                <a:r>
                  <a:rPr lang="en-US" sz="2800" b="1" dirty="0"/>
                  <a:t>)  </a:t>
                </a:r>
              </a:p>
              <a:p>
                <a:endParaRPr lang="en-US" sz="2800" b="1" dirty="0"/>
              </a:p>
              <a:p>
                <a:r>
                  <a:rPr lang="en-US" sz="2800" dirty="0">
                    <a:solidFill>
                      <a:srgbClr val="A50021"/>
                    </a:solidFill>
                  </a:rPr>
                  <a:t>The better the </a:t>
                </a:r>
                <a:r>
                  <a:rPr lang="en-US" sz="2800" dirty="0">
                    <a:solidFill>
                      <a:srgbClr val="A50021"/>
                    </a:solidFill>
                    <a:sym typeface="Symbol" pitchFamily="18" charset="2"/>
                  </a:rPr>
                  <a:t></a:t>
                </a:r>
                <a:r>
                  <a:rPr lang="en-US" sz="2800" dirty="0">
                    <a:solidFill>
                      <a:srgbClr val="A50021"/>
                    </a:solidFill>
                  </a:rPr>
                  <a:t> donating capability of the other ligands on the metal, </a:t>
                </a:r>
                <a:r>
                  <a:rPr lang="en-US" sz="2800" b="1" dirty="0">
                    <a:solidFill>
                      <a:srgbClr val="FF0000"/>
                    </a:solidFill>
                  </a:rPr>
                  <a:t>more electron density given to the metal</a:t>
                </a:r>
                <a:r>
                  <a:rPr lang="en-US" sz="2800" dirty="0">
                    <a:solidFill>
                      <a:srgbClr val="A50021"/>
                    </a:solidFill>
                  </a:rPr>
                  <a:t>, </a:t>
                </a:r>
                <a:r>
                  <a:rPr lang="en-US" sz="2800" b="1" dirty="0">
                    <a:solidFill>
                      <a:srgbClr val="FF0000"/>
                    </a:solidFill>
                  </a:rPr>
                  <a:t>more back bonding </a:t>
                </a:r>
                <a:r>
                  <a:rPr lang="en-US" sz="2800" dirty="0">
                    <a:solidFill>
                      <a:srgbClr val="A50021"/>
                    </a:solidFill>
                  </a:rPr>
                  <a:t>(electrons in the </a:t>
                </a:r>
                <a:r>
                  <a:rPr lang="en-US" sz="2800" dirty="0" err="1">
                    <a:solidFill>
                      <a:srgbClr val="A50021"/>
                    </a:solidFill>
                  </a:rPr>
                  <a:t>antibonding</a:t>
                </a:r>
                <a:r>
                  <a:rPr lang="en-US" sz="2800" dirty="0">
                    <a:solidFill>
                      <a:srgbClr val="A50021"/>
                    </a:solidFill>
                  </a:rPr>
                  <a:t> orbital of CO) and  lower the CO stretching frequency.</a:t>
                </a:r>
                <a:r>
                  <a:rPr lang="en-US" sz="2800" dirty="0">
                    <a:solidFill>
                      <a:srgbClr val="CC0066"/>
                    </a:solidFill>
                  </a:rPr>
                  <a:t> </a:t>
                </a:r>
              </a:p>
              <a:p>
                <a:endParaRPr lang="en-US" sz="2800" b="1" dirty="0"/>
              </a:p>
              <a:p>
                <a:endParaRPr lang="en-US" sz="2800" b="1" dirty="0"/>
              </a:p>
              <a:p>
                <a:endParaRPr lang="en-US" sz="2800" b="1" dirty="0"/>
              </a:p>
              <a:p>
                <a:endParaRPr lang="en-US" sz="2800" b="1" dirty="0"/>
              </a:p>
              <a:p>
                <a:r>
                  <a:rPr lang="en-US" sz="2400" b="1" dirty="0">
                    <a:solidFill>
                      <a:schemeClr val="tx1"/>
                    </a:solidFill>
                  </a:rPr>
                  <a:t>  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304" y="627073"/>
                <a:ext cx="11905973" cy="6063198"/>
              </a:xfrm>
              <a:prstGeom prst="rect">
                <a:avLst/>
              </a:prstGeom>
              <a:blipFill rotWithShape="0">
                <a:blip r:embed="rId2"/>
                <a:stretch>
                  <a:fillRect l="-1024" t="-10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284220" y="165408"/>
                <a:ext cx="5914644" cy="46166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3. Effect of co-ligands trans to CO on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4220" y="165408"/>
                <a:ext cx="5914644" cy="461665"/>
              </a:xfrm>
              <a:prstGeom prst="rect">
                <a:avLst/>
              </a:prstGeom>
              <a:blipFill>
                <a:blip r:embed="rId3"/>
                <a:stretch>
                  <a:fillRect l="-1649" t="-10526" b="-2894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81705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0C67A7D-A822-4AAB-BC74-4C574ACDD050}"/>
                  </a:ext>
                </a:extLst>
              </p:cNvPr>
              <p:cNvSpPr txBox="1"/>
              <p:nvPr/>
            </p:nvSpPr>
            <p:spPr>
              <a:xfrm>
                <a:off x="1481446" y="120402"/>
                <a:ext cx="9859489" cy="66171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Example 1: [W(CO)5Cl]-                Re(CO)5Cl   both are d</a:t>
                </a:r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</a:p>
              <a:p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&lt;		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2: 	          [Fe(CO)5]          		Fe(CO)4Br   </a:t>
                </a:r>
              </a:p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           d</a:t>
                </a:r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 (higher e- density)	     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</a:p>
              <a:p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	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&lt;		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baseline="-25000" dirty="0">
                  <a:solidFill>
                    <a:srgbClr val="7030A0"/>
                  </a:solidFill>
                  <a:latin typeface="Times New Roman" panose="02020603050405020304" pitchFamily="18" charset="0"/>
                  <a:ea typeface="Cambria Math" charset="0"/>
                  <a:cs typeface="Cambria Math" charset="0"/>
                </a:endParaRPr>
              </a:p>
              <a:p>
                <a:endPara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3: 	          [Mo(CO)4(PMe3)2]          		 [Mo(CO)4(PPh3)2]   </a:t>
                </a:r>
              </a:p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           d</a:t>
                </a:r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 					     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</a:p>
              <a:p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PMe3 is good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𝝈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e- donor as compared to PPh3</a:t>
                </a:r>
              </a:p>
              <a:p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	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&lt;		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baseline="-25000" dirty="0">
                  <a:solidFill>
                    <a:srgbClr val="7030A0"/>
                  </a:solidFill>
                  <a:latin typeface="Times New Roman" panose="02020603050405020304" pitchFamily="18" charset="0"/>
                  <a:ea typeface="Cambria Math" charset="0"/>
                  <a:cs typeface="Cambria Math" charset="0"/>
                </a:endParaRPr>
              </a:p>
              <a:p>
                <a:endPara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4: 	          [Mo(CO)6]          		 [Mo(CO)4(PPh3)2]   </a:t>
                </a:r>
              </a:p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           d</a:t>
                </a:r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 					     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</a:p>
              <a:p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PMe3 is good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𝝈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e- donor as compared to PPh3</a:t>
                </a:r>
              </a:p>
              <a:p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	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   &gt;		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0C67A7D-A822-4AAB-BC74-4C574ACDD0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1446" y="120402"/>
                <a:ext cx="9859489" cy="6617196"/>
              </a:xfrm>
              <a:prstGeom prst="rect">
                <a:avLst/>
              </a:prstGeom>
              <a:blipFill>
                <a:blip r:embed="rId2"/>
                <a:stretch>
                  <a:fillRect l="-1237" t="-1014" b="-101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87830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981076" y="165070"/>
            <a:ext cx="10410824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Synthesis of mono-, di- and polynuclear metal carbonyl compounds</a:t>
            </a:r>
            <a:endParaRPr lang="en-IN" sz="2800" b="1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04021" y="942813"/>
                <a:ext cx="11783960" cy="57554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14350" indent="-514350">
                  <a:buAutoNum type="alphaUcParenBoth"/>
                </a:pPr>
                <a:r>
                  <a:rPr lang="en-US" sz="3200" b="1" dirty="0"/>
                  <a:t>Direct synthesis</a:t>
                </a:r>
              </a:p>
              <a:p>
                <a:endParaRPr lang="en-US" sz="3200" b="1" dirty="0"/>
              </a:p>
              <a:p>
                <a:r>
                  <a:rPr lang="en-US" sz="3600" b="1" dirty="0"/>
                  <a:t>Ni (s) + 4CO (g)</a:t>
                </a:r>
                <a14:m>
                  <m:oMath xmlns:m="http://schemas.openxmlformats.org/officeDocument/2006/math">
                    <m:r>
                      <a:rPr lang="en-US" sz="3600" b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is-IS" sz="36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</m:oMath>
                </a14:m>
                <a:r>
                  <a:rPr lang="en-US" sz="3600" b="1" dirty="0"/>
                  <a:t>[Ni(CO)</a:t>
                </a:r>
                <a:r>
                  <a:rPr lang="en-US" sz="3600" b="1" baseline="-25000" dirty="0"/>
                  <a:t>4</a:t>
                </a:r>
                <a:r>
                  <a:rPr lang="en-US" sz="3600" b="1" dirty="0"/>
                  <a:t>] (l)(pale yellow), (30</a:t>
                </a:r>
                <a:r>
                  <a:rPr lang="en-US" sz="3600" b="1" baseline="30000" dirty="0"/>
                  <a:t>0</a:t>
                </a:r>
                <a:r>
                  <a:rPr lang="en-US" sz="3600" b="1" dirty="0"/>
                  <a:t>C, 1</a:t>
                </a:r>
                <a:r>
                  <a:rPr lang="en-US" sz="3600" b="1" dirty="0" err="1"/>
                  <a:t>atm</a:t>
                </a:r>
                <a:r>
                  <a:rPr lang="en-US" sz="3600" b="1" dirty="0"/>
                  <a:t>, i.e. mild condition)</a:t>
                </a:r>
              </a:p>
              <a:p>
                <a:endParaRPr lang="en-US" sz="3600" b="1" dirty="0"/>
              </a:p>
              <a:p>
                <a:r>
                  <a:rPr lang="en-US" sz="3600" b="1" dirty="0"/>
                  <a:t>Fe (s) + 5CO (g)</a:t>
                </a:r>
                <a14:m>
                  <m:oMath xmlns:m="http://schemas.openxmlformats.org/officeDocument/2006/math">
                    <m:r>
                      <a:rPr lang="en-US" sz="3600" b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is-IS" sz="36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</m:oMath>
                </a14:m>
                <a:r>
                  <a:rPr lang="en-US" sz="3600" b="1" dirty="0"/>
                  <a:t>[Fe(CO)</a:t>
                </a:r>
                <a:r>
                  <a:rPr lang="en-US" sz="3600" b="1" baseline="-25000" dirty="0"/>
                  <a:t>5</a:t>
                </a:r>
                <a:r>
                  <a:rPr lang="en-US" sz="3600" b="1" dirty="0"/>
                  <a:t>] (l) (pale yellow),(200</a:t>
                </a:r>
                <a:r>
                  <a:rPr lang="en-US" sz="3600" b="1" baseline="30000" dirty="0"/>
                  <a:t>0</a:t>
                </a:r>
                <a:r>
                  <a:rPr lang="en-US" sz="3600" b="1" dirty="0"/>
                  <a:t>C, 200 </a:t>
                </a:r>
                <a:r>
                  <a:rPr lang="en-US" sz="3600" b="1" dirty="0" err="1"/>
                  <a:t>atm</a:t>
                </a:r>
                <a:r>
                  <a:rPr lang="en-US" sz="3600" b="1" dirty="0"/>
                  <a:t>,</a:t>
                </a:r>
              </a:p>
              <a:p>
                <a:endParaRPr lang="en-US" sz="4000" b="1" dirty="0"/>
              </a:p>
              <a:p>
                <a:r>
                  <a:rPr lang="en-US" sz="4000" b="1" dirty="0"/>
                  <a:t>2Co (s) + 8CO (g)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is-IS" sz="40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</m:oMath>
                </a14:m>
                <a:r>
                  <a:rPr lang="en-US" sz="4000" b="1" dirty="0"/>
                  <a:t> [Co</a:t>
                </a:r>
                <a:r>
                  <a:rPr lang="en-US" sz="4000" b="1" baseline="-25000" dirty="0"/>
                  <a:t>2</a:t>
                </a:r>
                <a:r>
                  <a:rPr lang="en-US" sz="4000" b="1" dirty="0"/>
                  <a:t>(CO)</a:t>
                </a:r>
                <a:r>
                  <a:rPr lang="en-US" sz="4000" b="1" baseline="-25000" dirty="0"/>
                  <a:t>8</a:t>
                </a:r>
                <a:r>
                  <a:rPr lang="en-US" sz="4000" b="1" dirty="0"/>
                  <a:t>] (s), (150</a:t>
                </a:r>
                <a:r>
                  <a:rPr lang="en-US" sz="4000" b="1" baseline="30000" dirty="0"/>
                  <a:t>0</a:t>
                </a:r>
                <a:r>
                  <a:rPr lang="en-US" sz="4000" b="1" dirty="0"/>
                  <a:t>C, 35 </a:t>
                </a:r>
                <a:r>
                  <a:rPr lang="en-US" sz="4000" b="1" dirty="0" err="1"/>
                  <a:t>atm</a:t>
                </a:r>
                <a:r>
                  <a:rPr lang="en-US" sz="4000" b="1" dirty="0"/>
                  <a:t>)</a:t>
                </a:r>
              </a:p>
              <a:p>
                <a:endParaRPr lang="en-US" sz="4000" b="1" dirty="0"/>
              </a:p>
              <a:p>
                <a:r>
                  <a:rPr lang="en-US" sz="4000" b="1" dirty="0"/>
                  <a:t>[Cr(CO)</a:t>
                </a:r>
                <a:r>
                  <a:rPr lang="en-US" sz="4000" b="1" baseline="-25000" dirty="0"/>
                  <a:t>6</a:t>
                </a:r>
                <a:r>
                  <a:rPr lang="en-US" sz="4000" b="1" dirty="0"/>
                  <a:t>] &amp; [Mo(CO)</a:t>
                </a:r>
                <a:r>
                  <a:rPr lang="en-US" sz="4000" b="1" baseline="-25000" dirty="0"/>
                  <a:t>6</a:t>
                </a:r>
                <a:r>
                  <a:rPr lang="en-US" sz="4000" b="1" dirty="0"/>
                  <a:t>] are also prepared in this way </a:t>
                </a:r>
                <a:endParaRPr lang="en-US" sz="40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21" y="942813"/>
                <a:ext cx="11783960" cy="5755422"/>
              </a:xfrm>
              <a:prstGeom prst="rect">
                <a:avLst/>
              </a:prstGeom>
              <a:blipFill rotWithShape="0">
                <a:blip r:embed="rId2"/>
                <a:stretch>
                  <a:fillRect l="-1810" t="-1695" r="-931" b="-3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27117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6" name="Rectangle 5"/>
          <p:cNvSpPr>
            <a:spLocks noChangeArrowheads="1"/>
          </p:cNvSpPr>
          <p:nvPr/>
        </p:nvSpPr>
        <p:spPr bwMode="auto">
          <a:xfrm>
            <a:off x="1524001" y="2968109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IN"/>
          </a:p>
        </p:txBody>
      </p:sp>
      <p:sp>
        <p:nvSpPr>
          <p:cNvPr id="8207" name="Rectangle 7"/>
          <p:cNvSpPr>
            <a:spLocks noChangeArrowheads="1"/>
          </p:cNvSpPr>
          <p:nvPr/>
        </p:nvSpPr>
        <p:spPr bwMode="auto">
          <a:xfrm>
            <a:off x="1524001" y="216324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IN"/>
          </a:p>
        </p:txBody>
      </p:sp>
      <p:sp>
        <p:nvSpPr>
          <p:cNvPr id="8208" name="Text Box 8"/>
          <p:cNvSpPr txBox="1">
            <a:spLocks noChangeArrowheads="1"/>
          </p:cNvSpPr>
          <p:nvPr/>
        </p:nvSpPr>
        <p:spPr bwMode="auto">
          <a:xfrm>
            <a:off x="4267200" y="64009"/>
            <a:ext cx="3962400" cy="366713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Synthesis of Metal Carbonyls</a:t>
            </a:r>
          </a:p>
        </p:txBody>
      </p:sp>
      <p:sp>
        <p:nvSpPr>
          <p:cNvPr id="8210" name="Text Box 10"/>
          <p:cNvSpPr txBox="1">
            <a:spLocks noChangeArrowheads="1"/>
          </p:cNvSpPr>
          <p:nvPr/>
        </p:nvSpPr>
        <p:spPr bwMode="auto">
          <a:xfrm>
            <a:off x="438912" y="540771"/>
            <a:ext cx="11375136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/>
              <a:t>(B) Reductive</a:t>
            </a:r>
            <a:r>
              <a:rPr lang="en-US" sz="3200" dirty="0"/>
              <a:t> </a:t>
            </a:r>
            <a:r>
              <a:rPr lang="en-US" sz="3200" b="1" dirty="0" err="1"/>
              <a:t>carbonylation</a:t>
            </a:r>
            <a:r>
              <a:rPr lang="en-US" sz="3200" b="1" dirty="0"/>
              <a:t>:</a:t>
            </a:r>
          </a:p>
          <a:p>
            <a:pPr>
              <a:spcBef>
                <a:spcPct val="50000"/>
              </a:spcBef>
            </a:pPr>
            <a:r>
              <a:rPr lang="en-US" sz="3200" b="1" dirty="0"/>
              <a:t>Reduction of metal compounds (generally halides) in presence of CO (generally under at high </a:t>
            </a:r>
            <a:r>
              <a:rPr lang="en-US" sz="3200" b="1" dirty="0" err="1"/>
              <a:t>pressur</a:t>
            </a:r>
            <a:r>
              <a:rPr lang="en-US" sz="3200" b="1" dirty="0"/>
              <a:t>, 200-300 </a:t>
            </a:r>
            <a:r>
              <a:rPr lang="en-US" sz="3200" b="1" dirty="0" err="1"/>
              <a:t>atm</a:t>
            </a:r>
            <a:r>
              <a:rPr lang="en-US" sz="3200" b="1" dirty="0"/>
              <a:t>) produces the metal carbonyls.</a:t>
            </a:r>
          </a:p>
          <a:p>
            <a:pPr>
              <a:spcBef>
                <a:spcPct val="50000"/>
              </a:spcBef>
            </a:pPr>
            <a:r>
              <a:rPr lang="en-US" sz="3200" b="1" dirty="0"/>
              <a:t>In some cases, </a:t>
            </a:r>
            <a:r>
              <a:rPr lang="en-US" sz="3200" b="1" dirty="0">
                <a:solidFill>
                  <a:srgbClr val="C00000"/>
                </a:solidFill>
              </a:rPr>
              <a:t>CO may itself act as a reducing agent</a:t>
            </a:r>
            <a:r>
              <a:rPr lang="en-US" sz="3200" b="1" dirty="0"/>
              <a:t>. This advantage (i.e. no requirement of external reducing agent) is available generally for the metal oxides used as the starting material.</a:t>
            </a:r>
          </a:p>
          <a:p>
            <a:pPr>
              <a:spcBef>
                <a:spcPct val="50000"/>
              </a:spcBef>
            </a:pPr>
            <a:r>
              <a:rPr lang="en-US" sz="3200" b="1" dirty="0"/>
              <a:t>Generally, the temp. &amp; pressure required for the synthesis of carbonyls through the reductive </a:t>
            </a:r>
            <a:r>
              <a:rPr lang="en-US" sz="3200" b="1" dirty="0" err="1"/>
              <a:t>carbonylation</a:t>
            </a:r>
            <a:r>
              <a:rPr lang="en-US" sz="3200" b="1" dirty="0"/>
              <a:t> are less than those required for the direct combination of CO.</a:t>
            </a:r>
          </a:p>
        </p:txBody>
      </p:sp>
    </p:spTree>
    <p:extLst>
      <p:ext uri="{BB962C8B-B14F-4D97-AF65-F5344CB8AC3E}">
        <p14:creationId xmlns:p14="http://schemas.microsoft.com/office/powerpoint/2010/main" val="9627977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6" name="Rectangle 5"/>
          <p:cNvSpPr>
            <a:spLocks noChangeArrowheads="1"/>
          </p:cNvSpPr>
          <p:nvPr/>
        </p:nvSpPr>
        <p:spPr bwMode="auto">
          <a:xfrm>
            <a:off x="1524001" y="2968109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IN"/>
          </a:p>
        </p:txBody>
      </p:sp>
      <p:sp>
        <p:nvSpPr>
          <p:cNvPr id="8207" name="Rectangle 7"/>
          <p:cNvSpPr>
            <a:spLocks noChangeArrowheads="1"/>
          </p:cNvSpPr>
          <p:nvPr/>
        </p:nvSpPr>
        <p:spPr bwMode="auto">
          <a:xfrm>
            <a:off x="1524001" y="216324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IN"/>
          </a:p>
        </p:txBody>
      </p:sp>
      <p:sp>
        <p:nvSpPr>
          <p:cNvPr id="8208" name="Text Box 8"/>
          <p:cNvSpPr txBox="1">
            <a:spLocks noChangeArrowheads="1"/>
          </p:cNvSpPr>
          <p:nvPr/>
        </p:nvSpPr>
        <p:spPr bwMode="auto">
          <a:xfrm>
            <a:off x="4267200" y="64009"/>
            <a:ext cx="3962400" cy="366713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Synthesis of Metal Carbonyls</a:t>
            </a:r>
          </a:p>
        </p:txBody>
      </p:sp>
      <p:sp>
        <p:nvSpPr>
          <p:cNvPr id="8210" name="Text Box 10"/>
          <p:cNvSpPr txBox="1">
            <a:spLocks noChangeArrowheads="1"/>
          </p:cNvSpPr>
          <p:nvPr/>
        </p:nvSpPr>
        <p:spPr bwMode="auto">
          <a:xfrm>
            <a:off x="1524000" y="540771"/>
            <a:ext cx="41635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(B) Reductive</a:t>
            </a:r>
            <a:r>
              <a:rPr lang="en-US" sz="2400"/>
              <a:t> </a:t>
            </a:r>
            <a:r>
              <a:rPr lang="en-US" sz="2400" b="1" dirty="0" err="1"/>
              <a:t>carbonylation</a:t>
            </a:r>
            <a:endParaRPr lang="en-US" sz="2400" b="1" dirty="0"/>
          </a:p>
        </p:txBody>
      </p:sp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2662478" y="1203604"/>
          <a:ext cx="8868490" cy="55019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5260608" imgH="3264037" progId="">
                  <p:embed/>
                </p:oleObj>
              </mc:Choice>
              <mc:Fallback>
                <p:oleObj name="CS ChemDraw Drawing" r:id="rId2" imgW="5260608" imgH="3264037" progId="">
                  <p:embed/>
                  <p:pic>
                    <p:nvPicPr>
                      <p:cNvPr id="307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2478" y="1203604"/>
                        <a:ext cx="8868490" cy="55019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19830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536290" y="165070"/>
            <a:ext cx="9055510" cy="46166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Synthesis of mono-, di- and polynuclear metal carbonyl compounds</a:t>
            </a:r>
            <a:endParaRPr lang="en-IN" sz="2400" b="1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04020" y="942813"/>
                <a:ext cx="11390572" cy="52629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/>
                  <a:t>(C) </a:t>
                </a:r>
                <a:r>
                  <a:rPr lang="en-US" sz="3200" b="1" dirty="0" err="1"/>
                  <a:t>Thermolysis</a:t>
                </a:r>
                <a:r>
                  <a:rPr lang="en-US" sz="3200" b="1" dirty="0"/>
                  <a:t> (</a:t>
                </a:r>
                <a14:m>
                  <m:oMath xmlns:m="http://schemas.openxmlformats.org/officeDocument/2006/math">
                    <m:r>
                      <a:rPr lang="en-US" sz="3200" b="1">
                        <a:latin typeface="Cambria Math" charset="0"/>
                        <a:ea typeface="Cambria Math" charset="0"/>
                        <a:cs typeface="Cambria Math" charset="0"/>
                      </a:rPr>
                      <m:t>∆</m:t>
                    </m:r>
                  </m:oMath>
                </a14:m>
                <a:r>
                  <a:rPr lang="en-US" sz="3200" b="1" dirty="0"/>
                  <a:t>) and photolysis (</a:t>
                </a:r>
                <a14:m>
                  <m:oMath xmlns:m="http://schemas.openxmlformats.org/officeDocument/2006/math">
                    <m:r>
                      <a:rPr lang="en-US" sz="3200" b="1" dirty="0">
                        <a:latin typeface="Cambria Math" charset="0"/>
                      </a:rPr>
                      <m:t>𝐡</m:t>
                    </m:r>
                    <m:r>
                      <a:rPr lang="en-US" sz="32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</m:oMath>
                </a14:m>
                <a:r>
                  <a:rPr lang="en-US" sz="3200" b="1" dirty="0"/>
                  <a:t>):</a:t>
                </a:r>
              </a:p>
              <a:p>
                <a:endParaRPr lang="en-US" sz="800" b="1" dirty="0"/>
              </a:p>
              <a:p>
                <a:r>
                  <a:rPr lang="en-US" sz="3200" b="1" dirty="0" err="1">
                    <a:solidFill>
                      <a:srgbClr val="C00000"/>
                    </a:solidFill>
                  </a:rPr>
                  <a:t>Polynuclear</a:t>
                </a:r>
                <a:r>
                  <a:rPr lang="en-US" sz="3200" b="1" dirty="0">
                    <a:solidFill>
                      <a:srgbClr val="C00000"/>
                    </a:solidFill>
                  </a:rPr>
                  <a:t> carbonyls </a:t>
                </a:r>
                <a:r>
                  <a:rPr lang="en-US" sz="3200" b="1" dirty="0"/>
                  <a:t>may be obtained from the </a:t>
                </a:r>
                <a:r>
                  <a:rPr lang="en-US" sz="3200" b="1" dirty="0" err="1"/>
                  <a:t>thermolysis</a:t>
                </a:r>
                <a:r>
                  <a:rPr lang="en-US" sz="3200" b="1" dirty="0"/>
                  <a:t> and photolysis of carbonyls of lower </a:t>
                </a:r>
                <a:r>
                  <a:rPr lang="en-US" sz="3200" b="1" dirty="0" err="1"/>
                  <a:t>nuclearity</a:t>
                </a:r>
                <a:r>
                  <a:rPr lang="en-US" sz="3200" b="1" dirty="0"/>
                  <a:t>. In these reactions, the M-CO bonds are broken and to maintain the 18e rule, the M-M bonds are formed. Thus CO is released.</a:t>
                </a:r>
              </a:p>
              <a:p>
                <a:endParaRPr lang="en-US" sz="800" b="1" dirty="0"/>
              </a:p>
              <a:p>
                <a:r>
                  <a:rPr lang="en-US" sz="4800" b="1" dirty="0"/>
                  <a:t>2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4800" b="1" dirty="0"/>
                      <m:t>[</m:t>
                    </m:r>
                    <m:r>
                      <m:rPr>
                        <m:nor/>
                      </m:rPr>
                      <a:rPr lang="en-US" sz="4800" b="1" i="0" dirty="0" smtClean="0"/>
                      <m:t>Fe</m:t>
                    </m:r>
                    <m:r>
                      <m:rPr>
                        <m:nor/>
                      </m:rPr>
                      <a:rPr lang="en-US" sz="4800" b="1" dirty="0"/>
                      <m:t>(</m:t>
                    </m:r>
                    <m:r>
                      <m:rPr>
                        <m:nor/>
                      </m:rPr>
                      <a:rPr lang="en-US" sz="4800" b="1" dirty="0"/>
                      <m:t>CO</m:t>
                    </m:r>
                    <m:r>
                      <m:rPr>
                        <m:nor/>
                      </m:rPr>
                      <a:rPr lang="en-US" sz="4800" b="1" dirty="0"/>
                      <m:t>)5]</m:t>
                    </m:r>
                    <m:r>
                      <a:rPr lang="en-US" sz="4800" b="1" i="0" dirty="0" smtClean="0">
                        <a:latin typeface="Cambria Math" charset="0"/>
                      </a:rPr>
                      <m:t>+</m:t>
                    </m:r>
                    <m:r>
                      <a:rPr lang="en-US" sz="4800" b="1" i="0" dirty="0" smtClean="0">
                        <a:latin typeface="Cambria Math" charset="0"/>
                      </a:rPr>
                      <m:t>𝐡</m:t>
                    </m:r>
                    <m:r>
                      <a:rPr lang="en-US" sz="4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is-IS" sz="4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  <m:r>
                      <m:rPr>
                        <m:nor/>
                      </m:rPr>
                      <a:rPr lang="en-US" sz="4800" b="1" dirty="0"/>
                      <m:t>[</m:t>
                    </m:r>
                    <m:r>
                      <m:rPr>
                        <m:nor/>
                      </m:rPr>
                      <a:rPr lang="en-US" sz="4800" b="1" dirty="0"/>
                      <m:t>Fe</m:t>
                    </m:r>
                    <m:r>
                      <m:rPr>
                        <m:nor/>
                      </m:rPr>
                      <a:rPr lang="en-US" sz="4800" b="1" i="0" baseline="-25000" dirty="0" smtClean="0"/>
                      <m:t>2</m:t>
                    </m:r>
                    <m:r>
                      <m:rPr>
                        <m:nor/>
                      </m:rPr>
                      <a:rPr lang="en-US" sz="4800" b="1" dirty="0"/>
                      <m:t>(</m:t>
                    </m:r>
                    <m:r>
                      <m:rPr>
                        <m:nor/>
                      </m:rPr>
                      <a:rPr lang="en-US" sz="4800" b="1" dirty="0"/>
                      <m:t>CO</m:t>
                    </m:r>
                    <m:r>
                      <m:rPr>
                        <m:nor/>
                      </m:rPr>
                      <a:rPr lang="en-US" sz="4800" b="1" dirty="0"/>
                      <m:t>)9]</m:t>
                    </m:r>
                    <m:r>
                      <a:rPr lang="en-US" sz="4800" b="1" dirty="0">
                        <a:latin typeface="Cambria Math" charset="0"/>
                      </a:rPr>
                      <m:t>+</m:t>
                    </m:r>
                  </m:oMath>
                </a14:m>
                <a:r>
                  <a:rPr lang="en-US" sz="4800" b="1" dirty="0"/>
                  <a:t>CO </a:t>
                </a:r>
              </a:p>
              <a:p>
                <a:endParaRPr lang="en-US" sz="800" b="1" dirty="0"/>
              </a:p>
              <a:p>
                <a:r>
                  <a:rPr lang="en-US" sz="4800" b="1" dirty="0"/>
                  <a:t>3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4800" b="1" dirty="0"/>
                      <m:t>[</m:t>
                    </m:r>
                    <m:r>
                      <m:rPr>
                        <m:nor/>
                      </m:rPr>
                      <a:rPr lang="en-US" sz="4800" b="1" dirty="0"/>
                      <m:t>Fe</m:t>
                    </m:r>
                    <m:r>
                      <m:rPr>
                        <m:nor/>
                      </m:rPr>
                      <a:rPr lang="en-US" sz="4800" b="1" baseline="-25000" dirty="0"/>
                      <m:t>2</m:t>
                    </m:r>
                    <m:r>
                      <m:rPr>
                        <m:nor/>
                      </m:rPr>
                      <a:rPr lang="en-US" sz="4800" b="1" dirty="0"/>
                      <m:t>(</m:t>
                    </m:r>
                    <m:r>
                      <m:rPr>
                        <m:nor/>
                      </m:rPr>
                      <a:rPr lang="en-US" sz="4800" b="1" dirty="0"/>
                      <m:t>CO</m:t>
                    </m:r>
                    <m:r>
                      <m:rPr>
                        <m:nor/>
                      </m:rPr>
                      <a:rPr lang="en-US" sz="4800" b="1" dirty="0"/>
                      <m:t>)9]</m:t>
                    </m:r>
                    <m:r>
                      <a:rPr lang="en-US" sz="4800" b="1" i="0" dirty="0" smtClean="0">
                        <a:latin typeface="Cambria Math" charset="0"/>
                      </a:rPr>
                      <m:t>+</m:t>
                    </m:r>
                    <m:r>
                      <a:rPr lang="en-US" sz="4800" b="1" i="0">
                        <a:latin typeface="Cambria Math" charset="0"/>
                        <a:ea typeface="Cambria Math" charset="0"/>
                        <a:cs typeface="Cambria Math" charset="0"/>
                      </a:rPr>
                      <m:t>∆</m:t>
                    </m:r>
                    <m:r>
                      <a:rPr lang="en-US" sz="4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is-IS" sz="4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  <m:r>
                      <a:rPr lang="en-US" sz="4800" b="1" i="0" dirty="0" smtClean="0">
                        <a:latin typeface="Cambria Math" charset="0"/>
                      </a:rPr>
                      <m:t>𝟐</m:t>
                    </m:r>
                    <m:r>
                      <m:rPr>
                        <m:nor/>
                      </m:rPr>
                      <a:rPr lang="en-US" sz="4800" b="1" dirty="0"/>
                      <m:t>[</m:t>
                    </m:r>
                    <m:r>
                      <m:rPr>
                        <m:nor/>
                      </m:rPr>
                      <a:rPr lang="en-US" sz="4800" b="1" dirty="0"/>
                      <m:t>Fe</m:t>
                    </m:r>
                    <m:r>
                      <m:rPr>
                        <m:nor/>
                      </m:rPr>
                      <a:rPr lang="en-US" sz="4800" b="1" i="0" baseline="-25000" dirty="0" smtClean="0"/>
                      <m:t>3</m:t>
                    </m:r>
                    <m:r>
                      <m:rPr>
                        <m:nor/>
                      </m:rPr>
                      <a:rPr lang="en-US" sz="4800" b="1" dirty="0"/>
                      <m:t>(</m:t>
                    </m:r>
                    <m:r>
                      <m:rPr>
                        <m:nor/>
                      </m:rPr>
                      <a:rPr lang="en-US" sz="4800" b="1" dirty="0"/>
                      <m:t>CO</m:t>
                    </m:r>
                    <m:r>
                      <m:rPr>
                        <m:nor/>
                      </m:rPr>
                      <a:rPr lang="en-US" sz="4800" b="1" dirty="0"/>
                      <m:t>)12]</m:t>
                    </m:r>
                  </m:oMath>
                </a14:m>
                <a:r>
                  <a:rPr lang="en-US" sz="4800" b="1" dirty="0"/>
                  <a:t> + 3CO</a:t>
                </a:r>
              </a:p>
              <a:p>
                <a:endParaRPr lang="en-US" sz="800" b="1" dirty="0"/>
              </a:p>
              <a:p>
                <a:r>
                  <a:rPr lang="en-US" sz="4800" b="1" dirty="0"/>
                  <a:t>3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4800" b="1" dirty="0"/>
                      <m:t>[</m:t>
                    </m:r>
                    <m:r>
                      <m:rPr>
                        <m:nor/>
                      </m:rPr>
                      <a:rPr lang="en-US" sz="4800" b="1" i="0" dirty="0" smtClean="0"/>
                      <m:t>Os</m:t>
                    </m:r>
                    <m:r>
                      <m:rPr>
                        <m:nor/>
                      </m:rPr>
                      <a:rPr lang="en-US" sz="4800" b="1" dirty="0"/>
                      <m:t>(</m:t>
                    </m:r>
                    <m:r>
                      <m:rPr>
                        <m:nor/>
                      </m:rPr>
                      <a:rPr lang="en-US" sz="4800" b="1" dirty="0"/>
                      <m:t>CO</m:t>
                    </m:r>
                    <m:r>
                      <m:rPr>
                        <m:nor/>
                      </m:rPr>
                      <a:rPr lang="en-US" sz="4800" b="1" dirty="0"/>
                      <m:t>)5]</m:t>
                    </m:r>
                    <m:r>
                      <a:rPr lang="en-US" sz="4800" b="1" dirty="0">
                        <a:latin typeface="Cambria Math" charset="0"/>
                      </a:rPr>
                      <m:t>+</m:t>
                    </m:r>
                    <m:r>
                      <a:rPr lang="en-US" sz="4800" b="1">
                        <a:latin typeface="Cambria Math" charset="0"/>
                        <a:ea typeface="Cambria Math" charset="0"/>
                        <a:cs typeface="Cambria Math" charset="0"/>
                      </a:rPr>
                      <m:t>∆ </m:t>
                    </m:r>
                    <m:r>
                      <a:rPr lang="is-IS" sz="4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  <m:r>
                      <m:rPr>
                        <m:nor/>
                      </m:rPr>
                      <a:rPr lang="en-US" sz="4800" b="1" dirty="0"/>
                      <m:t>[</m:t>
                    </m:r>
                    <m:r>
                      <m:rPr>
                        <m:nor/>
                      </m:rPr>
                      <a:rPr lang="en-US" sz="4800" b="1" i="0" dirty="0" smtClean="0"/>
                      <m:t>Os</m:t>
                    </m:r>
                    <m:r>
                      <m:rPr>
                        <m:nor/>
                      </m:rPr>
                      <a:rPr lang="en-US" sz="4800" b="1" baseline="-25000" dirty="0"/>
                      <m:t>3</m:t>
                    </m:r>
                    <m:r>
                      <m:rPr>
                        <m:nor/>
                      </m:rPr>
                      <a:rPr lang="en-US" sz="4800" b="1" dirty="0"/>
                      <m:t>(</m:t>
                    </m:r>
                    <m:r>
                      <m:rPr>
                        <m:nor/>
                      </m:rPr>
                      <a:rPr lang="en-US" sz="4800" b="1" dirty="0"/>
                      <m:t>CO</m:t>
                    </m:r>
                    <m:r>
                      <m:rPr>
                        <m:nor/>
                      </m:rPr>
                      <a:rPr lang="en-US" sz="4800" b="1" dirty="0"/>
                      <m:t>)12]</m:t>
                    </m:r>
                  </m:oMath>
                </a14:m>
                <a:r>
                  <a:rPr lang="en-US" sz="4800" b="1" dirty="0"/>
                  <a:t> + 3CO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20" y="942813"/>
                <a:ext cx="11390572" cy="5262979"/>
              </a:xfrm>
              <a:prstGeom prst="rect">
                <a:avLst/>
              </a:prstGeom>
              <a:blipFill rotWithShape="0">
                <a:blip r:embed="rId2"/>
                <a:stretch>
                  <a:fillRect l="-2408" t="-1390" r="-1070" b="-53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01005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475961" y="37054"/>
            <a:ext cx="6905784" cy="58477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Structures of mononuclear carbonyls</a:t>
            </a:r>
            <a:endParaRPr lang="en-IN" sz="3200" b="1" dirty="0">
              <a:solidFill>
                <a:srgbClr val="7030A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428" y="826738"/>
            <a:ext cx="2819400" cy="28829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143" y="658405"/>
            <a:ext cx="2941947" cy="28853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2916" y="621829"/>
            <a:ext cx="2764480" cy="284469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897082" y="3488912"/>
            <a:ext cx="435644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[M(CO)</a:t>
            </a:r>
            <a:r>
              <a:rPr lang="en-US" sz="3200" b="1" baseline="-25000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6</a:t>
            </a:r>
            <a:r>
              <a:rPr lang="en-US" sz="32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], M= V, Cr, W,</a:t>
            </a:r>
          </a:p>
          <a:p>
            <a:r>
              <a:rPr lang="en-US" sz="32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 Mo, M </a:t>
            </a:r>
            <a:r>
              <a:rPr lang="en-US" sz="32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is </a:t>
            </a:r>
            <a:r>
              <a:rPr lang="en-US" sz="32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d</a:t>
            </a:r>
            <a:r>
              <a:rPr lang="en-US" sz="3200" b="1" baseline="3000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2</a:t>
            </a:r>
            <a:r>
              <a:rPr lang="en-US" sz="32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sp</a:t>
            </a:r>
            <a:r>
              <a:rPr lang="en-US" sz="3200" b="1" baseline="3000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3 </a:t>
            </a:r>
          </a:p>
          <a:p>
            <a:r>
              <a:rPr lang="en-US" sz="32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Octahedral</a:t>
            </a:r>
            <a:endParaRPr lang="en-US" sz="3200" dirty="0"/>
          </a:p>
        </p:txBody>
      </p:sp>
      <p:sp>
        <p:nvSpPr>
          <p:cNvPr id="8" name="Rectangle 7"/>
          <p:cNvSpPr/>
          <p:nvPr/>
        </p:nvSpPr>
        <p:spPr>
          <a:xfrm>
            <a:off x="995652" y="3592160"/>
            <a:ext cx="22113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[M(CO)</a:t>
            </a:r>
            <a:r>
              <a:rPr lang="en-US" sz="2800" b="1" baseline="-25000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4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]</a:t>
            </a:r>
          </a:p>
          <a:p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M is sp</a:t>
            </a:r>
            <a:r>
              <a:rPr lang="en-US" sz="2800" b="1" baseline="30000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3 </a:t>
            </a:r>
          </a:p>
          <a:p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Tetrahedral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4280434" y="3491358"/>
            <a:ext cx="36166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[M(CO)</a:t>
            </a:r>
            <a:r>
              <a:rPr lang="en-US" sz="2800" b="1" baseline="-25000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6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], M=Fe, Ru</a:t>
            </a:r>
          </a:p>
          <a:p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M is dsp</a:t>
            </a:r>
            <a:r>
              <a:rPr lang="en-US" sz="2800" b="1" baseline="30000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3 </a:t>
            </a:r>
          </a:p>
          <a:p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TBP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537856" y="4917720"/>
            <a:ext cx="1147735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In all cases, the inner orbital complexes (since </a:t>
            </a:r>
            <a:r>
              <a:rPr lang="en-US" sz="24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CO is strong field ligand</a:t>
            </a:r>
            <a:r>
              <a:rPr lang="en-US" sz="24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) (i.e. low spin complexes in terms of CFT) are formed by using the (n-1) d orbitals in hybridization. To provide the necessary (n-1) d orbitals (i.e. dx</a:t>
            </a:r>
            <a:r>
              <a:rPr lang="en-US" sz="2400" b="1" baseline="30000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2</a:t>
            </a:r>
            <a:r>
              <a:rPr lang="en-US" sz="24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-y</a:t>
            </a:r>
            <a:r>
              <a:rPr lang="en-US" sz="2400" b="1" baseline="30000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2</a:t>
            </a:r>
            <a:r>
              <a:rPr lang="en-US" sz="24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 and dz2 for Oh &amp; dz2 for TBP), the electrons are properly arranged within the inner d-orbitals. It is illustrated in next page</a:t>
            </a:r>
            <a:endParaRPr 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2988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342104" y="55342"/>
            <a:ext cx="9082055" cy="58477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Bonding of mononuclear </a:t>
            </a:r>
            <a:r>
              <a:rPr lang="en-US" sz="32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carbonyls-VBT treatment</a:t>
            </a:r>
            <a:endParaRPr lang="en-IN" sz="3200" b="1" dirty="0">
              <a:solidFill>
                <a:srgbClr val="7030A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1375339" y="686242"/>
            <a:ext cx="9286566" cy="6171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1930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713705" y="165070"/>
            <a:ext cx="6686328" cy="58477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Structures of binuclear carbonyls</a:t>
            </a:r>
            <a:endParaRPr lang="en-IN" sz="3200" b="1" dirty="0">
              <a:solidFill>
                <a:srgbClr val="7030A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6" y="840613"/>
            <a:ext cx="3511087" cy="23100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816" y="3150615"/>
            <a:ext cx="5399122" cy="3074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16" y="3384610"/>
            <a:ext cx="4212578" cy="267147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983" y="780447"/>
            <a:ext cx="3107291" cy="1819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7492433" y="949900"/>
                <a:ext cx="4595936" cy="18158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/>
                  <a:t>[Fe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(CO)</a:t>
                </a:r>
                <a:r>
                  <a:rPr lang="en-US" sz="2400" b="1" baseline="-25000" dirty="0"/>
                  <a:t>9</a:t>
                </a:r>
                <a:r>
                  <a:rPr lang="en-US" sz="2400" b="1" dirty="0"/>
                  <a:t>] or [Fe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(CO)</a:t>
                </a:r>
                <a:r>
                  <a:rPr lang="en-US" sz="2400" b="1" baseline="-25000" dirty="0"/>
                  <a:t>6</a:t>
                </a:r>
                <a:r>
                  <a:rPr lang="en-US" sz="2400" b="1" dirty="0"/>
                  <a:t>(</a:t>
                </a:r>
                <a14:m>
                  <m:oMath xmlns:m="http://schemas.openxmlformats.org/officeDocument/2006/math">
                    <m:r>
                      <a:rPr lang="en-US" sz="2400" b="1">
                        <a:latin typeface="Cambria Math" charset="0"/>
                        <a:ea typeface="Cambria Math" charset="0"/>
                        <a:cs typeface="Cambria Math" charset="0"/>
                      </a:rPr>
                      <m:t>𝛍</m:t>
                    </m:r>
                    <m:r>
                      <a:rPr lang="en-US" sz="24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𝟐</m:t>
                    </m:r>
                    <m:r>
                      <a:rPr lang="en-US" sz="2400" b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US" sz="2400" b="1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/>
                  <a:t>)</a:t>
                </a:r>
                <a:r>
                  <a:rPr lang="en-US" sz="2400" b="1" baseline="-25000" dirty="0"/>
                  <a:t>3</a:t>
                </a:r>
                <a:r>
                  <a:rPr lang="en-US" sz="2400" b="1" dirty="0"/>
                  <a:t>] vs [Os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(CO)</a:t>
                </a:r>
                <a:r>
                  <a:rPr lang="en-US" sz="2400" b="1" baseline="-25000" dirty="0"/>
                  <a:t>9</a:t>
                </a:r>
                <a:r>
                  <a:rPr lang="en-US" sz="2400" b="1" dirty="0"/>
                  <a:t>] or [Os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(CO)</a:t>
                </a:r>
                <a:r>
                  <a:rPr lang="en-US" sz="2400" b="1" baseline="-25000" dirty="0"/>
                  <a:t>8</a:t>
                </a:r>
                <a:r>
                  <a:rPr lang="en-US" sz="2400" b="1" dirty="0"/>
                  <a:t>(</a:t>
                </a:r>
                <a14:m>
                  <m:oMath xmlns:m="http://schemas.openxmlformats.org/officeDocument/2006/math">
                    <m:r>
                      <a:rPr lang="en-US" sz="2400" b="1">
                        <a:latin typeface="Cambria Math" charset="0"/>
                        <a:ea typeface="Cambria Math" charset="0"/>
                        <a:cs typeface="Cambria Math" charset="0"/>
                      </a:rPr>
                      <m:t>𝛍</m:t>
                    </m:r>
                    <m:r>
                      <a:rPr lang="en-US" sz="24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𝟐</m:t>
                    </m:r>
                    <m:r>
                      <a:rPr lang="en-US" sz="2400" b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US" sz="2400" b="1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/>
                  <a:t>)] </a:t>
                </a:r>
                <a:r>
                  <a:rPr lang="en-US" sz="2000" b="1" dirty="0"/>
                  <a:t>Heavier congeners prefer the less bridging CO gr</a:t>
                </a:r>
                <a:r>
                  <a:rPr lang="en-US" dirty="0"/>
                  <a:t>. </a:t>
                </a:r>
                <a:r>
                  <a:rPr lang="en-US" sz="2000" b="1" dirty="0"/>
                  <a:t>In mixed metal carbonyl [</a:t>
                </a:r>
                <a:r>
                  <a:rPr lang="en-US" sz="2000" b="1" dirty="0" err="1"/>
                  <a:t>MnCo</a:t>
                </a:r>
                <a:r>
                  <a:rPr lang="en-US" sz="2000" b="1" dirty="0"/>
                  <a:t>(CO)</a:t>
                </a:r>
                <a:r>
                  <a:rPr lang="en-US" sz="2000" b="1" baseline="-25000" dirty="0"/>
                  <a:t>9</a:t>
                </a:r>
                <a:r>
                  <a:rPr lang="en-US" sz="2000" b="1" dirty="0"/>
                  <a:t>] there is no bridging CO gr</a:t>
                </a:r>
                <a:r>
                  <a:rPr lang="en-US" b="1" dirty="0"/>
                  <a:t>. </a:t>
                </a: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2433" y="949900"/>
                <a:ext cx="4595936" cy="1815882"/>
              </a:xfrm>
              <a:prstGeom prst="rect">
                <a:avLst/>
              </a:prstGeom>
              <a:blipFill rotWithShape="0">
                <a:blip r:embed="rId6"/>
                <a:stretch>
                  <a:fillRect l="-1989" t="-2685" r="-1857" b="-5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08030" y="6092662"/>
                <a:ext cx="8112798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="1" dirty="0"/>
                  <a:t>[Mn</a:t>
                </a:r>
                <a:r>
                  <a:rPr lang="en-US" sz="2000" b="1" baseline="-25000" dirty="0"/>
                  <a:t>2</a:t>
                </a:r>
                <a:r>
                  <a:rPr lang="en-US" sz="2000" b="1" dirty="0"/>
                  <a:t>(CO)</a:t>
                </a:r>
                <a:r>
                  <a:rPr lang="en-US" sz="2000" b="1" baseline="-25000" dirty="0"/>
                  <a:t>10</a:t>
                </a:r>
                <a:r>
                  <a:rPr lang="en-US" sz="2000" b="1" dirty="0"/>
                  <a:t>](non bridge str.) vs [Co</a:t>
                </a:r>
                <a:r>
                  <a:rPr lang="en-US" sz="2000" b="1" baseline="-25000" dirty="0"/>
                  <a:t>2</a:t>
                </a:r>
                <a:r>
                  <a:rPr lang="en-US" sz="2000" b="1" dirty="0"/>
                  <a:t>(CO)</a:t>
                </a:r>
                <a:r>
                  <a:rPr lang="en-US" sz="2000" b="1" baseline="-25000" dirty="0"/>
                  <a:t>10</a:t>
                </a:r>
                <a:r>
                  <a:rPr lang="en-US" sz="2000" b="1" dirty="0"/>
                  <a:t>] (equilibrium mixture of bridged </a:t>
                </a:r>
              </a:p>
              <a:p>
                <a:r>
                  <a:rPr lang="en-US" sz="2000" b="1" dirty="0"/>
                  <a:t>&amp; non bridged str.), 2</a:t>
                </a:r>
                <a14:m>
                  <m:oMath xmlns:m="http://schemas.openxmlformats.org/officeDocument/2006/math">
                    <m:r>
                      <a:rPr lang="en-US" sz="20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𝛍</m:t>
                    </m:r>
                    <m:r>
                      <a:rPr lang="en-US" sz="20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𝟐</m:t>
                    </m:r>
                    <m:r>
                      <a:rPr lang="en-US" sz="20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US" sz="20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000" b="1" dirty="0"/>
                  <a:t>  at solid state &amp; no bridging at solution </a:t>
                </a:r>
                <a:endParaRPr lang="en-US" sz="20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030" y="6092662"/>
                <a:ext cx="8112798" cy="707886"/>
              </a:xfrm>
              <a:prstGeom prst="rect">
                <a:avLst/>
              </a:prstGeom>
              <a:blipFill rotWithShape="0">
                <a:blip r:embed="rId7"/>
                <a:stretch>
                  <a:fillRect l="-826" t="-4274" b="-136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0750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415256" y="73630"/>
            <a:ext cx="9082055" cy="58477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Bonding of di-nuclear carbonyls-VBT treatment</a:t>
            </a:r>
            <a:endParaRPr lang="en-IN" sz="3200" b="1" dirty="0">
              <a:solidFill>
                <a:srgbClr val="7030A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921480" y="701588"/>
            <a:ext cx="10432320" cy="61564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FE1E5A-0244-745B-C3E6-36F810D20C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03" y="2507226"/>
            <a:ext cx="2382141" cy="151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261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360392" y="72737"/>
            <a:ext cx="9082055" cy="58477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Bonding of di-nuclear carbonyls-VBT treatment</a:t>
            </a:r>
            <a:endParaRPr lang="en-IN" sz="3200" b="1" dirty="0">
              <a:solidFill>
                <a:srgbClr val="7030A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3546957" y="657513"/>
            <a:ext cx="4824775" cy="62004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E7A5AC1-9D01-ECBE-A424-BA6A6E4E40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044" y="4355689"/>
            <a:ext cx="3282893" cy="186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148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342104" y="165070"/>
            <a:ext cx="9082055" cy="58477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Bonding of di-nuclear carbonyls-VBT treatment</a:t>
            </a:r>
            <a:endParaRPr lang="en-IN" sz="3200" b="1" dirty="0">
              <a:solidFill>
                <a:srgbClr val="7030A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2246673" y="829167"/>
            <a:ext cx="9527801" cy="60288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F1C876-8ACB-9C68-C144-F92D37EF22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21" y="749845"/>
            <a:ext cx="2404366" cy="158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073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0264" y="-1123595"/>
            <a:ext cx="10515600" cy="1325563"/>
          </a:xfrm>
        </p:spPr>
        <p:txBody>
          <a:bodyPr/>
          <a:lstStyle/>
          <a:p>
            <a:pPr algn="ctr"/>
            <a:br>
              <a:rPr lang="en-US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475961" y="37054"/>
            <a:ext cx="6905784" cy="58477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Structures of poly-nuclear carbonyls</a:t>
            </a:r>
            <a:endParaRPr lang="en-IN" sz="3200" b="1" dirty="0">
              <a:solidFill>
                <a:srgbClr val="7030A0"/>
              </a:solidFill>
            </a:endParaRPr>
          </a:p>
        </p:txBody>
      </p:sp>
      <p:pic>
        <p:nvPicPr>
          <p:cNvPr id="1026" name="Picture 2" descr="Polynuclear Metal Carbonyls, Dicobalt Octacarbonyl [Co2(CO)8], Dimanganese  decacarbonyl [Mn2(CO)10], Diironnonacarbonyl [Fe2(CO)9] - The Chemistry of  Coordination Complexes and Transition Metals">
            <a:extLst>
              <a:ext uri="{FF2B5EF4-FFF2-40B4-BE49-F238E27FC236}">
                <a16:creationId xmlns:a16="http://schemas.microsoft.com/office/drawing/2014/main" id="{1150460C-2AD4-557E-E315-62484AE21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45" y="1286393"/>
            <a:ext cx="2457450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etal Carbonyls&quot;. In: Kirk-Othmer Encyclopedia of Chemical Technology">
            <a:extLst>
              <a:ext uri="{FF2B5EF4-FFF2-40B4-BE49-F238E27FC236}">
                <a16:creationId xmlns:a16="http://schemas.microsoft.com/office/drawing/2014/main" id="{6F3DC2C5-D6ED-48AE-F4EE-3C3AEBF07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905" y="1083498"/>
            <a:ext cx="3641521" cy="1938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etal-Π Complexes">
            <a:extLst>
              <a:ext uri="{FF2B5EF4-FFF2-40B4-BE49-F238E27FC236}">
                <a16:creationId xmlns:a16="http://schemas.microsoft.com/office/drawing/2014/main" id="{50BE4060-CC60-5FB3-535D-70BA51C1C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179" y="1155590"/>
            <a:ext cx="4994258" cy="1997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etal Carbonyls">
            <a:extLst>
              <a:ext uri="{FF2B5EF4-FFF2-40B4-BE49-F238E27FC236}">
                <a16:creationId xmlns:a16="http://schemas.microsoft.com/office/drawing/2014/main" id="{958980D7-ADF3-E258-11B5-EABA36DF6D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153" y="3943049"/>
            <a:ext cx="2272827" cy="232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6.5: Organometallic Chemistry of d Block Metals (Part 2) - Chemistry  LibreTexts">
            <a:extLst>
              <a:ext uri="{FF2B5EF4-FFF2-40B4-BE49-F238E27FC236}">
                <a16:creationId xmlns:a16="http://schemas.microsoft.com/office/drawing/2014/main" id="{D4608708-C76E-37CC-F8B5-FBE0E227D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9690" y="3625602"/>
            <a:ext cx="3811950" cy="2761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Edge‐Bridging and Face‐Bridging Hydrogen Atoms in Trinuclear Rhenium  Carbonyl Hydrides - Li - 2011 - European Journal of Inorganic Chemistry -  Wiley Online Library">
            <a:extLst>
              <a:ext uri="{FF2B5EF4-FFF2-40B4-BE49-F238E27FC236}">
                <a16:creationId xmlns:a16="http://schemas.microsoft.com/office/drawing/2014/main" id="{EBC55F8B-9D03-2DCD-5B89-0EE30B457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377" y="3904020"/>
            <a:ext cx="4530887" cy="2188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19525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2"/>
          <p:cNvSpPr txBox="1">
            <a:spLocks noChangeArrowheads="1"/>
          </p:cNvSpPr>
          <p:nvPr/>
        </p:nvSpPr>
        <p:spPr bwMode="auto">
          <a:xfrm>
            <a:off x="3100578" y="266540"/>
            <a:ext cx="5715000" cy="58477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/>
              <a:t>Reference</a:t>
            </a:r>
            <a:endParaRPr lang="en-US" sz="3200" dirty="0"/>
          </a:p>
        </p:txBody>
      </p:sp>
      <p:sp>
        <p:nvSpPr>
          <p:cNvPr id="32770" name="Text Box 3"/>
          <p:cNvSpPr txBox="1">
            <a:spLocks noChangeArrowheads="1"/>
          </p:cNvSpPr>
          <p:nvPr/>
        </p:nvSpPr>
        <p:spPr bwMode="auto">
          <a:xfrm>
            <a:off x="524256" y="984665"/>
            <a:ext cx="11180064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IN" sz="3200" b="1" dirty="0" err="1"/>
              <a:t>Ashim</a:t>
            </a:r>
            <a:r>
              <a:rPr lang="en-IN" sz="3200" b="1" dirty="0"/>
              <a:t> K Das &amp; Mahua Das, </a:t>
            </a:r>
            <a:r>
              <a:rPr lang="en-IN" sz="3200" b="1" i="1" dirty="0"/>
              <a:t>Fundamental Concept of Inorganic Chemistry</a:t>
            </a:r>
            <a:r>
              <a:rPr lang="en-IN" sz="3200" b="1" dirty="0"/>
              <a:t>, CBC Publishers &amp; Distributors, Volume 6, First Edition, 2014</a:t>
            </a:r>
          </a:p>
          <a:p>
            <a:pPr marL="457200" indent="-457200">
              <a:buFont typeface="Arial" charset="0"/>
              <a:buChar char="•"/>
            </a:pPr>
            <a:r>
              <a:rPr lang="en-IN" sz="3200" b="1" dirty="0" err="1"/>
              <a:t>Ashim</a:t>
            </a:r>
            <a:r>
              <a:rPr lang="en-IN" sz="3200" b="1" dirty="0"/>
              <a:t> K Das, </a:t>
            </a:r>
            <a:r>
              <a:rPr lang="en-IN" sz="3200" b="1" i="1" dirty="0"/>
              <a:t>Fundamental Concept of Inorganic Chemistry, </a:t>
            </a:r>
            <a:r>
              <a:rPr lang="en-IN" sz="3200" b="1" dirty="0"/>
              <a:t>CBC Publishers &amp; Distributors, Volume 3, Second Edition, 2010</a:t>
            </a:r>
          </a:p>
          <a:p>
            <a:pPr marL="457200" lvl="0" indent="-457200">
              <a:buFont typeface="Arial" charset="0"/>
              <a:buChar char="•"/>
            </a:pPr>
            <a:r>
              <a:rPr lang="en-IN" sz="3200" b="1" dirty="0"/>
              <a:t>Wahid U. Malik, G. D. Tuli &amp; R. D. Madan,</a:t>
            </a:r>
            <a:r>
              <a:rPr lang="en-IN" sz="3200" b="1" i="1" dirty="0"/>
              <a:t> Selected topics in inorganic chemistry,</a:t>
            </a:r>
            <a:r>
              <a:rPr lang="en-IN" sz="3200" b="1" dirty="0"/>
              <a:t> S. Chand &amp; Company Ltd, first edition, 1976</a:t>
            </a:r>
          </a:p>
          <a:p>
            <a:pPr marL="457200" lvl="0" indent="-457200">
              <a:buFont typeface="Arial" charset="0"/>
              <a:buChar char="•"/>
            </a:pPr>
            <a:r>
              <a:rPr lang="en-IN" sz="3200" b="1" dirty="0"/>
              <a:t>J.E. </a:t>
            </a:r>
            <a:r>
              <a:rPr lang="en-IN" sz="3200" b="1" dirty="0" err="1"/>
              <a:t>Huheey</a:t>
            </a:r>
            <a:r>
              <a:rPr lang="en-IN" sz="3200" b="1" dirty="0"/>
              <a:t>, E.A. </a:t>
            </a:r>
            <a:r>
              <a:rPr lang="en-IN" sz="3200" b="1" dirty="0" err="1"/>
              <a:t>Keiter</a:t>
            </a:r>
            <a:r>
              <a:rPr lang="en-IN" sz="3200" b="1" dirty="0"/>
              <a:t>, R.L. </a:t>
            </a:r>
            <a:r>
              <a:rPr lang="en-IN" sz="3200" b="1" dirty="0" err="1"/>
              <a:t>Keiter</a:t>
            </a:r>
            <a:r>
              <a:rPr lang="en-IN" sz="3200" b="1" dirty="0"/>
              <a:t>, </a:t>
            </a:r>
            <a:r>
              <a:rPr lang="en-IN" sz="3200" b="1" i="1" dirty="0"/>
              <a:t>Inorganic Chemistry Principles of Structure and Reactivity</a:t>
            </a:r>
            <a:r>
              <a:rPr lang="en-IN" sz="3200" b="1" dirty="0"/>
              <a:t>, Pearson Education Asia, fourth Edition, 2000</a:t>
            </a:r>
          </a:p>
        </p:txBody>
      </p:sp>
    </p:spTree>
    <p:extLst>
      <p:ext uri="{BB962C8B-B14F-4D97-AF65-F5344CB8AC3E}">
        <p14:creationId xmlns:p14="http://schemas.microsoft.com/office/powerpoint/2010/main" val="10894073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59327" y="2531102"/>
            <a:ext cx="23948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/>
              <a:t>Thank you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52655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</TotalTime>
  <Words>3536</Words>
  <Application>Microsoft Office PowerPoint</Application>
  <PresentationFormat>Widescreen</PresentationFormat>
  <Paragraphs>270</Paragraphs>
  <Slides>41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9" baseType="lpstr">
      <vt:lpstr>Arial</vt:lpstr>
      <vt:lpstr>Calibri</vt:lpstr>
      <vt:lpstr>Calibri Light</vt:lpstr>
      <vt:lpstr>Cambria Math</vt:lpstr>
      <vt:lpstr>Symbol</vt:lpstr>
      <vt:lpstr>Times New Roman</vt:lpstr>
      <vt:lpstr>Office Theme</vt:lpstr>
      <vt:lpstr>CS ChemDraw Drawing</vt:lpstr>
      <vt:lpstr>PowerPoint Presentation</vt:lpstr>
      <vt:lpstr>PowerPoint Presentation</vt:lpstr>
      <vt:lpstr>PowerPoint Presentation</vt:lpstr>
      <vt:lpstr>PowerPoint Presentation</vt:lpstr>
      <vt:lpstr> </vt:lpstr>
      <vt:lpstr> </vt:lpstr>
      <vt:lpstr> </vt:lpstr>
      <vt:lpstr> </vt:lpstr>
      <vt:lpstr> </vt:lpstr>
      <vt:lpstr> </vt:lpstr>
      <vt:lpstr>  σ bond: L(C lone pair)→M(vacant d2SP3 for Oh &amp; Sp3 for Td) since CO strong field ligand , so inner orbital complex π bond: M (t2g)→L (vacant π∗of CO (for Oh)) π bond: M (e)→L (vacant π∗of CO (for Td)) </vt:lpstr>
      <vt:lpstr>PowerPoint Presentation</vt:lpstr>
      <vt:lpstr>Use of IR data to explain extent of back bonding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 </vt:lpstr>
      <vt:lpstr> </vt:lpstr>
      <vt:lpstr> </vt:lpstr>
      <vt:lpstr> </vt:lpstr>
      <vt:lpstr> </vt:lpstr>
      <vt:lpstr> </vt:lpstr>
      <vt:lpstr> </vt:lpstr>
      <vt:lpstr>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Semanti Basu</dc:creator>
  <cp:lastModifiedBy>Semanti Basu</cp:lastModifiedBy>
  <cp:revision>34</cp:revision>
  <dcterms:created xsi:type="dcterms:W3CDTF">2022-07-17T04:33:41Z</dcterms:created>
  <dcterms:modified xsi:type="dcterms:W3CDTF">2024-06-26T07:27:19Z</dcterms:modified>
</cp:coreProperties>
</file>