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6"/>
  </p:notesMasterIdLst>
  <p:sldIdLst>
    <p:sldId id="484" r:id="rId2"/>
    <p:sldId id="270" r:id="rId3"/>
    <p:sldId id="258" r:id="rId4"/>
    <p:sldId id="264" r:id="rId5"/>
    <p:sldId id="366" r:id="rId6"/>
    <p:sldId id="261" r:id="rId7"/>
    <p:sldId id="278" r:id="rId8"/>
    <p:sldId id="573" r:id="rId9"/>
    <p:sldId id="569" r:id="rId10"/>
    <p:sldId id="571" r:id="rId11"/>
    <p:sldId id="580" r:id="rId12"/>
    <p:sldId id="578" r:id="rId13"/>
    <p:sldId id="570" r:id="rId14"/>
    <p:sldId id="564" r:id="rId15"/>
    <p:sldId id="262" r:id="rId16"/>
    <p:sldId id="354" r:id="rId17"/>
    <p:sldId id="300" r:id="rId18"/>
    <p:sldId id="301" r:id="rId19"/>
    <p:sldId id="355" r:id="rId20"/>
    <p:sldId id="584" r:id="rId21"/>
    <p:sldId id="585" r:id="rId22"/>
    <p:sldId id="331" r:id="rId23"/>
    <p:sldId id="560" r:id="rId24"/>
    <p:sldId id="332" r:id="rId25"/>
    <p:sldId id="370" r:id="rId26"/>
    <p:sldId id="295" r:id="rId27"/>
    <p:sldId id="296" r:id="rId28"/>
    <p:sldId id="297" r:id="rId29"/>
    <p:sldId id="350" r:id="rId30"/>
    <p:sldId id="335" r:id="rId31"/>
    <p:sldId id="275" r:id="rId32"/>
    <p:sldId id="581" r:id="rId33"/>
    <p:sldId id="302" r:id="rId34"/>
    <p:sldId id="303" r:id="rId35"/>
    <p:sldId id="266" r:id="rId36"/>
    <p:sldId id="310" r:id="rId37"/>
    <p:sldId id="304" r:id="rId38"/>
    <p:sldId id="357" r:id="rId39"/>
    <p:sldId id="305" r:id="rId40"/>
    <p:sldId id="575" r:id="rId41"/>
    <p:sldId id="563" r:id="rId42"/>
    <p:sldId id="268" r:id="rId43"/>
    <p:sldId id="287" r:id="rId44"/>
    <p:sldId id="288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990099"/>
    <a:srgbClr val="FFFFEB"/>
    <a:srgbClr val="FCD0FB"/>
    <a:srgbClr val="FBBFFA"/>
    <a:srgbClr val="FFFF99"/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7" autoAdjust="0"/>
    <p:restoredTop sz="94575" autoAdjust="0"/>
  </p:normalViewPr>
  <p:slideViewPr>
    <p:cSldViewPr>
      <p:cViewPr varScale="1">
        <p:scale>
          <a:sx n="62" d="100"/>
          <a:sy n="62" d="100"/>
        </p:scale>
        <p:origin x="1476" y="44"/>
      </p:cViewPr>
      <p:guideLst>
        <p:guide orient="horz" pos="14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249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249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49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CDACB8-0D13-4E3E-BB20-77D02DCC169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210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AC4840-EF19-48BD-84B3-D8C7D077E6CE}" type="slidenum">
              <a:rPr lang="en-US"/>
              <a:pPr/>
              <a:t>16</a:t>
            </a:fld>
            <a:endParaRPr lang="en-US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345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52342E-313A-4675-8225-05F922849F6A}" type="slidenum">
              <a:rPr lang="en-US"/>
              <a:pPr/>
              <a:t>19</a:t>
            </a:fld>
            <a:endParaRPr lang="en-US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29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68B40-8E69-4904-C755-A28335B3E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600B67-4BB7-383E-6BD8-E33899AE03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7B043-D0EA-4B48-BA9C-709B9D4D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062933-357D-1D69-9D10-80F07DDA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7F37B-B29B-8EA8-283F-2B6A1549E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491B7-2B47-4890-B100-D57B78EF52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00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69603-5916-F733-4B62-B4836A65B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BE7D3-BF06-1553-EA86-BDD5BDF6E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3D7D7-F277-C6C3-1F9A-DDA47064C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0DB4E-7565-035E-801F-713CC9A5C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08F6F-11D3-6F83-239B-07E2D5936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9D1EA-7629-4CC7-A254-2EB6B107989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0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0AFC4-D402-05D0-27EE-075A5D14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0F4BE-B9EA-DA32-78D9-0555F9CF6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CFE1C-E8F3-91B0-A80A-0C267E5DB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7C904-0501-8D75-FED1-B0665819C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C8B36-B422-F34A-4770-A3F58A1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68EA5-ADD2-45AC-AEF1-D416B725D5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9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7F33B-BF0B-35A9-3928-D4491BECE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0F5DF-EAEC-3F76-2E9E-581B37A526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900C0-22E1-51B7-21D1-5D2DF72AB2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1B8F7-2232-CBD3-E9CC-0521C582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4A51CF-FEAF-59AE-CA60-C0DD5F019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7A6F99-78B7-38E7-277C-9E40D64B2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A56835-B903-4430-89EA-14E0ADE78A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8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296BF-7D5B-9166-EEB4-BCBA46CD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ECBB2-B79F-C3B9-099B-F2EA719C6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C489C1-71CD-8994-8FBE-81DEFEC36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019F78-645D-7830-94F9-4A42B0228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FF2DCF-B4F3-EF5B-D07E-81AFFFB58D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8BBA6-2D23-33B3-C567-7ACA18B9F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3E496C-1833-93E8-3307-55AC174A9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2C06F2-4133-E07D-A516-991A0F684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8D696-FE2A-458A-9CA5-78C322B233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852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CE9D4-9C6B-D656-702C-90E836E3E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DE06F-9F9B-F3A7-699D-C57AA6BB5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C1256F-A1EE-E80F-4A0F-9E23D13AF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C47675-B37B-3481-E208-189F9A9E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5A99A-A391-43F2-BE28-761580B055C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10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CB721B-2F72-FA77-0CE0-C098C3E03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557F2-DD08-D77F-2FB6-2F57B8072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08BDF-C096-E477-AC10-4619B69BF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22012-D504-43E0-95B9-2D505898EB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752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AF84A-12B1-3DCA-D289-B620CE215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6E5EB-FADC-608C-4B2D-9AD44A134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41060-A045-462F-25B2-39FFCF761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F12FE7-048C-855A-19A3-7710E98B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9BE50D-C568-D6DA-1AC4-A16D91BF5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6FEA23-C9DB-6FE3-0148-5B81A0D5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96CCDD-E3FA-4432-9852-91EBA3CA48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73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81FC-3F05-1D3E-2F67-C668B502E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34E952-13A8-4A45-470A-218F9AD1E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83834-3327-7E3D-71B4-2515AEE7C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4DD3D-5081-A5DE-877C-0DC6A9662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20052-1555-52B3-153F-5A7F7B437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C35FA-CF1B-9EB3-BC3E-E1A58E2F1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B6895-40CC-4B7C-AD57-A8C24B1EFC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0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DF1E3-00BB-8BF2-CB17-75D2EA580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FEE10-D236-56A5-72CE-45DCF30A5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C6371-BB6E-8E95-8BFB-264DCE4CE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585D9-4DD6-227A-CFC7-92E418D26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DE70C8-C9A1-1F03-9255-34F2BE78E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87D3CC-D14A-459E-AB65-ED7077C879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795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FD397E-50B7-0E14-E2E0-A583B4EBB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6C1FD-3EF5-B72E-1DC8-7C440386F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70938-EB38-018B-DF04-6E6FADD70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95869-2693-D2DB-E864-05EF9634B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0A0AD-5D40-1248-2E29-8DA936CE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8F87A-11EC-4A51-83E2-4ABC820E1E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21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D4A0-AB7A-AE26-4956-699027A0D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CF929-6B73-09F8-8956-1BF7B6708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AFF5-5E0E-33FA-89ED-2EC478B37A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DA29B-2811-0C96-4E5E-E1B5B10B8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8FF20-82B9-392B-6469-F9D2BBD2DE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3C5CB-B903-4FE9-A482-7D49038E81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06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wm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9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2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>
            <a:extLst>
              <a:ext uri="{FF2B5EF4-FFF2-40B4-BE49-F238E27FC236}">
                <a16:creationId xmlns:a16="http://schemas.microsoft.com/office/drawing/2014/main" id="{F20D555C-2105-BC7F-9FCE-87396F8AD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836712"/>
            <a:ext cx="806489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44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Coordination Chemistry-II (part-2)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74191-3C73-74C5-7D81-4F34643F0DA4}"/>
              </a:ext>
            </a:extLst>
          </p:cNvPr>
          <p:cNvSpPr/>
          <p:nvPr/>
        </p:nvSpPr>
        <p:spPr>
          <a:xfrm>
            <a:off x="1729358" y="3355182"/>
            <a:ext cx="629902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 algn="ctr">
              <a:defRPr/>
            </a:pPr>
            <a:r>
              <a:rPr lang="en-US" sz="2800" dirty="0">
                <a:solidFill>
                  <a:srgbClr val="7030A0"/>
                </a:solidFill>
              </a:rPr>
              <a:t>Dr. Semanti Basu</a:t>
            </a:r>
          </a:p>
          <a:p>
            <a:pPr algn="ctr"/>
            <a:r>
              <a:rPr lang="en-US" altLang="en-US" sz="2400" dirty="0">
                <a:solidFill>
                  <a:srgbClr val="7030A0"/>
                </a:solidFill>
              </a:rPr>
              <a:t>Assistant Professor</a:t>
            </a:r>
          </a:p>
          <a:p>
            <a:pPr algn="ctr"/>
            <a:r>
              <a:rPr lang="en-US" altLang="en-US" sz="2400" dirty="0">
                <a:solidFill>
                  <a:srgbClr val="7030A0"/>
                </a:solidFill>
              </a:rPr>
              <a:t>Department of Chemistry</a:t>
            </a:r>
          </a:p>
          <a:p>
            <a:pPr algn="ctr"/>
            <a:r>
              <a:rPr lang="en-US" altLang="en-US" sz="2400" dirty="0">
                <a:solidFill>
                  <a:srgbClr val="7030A0"/>
                </a:solidFill>
              </a:rPr>
              <a:t>Bejoy Narayan Mahavidyalaya,</a:t>
            </a:r>
          </a:p>
          <a:p>
            <a:pPr algn="ctr"/>
            <a:r>
              <a:rPr lang="en-US" altLang="en-US" sz="2400" dirty="0" err="1">
                <a:solidFill>
                  <a:srgbClr val="7030A0"/>
                </a:solidFill>
              </a:rPr>
              <a:t>Itachuna</a:t>
            </a:r>
            <a:r>
              <a:rPr lang="en-US" altLang="en-US" sz="2400" dirty="0">
                <a:solidFill>
                  <a:srgbClr val="7030A0"/>
                </a:solidFill>
              </a:rPr>
              <a:t>, Hooghly, W. B., India</a:t>
            </a:r>
          </a:p>
          <a:p>
            <a:pPr marL="257175" indent="-257175" algn="ctr">
              <a:defRPr/>
            </a:pP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068388"/>
            <a:ext cx="5486400" cy="540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2971800" y="152400"/>
            <a:ext cx="31289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000066"/>
                </a:solidFill>
              </a:rPr>
              <a:t>Octahedral Field</a:t>
            </a:r>
          </a:p>
        </p:txBody>
      </p:sp>
    </p:spTree>
    <p:extLst>
      <p:ext uri="{BB962C8B-B14F-4D97-AF65-F5344CB8AC3E}">
        <p14:creationId xmlns:p14="http://schemas.microsoft.com/office/powerpoint/2010/main" val="385538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762000" y="685800"/>
            <a:ext cx="7216775" cy="5743575"/>
            <a:chOff x="638" y="244"/>
            <a:chExt cx="4546" cy="3618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44" y="244"/>
              <a:ext cx="3365" cy="3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00" name="Text Box 4"/>
            <p:cNvSpPr txBox="1">
              <a:spLocks noChangeArrowheads="1"/>
            </p:cNvSpPr>
            <p:nvPr/>
          </p:nvSpPr>
          <p:spPr bwMode="auto">
            <a:xfrm>
              <a:off x="638" y="2736"/>
              <a:ext cx="816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4400" b="1" baseline="30000" dirty="0">
                  <a:solidFill>
                    <a:srgbClr val="000066"/>
                  </a:solidFill>
                </a:rPr>
                <a:t>d</a:t>
              </a:r>
              <a:r>
                <a:rPr lang="en-US" sz="3200" b="1" dirty="0">
                  <a:solidFill>
                    <a:srgbClr val="000066"/>
                  </a:solidFill>
                </a:rPr>
                <a:t>x</a:t>
              </a:r>
              <a:r>
                <a:rPr lang="en-US" sz="3200" b="1" baseline="30000" dirty="0">
                  <a:solidFill>
                    <a:srgbClr val="000066"/>
                  </a:solidFill>
                </a:rPr>
                <a:t>2</a:t>
              </a:r>
              <a:r>
                <a:rPr lang="en-US" sz="3200" b="1" dirty="0">
                  <a:solidFill>
                    <a:srgbClr val="000066"/>
                  </a:solidFill>
                </a:rPr>
                <a:t>-y</a:t>
              </a:r>
              <a:r>
                <a:rPr lang="en-US" sz="3200" b="1" baseline="30000" dirty="0">
                  <a:solidFill>
                    <a:srgbClr val="000066"/>
                  </a:solidFill>
                </a:rPr>
                <a:t>2</a:t>
              </a:r>
              <a:endParaRPr lang="en-US" sz="3200" b="1" dirty="0">
                <a:solidFill>
                  <a:srgbClr val="000066"/>
                </a:solidFill>
              </a:endParaRPr>
            </a:p>
          </p:txBody>
        </p:sp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816" y="1459"/>
              <a:ext cx="52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4400" b="1" baseline="30000">
                  <a:solidFill>
                    <a:srgbClr val="000066"/>
                  </a:solidFill>
                </a:rPr>
                <a:t>d</a:t>
              </a:r>
              <a:r>
                <a:rPr lang="en-US" sz="3200" b="1">
                  <a:solidFill>
                    <a:srgbClr val="000066"/>
                  </a:solidFill>
                </a:rPr>
                <a:t>z</a:t>
              </a:r>
              <a:r>
                <a:rPr lang="en-US" sz="3200" b="1" baseline="30000">
                  <a:solidFill>
                    <a:srgbClr val="000066"/>
                  </a:solidFill>
                </a:rPr>
                <a:t>2</a:t>
              </a:r>
              <a:endParaRPr lang="en-US" sz="3200" b="1">
                <a:solidFill>
                  <a:srgbClr val="000066"/>
                </a:solidFill>
              </a:endParaRPr>
            </a:p>
          </p:txBody>
        </p: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4656" y="3264"/>
              <a:ext cx="52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4400" b="1" baseline="30000">
                  <a:solidFill>
                    <a:srgbClr val="006600"/>
                  </a:solidFill>
                </a:rPr>
                <a:t>d</a:t>
              </a:r>
              <a:r>
                <a:rPr lang="en-US" sz="3200" b="1">
                  <a:solidFill>
                    <a:srgbClr val="006600"/>
                  </a:solidFill>
                </a:rPr>
                <a:t>xy</a:t>
              </a:r>
            </a:p>
          </p:txBody>
        </p:sp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4608" y="2227"/>
              <a:ext cx="52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4400" b="1" baseline="30000">
                  <a:solidFill>
                    <a:srgbClr val="006600"/>
                  </a:solidFill>
                </a:rPr>
                <a:t>d</a:t>
              </a:r>
              <a:r>
                <a:rPr lang="en-US" sz="3200" b="1">
                  <a:solidFill>
                    <a:srgbClr val="006600"/>
                  </a:solidFill>
                </a:rPr>
                <a:t>xz</a:t>
              </a:r>
            </a:p>
          </p:txBody>
        </p:sp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>
              <a:off x="4608" y="624"/>
              <a:ext cx="528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 sz="4400" b="1" baseline="30000">
                  <a:solidFill>
                    <a:srgbClr val="006600"/>
                  </a:solidFill>
                </a:rPr>
                <a:t>d</a:t>
              </a:r>
              <a:r>
                <a:rPr lang="en-US" sz="3200" b="1">
                  <a:solidFill>
                    <a:srgbClr val="006600"/>
                  </a:solidFill>
                </a:rPr>
                <a:t>yz</a:t>
              </a:r>
            </a:p>
          </p:txBody>
        </p:sp>
      </p:grp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762000" y="381000"/>
            <a:ext cx="3733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3200" b="1" dirty="0">
                <a:solidFill>
                  <a:srgbClr val="000066"/>
                </a:solidFill>
              </a:rPr>
              <a:t>In Octahedral Field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727075" y="1254125"/>
            <a:ext cx="3733800" cy="4495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4648200" y="574675"/>
            <a:ext cx="3352800" cy="5902325"/>
          </a:xfrm>
          <a:prstGeom prst="rect">
            <a:avLst/>
          </a:prstGeom>
          <a:noFill/>
          <a:ln w="3810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77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 animBg="1"/>
      <p:bldP spid="410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G24_029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4945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1475" y="457200"/>
            <a:ext cx="593566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17E280-6F44-0E1A-0BDB-D058A81E995C}"/>
              </a:ext>
            </a:extLst>
          </p:cNvPr>
          <p:cNvSpPr txBox="1"/>
          <p:nvPr/>
        </p:nvSpPr>
        <p:spPr>
          <a:xfrm>
            <a:off x="2123728" y="44624"/>
            <a:ext cx="38884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/>
            <a:r>
              <a:rPr lang="en-US" sz="3600" b="1" dirty="0">
                <a:solidFill>
                  <a:srgbClr val="000066"/>
                </a:solidFill>
              </a:rPr>
              <a:t>In Tetrahedral Field</a:t>
            </a:r>
          </a:p>
        </p:txBody>
      </p:sp>
    </p:spTree>
    <p:extLst>
      <p:ext uri="{BB962C8B-B14F-4D97-AF65-F5344CB8AC3E}">
        <p14:creationId xmlns:p14="http://schemas.microsoft.com/office/powerpoint/2010/main" val="298233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1213" y="304800"/>
            <a:ext cx="5564187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28600"/>
            <a:ext cx="3352800" cy="303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276600"/>
            <a:ext cx="30051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05172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152400" y="44624"/>
            <a:ext cx="87630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0000FF"/>
                </a:solidFill>
              </a:rPr>
              <a:t>We assume an octahedral array of negative charges placed around the metal ion (which is positive).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FF33CC"/>
                </a:solidFill>
              </a:rPr>
              <a:t>The  ligand and orbitals lie on the same axes as negative charges.</a:t>
            </a:r>
            <a:r>
              <a:rPr lang="en-US" sz="2800" b="1" dirty="0"/>
              <a:t>  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lang="en-US" sz="2800" b="1" dirty="0">
                <a:solidFill>
                  <a:srgbClr val="D60093"/>
                </a:solidFill>
              </a:rPr>
              <a:t>Therefore, there is a large, unfavorable interaction between ligand (-) and these orbitals.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lang="en-US" sz="2800" b="1" dirty="0">
                <a:solidFill>
                  <a:srgbClr val="FF6600"/>
                </a:solidFill>
              </a:rPr>
              <a:t>These orbitals form the degenerate high energy pair of energy levels.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rgbClr val="CC3300"/>
                </a:solidFill>
              </a:rPr>
              <a:t>The </a:t>
            </a:r>
            <a:r>
              <a:rPr lang="en-US" sz="2800" b="1" i="1" dirty="0" err="1">
                <a:solidFill>
                  <a:srgbClr val="CC3300"/>
                </a:solidFill>
              </a:rPr>
              <a:t>d</a:t>
            </a:r>
            <a:r>
              <a:rPr lang="en-US" sz="2800" b="1" i="1" baseline="-25000" dirty="0" err="1">
                <a:solidFill>
                  <a:srgbClr val="CC3300"/>
                </a:solidFill>
              </a:rPr>
              <a:t>xy</a:t>
            </a:r>
            <a:r>
              <a:rPr lang="en-US" sz="2800" b="1" i="1" dirty="0">
                <a:solidFill>
                  <a:srgbClr val="CC3300"/>
                </a:solidFill>
              </a:rPr>
              <a:t>, </a:t>
            </a:r>
            <a:r>
              <a:rPr lang="en-US" sz="2800" b="1" i="1" dirty="0" err="1">
                <a:solidFill>
                  <a:srgbClr val="CC3300"/>
                </a:solidFill>
              </a:rPr>
              <a:t>d</a:t>
            </a:r>
            <a:r>
              <a:rPr lang="en-US" sz="2800" b="1" i="1" baseline="-25000" dirty="0" err="1">
                <a:solidFill>
                  <a:srgbClr val="CC3300"/>
                </a:solidFill>
              </a:rPr>
              <a:t>yz</a:t>
            </a:r>
            <a:r>
              <a:rPr lang="en-US" sz="2800" b="1" i="1" dirty="0">
                <a:solidFill>
                  <a:srgbClr val="CC3300"/>
                </a:solidFill>
              </a:rPr>
              <a:t>, </a:t>
            </a:r>
            <a:r>
              <a:rPr lang="en-US" sz="2800" b="1" dirty="0">
                <a:solidFill>
                  <a:srgbClr val="CC3300"/>
                </a:solidFill>
              </a:rPr>
              <a:t>and </a:t>
            </a:r>
            <a:r>
              <a:rPr lang="en-US" sz="2800" b="1" i="1" dirty="0" err="1">
                <a:solidFill>
                  <a:srgbClr val="CC3300"/>
                </a:solidFill>
              </a:rPr>
              <a:t>d</a:t>
            </a:r>
            <a:r>
              <a:rPr lang="en-US" sz="2800" b="1" i="1" baseline="-25000" dirty="0" err="1">
                <a:solidFill>
                  <a:srgbClr val="CC3300"/>
                </a:solidFill>
              </a:rPr>
              <a:t>xz</a:t>
            </a:r>
            <a:r>
              <a:rPr lang="en-US" sz="2800" b="1" dirty="0">
                <a:solidFill>
                  <a:srgbClr val="CC3300"/>
                </a:solidFill>
              </a:rPr>
              <a:t> orbitals bisect the negative charges.</a:t>
            </a:r>
          </a:p>
          <a:p>
            <a:pPr marL="742950" lvl="1" indent="-285750">
              <a:lnSpc>
                <a:spcPct val="110000"/>
              </a:lnSpc>
              <a:spcBef>
                <a:spcPct val="20000"/>
              </a:spcBef>
              <a:buFontTx/>
              <a:buChar char="–"/>
            </a:pPr>
            <a:r>
              <a:rPr lang="en-US" sz="2800" b="1" dirty="0">
                <a:solidFill>
                  <a:srgbClr val="CC3300"/>
                </a:solidFill>
              </a:rPr>
              <a:t>Therefore, there is a smaller repulsion between ligand and metal for these orbitals.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b="1" dirty="0">
                <a:solidFill>
                  <a:srgbClr val="CC3300"/>
                </a:solidFill>
              </a:rPr>
              <a:t>These orbitals form the degenerate low energy set of energy levels.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8086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>
            <a:extLst>
              <a:ext uri="{FF2B5EF4-FFF2-40B4-BE49-F238E27FC236}">
                <a16:creationId xmlns:a16="http://schemas.microsoft.com/office/drawing/2014/main" id="{48BA698D-ADD1-8480-31F0-B54B9E9B3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03041"/>
            <a:ext cx="8928992" cy="4140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DA32A5B5-60EC-17CF-D596-3F92FB3F951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539552" y="188640"/>
                <a:ext cx="8263830" cy="936104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en-US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Splitting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  <m:sup>
                        <m:r>
                          <a:rPr lang="en-IN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IN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configuration in </a:t>
                </a:r>
                <a:r>
                  <a:rPr lang="en-IN" b="1" dirty="0" err="1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tetraherdal</a:t>
                </a:r>
                <a:r>
                  <a:rPr lang="en-IN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field</a:t>
                </a:r>
                <a:br>
                  <a:rPr lang="en-IN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IN" dirty="0"/>
              </a:p>
            </p:txBody>
          </p:sp>
        </mc:Choice>
        <mc:Fallback xmlns="">
          <p:sp>
            <p:nvSpPr>
              <p:cNvPr id="4" name="Title 3">
                <a:extLst>
                  <a:ext uri="{FF2B5EF4-FFF2-40B4-BE49-F238E27FC236}">
                    <a16:creationId xmlns:a16="http://schemas.microsoft.com/office/drawing/2014/main" id="{DA32A5B5-60EC-17CF-D596-3F92FB3F95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39552" y="188640"/>
                <a:ext cx="8263830" cy="936104"/>
              </a:xfrm>
              <a:blipFill>
                <a:blip r:embed="rId4"/>
                <a:stretch>
                  <a:fillRect l="-221" t="-11688" r="-2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813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37720F-2AF6-130F-B175-4FBE06A94DC2}"/>
                  </a:ext>
                </a:extLst>
              </p:cNvPr>
              <p:cNvSpPr txBox="1"/>
              <p:nvPr/>
            </p:nvSpPr>
            <p:spPr>
              <a:xfrm>
                <a:off x="542925" y="260648"/>
                <a:ext cx="8101013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Splitting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3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  <m:sup>
                        <m:r>
                          <a:rPr lang="en-IN" sz="3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I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sz="3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configuration in octahedral field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737720F-2AF6-130F-B175-4FBE06A94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925" y="260648"/>
                <a:ext cx="8101013" cy="553998"/>
              </a:xfrm>
              <a:prstGeom prst="rect">
                <a:avLst/>
              </a:prstGeom>
              <a:blipFill>
                <a:blip r:embed="rId2"/>
                <a:stretch>
                  <a:fillRect l="-1731" t="-14286" b="-329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A8AE301-88D6-38FC-4282-F74E9EFFEFFA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860" y="980728"/>
            <a:ext cx="8490620" cy="576325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>
            <a:extLst>
              <a:ext uri="{FF2B5EF4-FFF2-40B4-BE49-F238E27FC236}">
                <a16:creationId xmlns:a16="http://schemas.microsoft.com/office/drawing/2014/main" id="{29645A1B-58E8-E7EE-CB7B-919BB9080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18" y="886654"/>
            <a:ext cx="7965597" cy="5854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488D67-C46A-4940-AAFC-FC99F833E1F1}"/>
                  </a:ext>
                </a:extLst>
              </p:cNvPr>
              <p:cNvSpPr txBox="1"/>
              <p:nvPr/>
            </p:nvSpPr>
            <p:spPr>
              <a:xfrm>
                <a:off x="614362" y="332656"/>
                <a:ext cx="8278117" cy="553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Splitting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3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  <m:sup>
                        <m:r>
                          <a:rPr lang="en-IN" sz="30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IN" sz="3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sz="30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configuration in octahedral field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488D67-C46A-4940-AAFC-FC99F833E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62" y="332656"/>
                <a:ext cx="8278117" cy="553998"/>
              </a:xfrm>
              <a:prstGeom prst="rect">
                <a:avLst/>
              </a:prstGeom>
              <a:blipFill>
                <a:blip r:embed="rId4"/>
                <a:stretch>
                  <a:fillRect l="-1767" t="-14444" b="-3444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B1BEE-F533-4722-D207-64DA783F5D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49650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FEA6A8-C3BF-979F-7C56-45A1955FA301}"/>
                  </a:ext>
                </a:extLst>
              </p:cNvPr>
              <p:cNvSpPr txBox="1"/>
              <p:nvPr/>
            </p:nvSpPr>
            <p:spPr>
              <a:xfrm>
                <a:off x="827584" y="332656"/>
                <a:ext cx="7776864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Splitting of metal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  <m:sup>
                        <m:r>
                          <a:rPr lang="en-I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IN" sz="24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electron in octahedral field, tetrahedral and cubic ligand field in coordination complex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FEA6A8-C3BF-979F-7C56-45A1955FA3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332656"/>
                <a:ext cx="7776864" cy="830997"/>
              </a:xfrm>
              <a:prstGeom prst="rect">
                <a:avLst/>
              </a:prstGeom>
              <a:blipFill>
                <a:blip r:embed="rId3"/>
                <a:stretch>
                  <a:fillRect l="-1020" t="-5882" r="-1020" b="-161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444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4D29A2-9C17-3AEE-5AF8-34F5FD3E2C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376"/>
            <a:ext cx="9144000" cy="57790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61BBBB-5C0D-D064-0116-E163C4C79D56}"/>
              </a:ext>
            </a:extLst>
          </p:cNvPr>
          <p:cNvSpPr txBox="1"/>
          <p:nvPr/>
        </p:nvSpPr>
        <p:spPr>
          <a:xfrm>
            <a:off x="323528" y="75982"/>
            <a:ext cx="72728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 field splitting of d-orbitals in different geometries. (a) 5 degenerate metal d orbital for free metal ions (b) Octahedral field (Oh) (c) Tetrahedral field (Td) (d) Cubic field (e) Square pyramidal (tetragonal elongation, Z-out distortion) (f) Square planner field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59676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DD4F2-0D6E-5D84-1E19-6241DE1902D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4294967295"/>
          </p:nvPr>
        </p:nvSpPr>
        <p:spPr>
          <a:xfrm>
            <a:off x="1542968" y="1200102"/>
            <a:ext cx="6172200" cy="4972026"/>
          </a:xfrm>
          <a:blipFill>
            <a:blip r:embed="rId2"/>
            <a:stretch>
              <a:fillRect l="-741" t="-552" r="-815"/>
            </a:stretch>
          </a:blipFill>
        </p:spPr>
        <p:txBody>
          <a:bodyPr/>
          <a:lstStyle/>
          <a:p>
            <a:pPr>
              <a:defRPr/>
            </a:pPr>
            <a:r>
              <a:rPr lang="en-IN" dirty="0">
                <a:noFill/>
              </a:rPr>
              <a:t> 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FF33C3-3188-05D6-612D-5498B607473A}"/>
                  </a:ext>
                </a:extLst>
              </p:cNvPr>
              <p:cNvSpPr txBox="1"/>
              <p:nvPr/>
            </p:nvSpPr>
            <p:spPr>
              <a:xfrm>
                <a:off x="467544" y="188640"/>
                <a:ext cx="84249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Splitting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IN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𝒅</m:t>
                        </m:r>
                      </m:e>
                      <m:sup>
                        <m:r>
                          <a:rPr lang="en-IN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IN" sz="3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IN" sz="32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configuration in octahedral field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FF33C3-3188-05D6-612D-5498B6074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88640"/>
                <a:ext cx="8424936" cy="584775"/>
              </a:xfrm>
              <a:prstGeom prst="rect">
                <a:avLst/>
              </a:prstGeom>
              <a:blipFill>
                <a:blip r:embed="rId3"/>
                <a:stretch>
                  <a:fillRect l="-1881" t="-14583" r="-1520" b="-322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2857EB7-E487-4098-0C91-FE6A70461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188640"/>
            <a:ext cx="6336704" cy="419100"/>
          </a:xfrm>
          <a:noFill/>
        </p:spPr>
        <p:txBody>
          <a:bodyPr vert="horz" lIns="67866" tIns="33338" rIns="67866" bIns="33338" rtlCol="0" anchor="ctr">
            <a:noAutofit/>
          </a:bodyPr>
          <a:lstStyle/>
          <a:p>
            <a:pPr algn="ctr" eaLnBrk="1" hangingPunct="1"/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Crystal Field Strength (CFSE)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Rectangle 3">
                <a:extLst>
                  <a:ext uri="{FF2B5EF4-FFF2-40B4-BE49-F238E27FC236}">
                    <a16:creationId xmlns:a16="http://schemas.microsoft.com/office/drawing/2014/main" id="{5B2119B1-B445-BC71-D52A-AD0C585BAB4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450056" y="692696"/>
                <a:ext cx="8243888" cy="6192688"/>
              </a:xfrm>
            </p:spPr>
            <p:txBody>
              <a:bodyPr vert="horz" lIns="67866" tIns="33338" rIns="67866" bIns="33338" rtlCol="0">
                <a:noAutofit/>
              </a:bodyPr>
              <a:lstStyle/>
              <a:p>
                <a:pPr algn="just" eaLnBrk="1" hangingPunct="1">
                  <a:defRPr/>
                </a:pPr>
                <a:r>
                  <a:rPr lang="en-US" sz="2400" dirty="0">
                    <a:solidFill>
                      <a:srgbClr val="20212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Crystal field theory (CFT) describes the breaking of orbital degeneracy in transition metal complexes due to the presence of ligands. </a:t>
                </a:r>
                <a:r>
                  <a:rPr lang="en-US" sz="2400" dirty="0">
                    <a:solidFill>
                      <a:srgbClr val="040C28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CFT qualitatively describes the strength of the metal-ligand bonds</a:t>
                </a:r>
                <a:r>
                  <a:rPr lang="en-US" sz="2400" dirty="0">
                    <a:solidFill>
                      <a:srgbClr val="20212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 </a:t>
                </a:r>
              </a:p>
              <a:p>
                <a:pPr marL="0" indent="0" algn="ctr">
                  <a:buNone/>
                  <a:defRPr/>
                </a:pPr>
                <a:r>
                  <a:rPr 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800" b="1" baseline="-250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10 </a:t>
                </a:r>
                <a:r>
                  <a:rPr lang="en-US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Dq</a:t>
                </a:r>
                <a:endPara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  <a:defRPr/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Crystal Field 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Stabilisation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Energy (CFSE)</a:t>
                </a:r>
              </a:p>
              <a:p>
                <a:pPr marL="0" indent="0" algn="ctr">
                  <a:buNone/>
                  <a:defRPr/>
                </a:pPr>
                <a:endParaRPr lang="en-US" sz="8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just">
                  <a:buNone/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consequence of Crystal Field Theory is that the distribution of electrons in the d orbitals can lead to </a:t>
                </a:r>
                <a:r>
                  <a:rPr lang="en-US" sz="24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stabilisation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some electron configurations.</a:t>
                </a:r>
              </a:p>
              <a:p>
                <a:pPr algn="just">
                  <a:defRPr/>
                </a:pP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the Crystal Field </a:t>
                </a:r>
                <a:r>
                  <a:rPr lang="en-US" sz="24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Stabilisation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Energies for d</a:t>
                </a:r>
                <a:r>
                  <a:rPr lang="en-US" sz="2400" baseline="300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to d</a:t>
                </a:r>
                <a:r>
                  <a:rPr lang="en-US" sz="2400" baseline="300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configurations can then be used to calculate the Octahedral Site Preference Energies, which is defined as: </a:t>
                </a:r>
              </a:p>
              <a:p>
                <a:pPr marL="0" indent="0" algn="ctr">
                  <a:buNone/>
                  <a:defRPr/>
                </a:pP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OSPE = CFSE (oct) - CFSE (</a:t>
                </a:r>
                <a:r>
                  <a:rPr 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>
                  <a:defRPr/>
                </a:pPr>
                <a:r>
                  <a:rPr lang="en-US" sz="2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 conversion between </a:t>
                </a:r>
                <a:r>
                  <a:rPr lang="en-US" sz="22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200" baseline="-250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oct</a:t>
                </a:r>
                <a:r>
                  <a:rPr lang="en-US" sz="2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and </a:t>
                </a:r>
                <a:r>
                  <a:rPr lang="en-US" sz="22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200" baseline="-250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</a:t>
                </a:r>
                <a:r>
                  <a:rPr lang="en-US" sz="22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used for these calculations is:</a:t>
                </a:r>
                <a:b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b="1" baseline="-250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tet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𝟒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𝟗</m:t>
                        </m:r>
                      </m:den>
                    </m:f>
                    <m:r>
                      <a:rPr lang="en-IN" sz="24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Δ</a:t>
                </a:r>
                <a:r>
                  <a:rPr lang="en-US" sz="2400" b="1" baseline="-250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oct</a:t>
                </a:r>
                <a:r>
                  <a:rPr lang="en-US" sz="2400" b="1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 </a:t>
                </a:r>
                <a:endParaRPr lang="en-US" altLang="en-US" sz="2400" b="1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387" name="Rectangle 3">
                <a:extLst>
                  <a:ext uri="{FF2B5EF4-FFF2-40B4-BE49-F238E27FC236}">
                    <a16:creationId xmlns:a16="http://schemas.microsoft.com/office/drawing/2014/main" id="{5B2119B1-B445-BC71-D52A-AD0C585BAB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0056" y="692696"/>
                <a:ext cx="8243888" cy="6192688"/>
              </a:xfrm>
              <a:blipFill>
                <a:blip r:embed="rId2"/>
                <a:stretch>
                  <a:fillRect l="-1479" t="-1576" r="-14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zoom dir="in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17475" y="304800"/>
            <a:ext cx="8915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</a:rPr>
              <a:t>Crystal Field </a:t>
            </a:r>
            <a:r>
              <a:rPr lang="en-US" sz="3600" b="1" dirty="0" err="1">
                <a:solidFill>
                  <a:srgbClr val="C00000"/>
                </a:solidFill>
              </a:rPr>
              <a:t>Stabelization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b="1" dirty="0">
                <a:solidFill>
                  <a:srgbClr val="C00000"/>
                </a:solidFill>
              </a:rPr>
              <a:t>Energy (CFSE)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76200" y="836712"/>
            <a:ext cx="886618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rgbClr val="660066"/>
                </a:solidFill>
              </a:rPr>
              <a:t>In Octahedral field, </a:t>
            </a:r>
            <a:r>
              <a:rPr lang="en-US" sz="3200" b="1" dirty="0">
                <a:solidFill>
                  <a:srgbClr val="FF0000"/>
                </a:solidFill>
              </a:rPr>
              <a:t>configuration is:</a:t>
            </a:r>
            <a:r>
              <a:rPr lang="en-US" sz="3200" b="1" dirty="0">
                <a:solidFill>
                  <a:srgbClr val="660066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t</a:t>
            </a:r>
            <a:r>
              <a:rPr lang="en-US" sz="3600" b="1" baseline="-25000" dirty="0">
                <a:solidFill>
                  <a:srgbClr val="FF0000"/>
                </a:solidFill>
              </a:rPr>
              <a:t>2g</a:t>
            </a:r>
            <a:r>
              <a:rPr lang="en-US" sz="3600" b="1" baseline="30000" dirty="0">
                <a:solidFill>
                  <a:srgbClr val="FF0000"/>
                </a:solidFill>
              </a:rPr>
              <a:t>x </a:t>
            </a:r>
            <a:r>
              <a:rPr lang="en-US" sz="3600" b="1" dirty="0" err="1">
                <a:solidFill>
                  <a:srgbClr val="FF0000"/>
                </a:solidFill>
              </a:rPr>
              <a:t>e</a:t>
            </a:r>
            <a:r>
              <a:rPr lang="en-US" sz="3600" b="1" baseline="-25000" dirty="0" err="1">
                <a:solidFill>
                  <a:srgbClr val="FF0000"/>
                </a:solidFill>
              </a:rPr>
              <a:t>g</a:t>
            </a:r>
            <a:r>
              <a:rPr lang="en-US" sz="3600" b="1" baseline="30000" dirty="0" err="1">
                <a:solidFill>
                  <a:srgbClr val="FF0000"/>
                </a:solidFill>
              </a:rPr>
              <a:t>y</a:t>
            </a:r>
            <a:r>
              <a:rPr lang="en-US" sz="3200" b="1" dirty="0"/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rgbClr val="000066"/>
                </a:solidFill>
              </a:rPr>
              <a:t>Net energy of the configuration  relative to the average energy of the orbitals is: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 b="1" dirty="0">
                <a:solidFill>
                  <a:srgbClr val="000066"/>
                </a:solidFill>
              </a:rPr>
              <a:t>= (-0.4x + 0.6y)</a:t>
            </a:r>
            <a:r>
              <a:rPr lang="en-US" sz="3200" b="1" dirty="0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200" b="1" baseline="-25000" dirty="0">
                <a:solidFill>
                  <a:srgbClr val="000066"/>
                </a:solidFill>
              </a:rPr>
              <a:t>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 b="1" dirty="0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200" b="1" baseline="-25000" dirty="0">
                <a:solidFill>
                  <a:srgbClr val="000066"/>
                </a:solidFill>
              </a:rPr>
              <a:t>O</a:t>
            </a:r>
            <a:r>
              <a:rPr lang="en-US" dirty="0"/>
              <a:t> = </a:t>
            </a:r>
            <a:r>
              <a:rPr lang="en-US" sz="3200" b="1" dirty="0">
                <a:solidFill>
                  <a:srgbClr val="000066"/>
                </a:solidFill>
              </a:rPr>
              <a:t>10 </a:t>
            </a:r>
            <a:r>
              <a:rPr lang="en-US" sz="3200" b="1" dirty="0" err="1">
                <a:solidFill>
                  <a:srgbClr val="000066"/>
                </a:solidFill>
              </a:rPr>
              <a:t>Dq</a:t>
            </a:r>
            <a:endParaRPr lang="en-US" sz="3200" b="1" dirty="0">
              <a:solidFill>
                <a:srgbClr val="000066"/>
              </a:solidFill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n-US" sz="3200" b="1" dirty="0">
                <a:solidFill>
                  <a:srgbClr val="800000"/>
                </a:solidFill>
              </a:rPr>
              <a:t>For d</a:t>
            </a:r>
            <a:r>
              <a:rPr lang="en-US" sz="3200" b="1" baseline="30000" dirty="0">
                <a:solidFill>
                  <a:srgbClr val="800000"/>
                </a:solidFill>
              </a:rPr>
              <a:t>4 </a:t>
            </a:r>
            <a:r>
              <a:rPr lang="en-US" sz="3200" b="1" dirty="0">
                <a:solidFill>
                  <a:srgbClr val="800000"/>
                </a:solidFill>
              </a:rPr>
              <a:t>to</a:t>
            </a:r>
            <a:r>
              <a:rPr lang="en-US" sz="3200" b="1" baseline="30000" dirty="0">
                <a:solidFill>
                  <a:srgbClr val="800000"/>
                </a:solidFill>
              </a:rPr>
              <a:t> </a:t>
            </a:r>
            <a:r>
              <a:rPr lang="en-US" sz="3200" b="1" dirty="0">
                <a:solidFill>
                  <a:srgbClr val="800000"/>
                </a:solidFill>
              </a:rPr>
              <a:t>d</a:t>
            </a:r>
            <a:r>
              <a:rPr lang="en-US" sz="3200" b="1" baseline="30000" dirty="0">
                <a:solidFill>
                  <a:srgbClr val="800000"/>
                </a:solidFill>
              </a:rPr>
              <a:t>7</a:t>
            </a:r>
            <a:r>
              <a:rPr lang="en-US" sz="3200" b="1" dirty="0">
                <a:solidFill>
                  <a:srgbClr val="800000"/>
                </a:solidFill>
              </a:rPr>
              <a:t> in Octahedral field both high spin &amp; low spin states are possible</a:t>
            </a:r>
            <a:endParaRPr lang="en-US" sz="32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rgbClr val="000066"/>
                </a:solidFill>
              </a:rPr>
              <a:t>In weak field:  </a:t>
            </a:r>
            <a:r>
              <a:rPr lang="en-US" sz="3200" b="1" dirty="0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200" b="1" baseline="-25000" dirty="0">
                <a:solidFill>
                  <a:srgbClr val="000066"/>
                </a:solidFill>
              </a:rPr>
              <a:t>O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  <a:r>
              <a:rPr lang="en-US" sz="3200" b="1" dirty="0">
                <a:solidFill>
                  <a:srgbClr val="000066"/>
                </a:solidFill>
                <a:sym typeface="Symbol" pitchFamily="18" charset="2"/>
              </a:rPr>
              <a:t></a:t>
            </a:r>
            <a:r>
              <a:rPr lang="en-US" sz="3200" b="1" dirty="0">
                <a:solidFill>
                  <a:srgbClr val="000066"/>
                </a:solidFill>
              </a:rPr>
              <a:t> P,</a:t>
            </a:r>
            <a:r>
              <a:rPr lang="en-US" sz="3200" b="1" dirty="0"/>
              <a:t>  e.g.  </a:t>
            </a:r>
            <a:r>
              <a:rPr lang="en-US" sz="3200" b="1" dirty="0">
                <a:solidFill>
                  <a:srgbClr val="000066"/>
                </a:solidFill>
              </a:rPr>
              <a:t>t</a:t>
            </a:r>
            <a:r>
              <a:rPr lang="en-US" sz="3200" b="1" baseline="-25000" dirty="0">
                <a:solidFill>
                  <a:srgbClr val="000066"/>
                </a:solidFill>
              </a:rPr>
              <a:t>2g</a:t>
            </a:r>
            <a:r>
              <a:rPr lang="en-US" sz="3200" b="1" baseline="30000" dirty="0">
                <a:solidFill>
                  <a:srgbClr val="000066"/>
                </a:solidFill>
              </a:rPr>
              <a:t>3</a:t>
            </a:r>
            <a:r>
              <a:rPr lang="en-US" sz="3200" b="1" dirty="0">
                <a:solidFill>
                  <a:srgbClr val="000066"/>
                </a:solidFill>
              </a:rPr>
              <a:t>e</a:t>
            </a:r>
            <a:r>
              <a:rPr lang="en-US" sz="3200" b="1" baseline="-25000" dirty="0">
                <a:solidFill>
                  <a:srgbClr val="000066"/>
                </a:solidFill>
              </a:rPr>
              <a:t>g</a:t>
            </a:r>
            <a:r>
              <a:rPr lang="en-US" sz="3200" b="1" baseline="30000" dirty="0">
                <a:solidFill>
                  <a:srgbClr val="000066"/>
                </a:solidFill>
              </a:rPr>
              <a:t>1</a:t>
            </a:r>
            <a:endParaRPr lang="en-US" sz="32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>
                <a:solidFill>
                  <a:srgbClr val="800000"/>
                </a:solidFill>
              </a:rPr>
              <a:t>In strong field  </a:t>
            </a:r>
            <a:r>
              <a:rPr lang="en-US" sz="3200" b="1" dirty="0">
                <a:solidFill>
                  <a:srgbClr val="800000"/>
                </a:solidFill>
                <a:sym typeface="Symbol" pitchFamily="18" charset="2"/>
              </a:rPr>
              <a:t></a:t>
            </a:r>
            <a:r>
              <a:rPr lang="en-US" sz="3200" b="1" baseline="-25000" dirty="0">
                <a:solidFill>
                  <a:srgbClr val="800000"/>
                </a:solidFill>
              </a:rPr>
              <a:t>O</a:t>
            </a:r>
            <a:r>
              <a:rPr lang="en-US" sz="3200" b="1" dirty="0">
                <a:solidFill>
                  <a:srgbClr val="800000"/>
                </a:solidFill>
              </a:rPr>
              <a:t> </a:t>
            </a:r>
            <a:r>
              <a:rPr lang="en-US" sz="3200" b="1" dirty="0">
                <a:solidFill>
                  <a:srgbClr val="800000"/>
                </a:solidFill>
                <a:sym typeface="Symbol" pitchFamily="18" charset="2"/>
              </a:rPr>
              <a:t></a:t>
            </a:r>
            <a:r>
              <a:rPr lang="en-US" sz="3200" b="1" dirty="0">
                <a:solidFill>
                  <a:srgbClr val="800000"/>
                </a:solidFill>
              </a:rPr>
              <a:t> P,  e.g. t</a:t>
            </a:r>
            <a:r>
              <a:rPr lang="en-US" sz="3200" b="1" baseline="-25000" dirty="0">
                <a:solidFill>
                  <a:srgbClr val="800000"/>
                </a:solidFill>
              </a:rPr>
              <a:t>2g</a:t>
            </a:r>
            <a:r>
              <a:rPr lang="en-US" sz="3200" b="1" baseline="30000" dirty="0">
                <a:solidFill>
                  <a:srgbClr val="800000"/>
                </a:solidFill>
              </a:rPr>
              <a:t>4</a:t>
            </a:r>
            <a:r>
              <a:rPr lang="en-US" sz="3200" b="1" baseline="30000" dirty="0">
                <a:solidFill>
                  <a:srgbClr val="CC6600"/>
                </a:solidFill>
              </a:rPr>
              <a:t> </a:t>
            </a:r>
            <a:endParaRPr lang="en-US" sz="3200" b="1" dirty="0">
              <a:solidFill>
                <a:srgbClr val="CC6600"/>
              </a:solidFill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b="1" dirty="0"/>
              <a:t>P - paring energy </a:t>
            </a:r>
          </a:p>
          <a:p>
            <a:pPr marL="342900" indent="-342900" algn="ctr">
              <a:spcBef>
                <a:spcPct val="20000"/>
              </a:spcBef>
            </a:pPr>
            <a:endParaRPr lang="en-US" sz="3200" b="1" dirty="0">
              <a:solidFill>
                <a:srgbClr val="000066"/>
              </a:solidFill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65163" y="3962400"/>
            <a:ext cx="7848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64430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  <p:bldP spid="8196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6200" y="1882775"/>
            <a:ext cx="3990975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3907" name="Line 3"/>
          <p:cNvSpPr>
            <a:spLocks noChangeShapeType="1"/>
          </p:cNvSpPr>
          <p:nvPr/>
        </p:nvSpPr>
        <p:spPr bwMode="auto">
          <a:xfrm flipV="1">
            <a:off x="3014663" y="4030663"/>
            <a:ext cx="0" cy="715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 flipV="1">
            <a:off x="5119688" y="3314700"/>
            <a:ext cx="0" cy="715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09" name="Line 5"/>
          <p:cNvSpPr>
            <a:spLocks noChangeShapeType="1"/>
          </p:cNvSpPr>
          <p:nvPr/>
        </p:nvSpPr>
        <p:spPr bwMode="auto">
          <a:xfrm flipV="1">
            <a:off x="3559175" y="4030663"/>
            <a:ext cx="0" cy="715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Line 6"/>
          <p:cNvSpPr>
            <a:spLocks noChangeShapeType="1"/>
          </p:cNvSpPr>
          <p:nvPr/>
        </p:nvSpPr>
        <p:spPr bwMode="auto">
          <a:xfrm flipV="1">
            <a:off x="5735638" y="3314700"/>
            <a:ext cx="0" cy="715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Rectangle 7"/>
          <p:cNvSpPr>
            <a:spLocks noChangeArrowheads="1"/>
          </p:cNvSpPr>
          <p:nvPr/>
        </p:nvSpPr>
        <p:spPr bwMode="auto">
          <a:xfrm>
            <a:off x="2362200" y="1524000"/>
            <a:ext cx="4462463" cy="3581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2" name="Line 8"/>
          <p:cNvSpPr>
            <a:spLocks noChangeShapeType="1"/>
          </p:cNvSpPr>
          <p:nvPr/>
        </p:nvSpPr>
        <p:spPr bwMode="auto">
          <a:xfrm flipV="1">
            <a:off x="4103688" y="4030663"/>
            <a:ext cx="0" cy="715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3" name="Line 9"/>
          <p:cNvSpPr>
            <a:spLocks noChangeShapeType="1"/>
          </p:cNvSpPr>
          <p:nvPr/>
        </p:nvSpPr>
        <p:spPr bwMode="auto">
          <a:xfrm flipV="1">
            <a:off x="6280150" y="3314700"/>
            <a:ext cx="0" cy="715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4" name="Line 10"/>
          <p:cNvSpPr>
            <a:spLocks noChangeShapeType="1"/>
          </p:cNvSpPr>
          <p:nvPr/>
        </p:nvSpPr>
        <p:spPr bwMode="auto">
          <a:xfrm flipV="1">
            <a:off x="5300663" y="2359025"/>
            <a:ext cx="0" cy="717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5" name="Line 11"/>
          <p:cNvSpPr>
            <a:spLocks noChangeShapeType="1"/>
          </p:cNvSpPr>
          <p:nvPr/>
        </p:nvSpPr>
        <p:spPr bwMode="auto">
          <a:xfrm>
            <a:off x="2797175" y="4030663"/>
            <a:ext cx="0" cy="715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6" name="Text Box 12"/>
          <p:cNvSpPr txBox="1">
            <a:spLocks noChangeArrowheads="1"/>
          </p:cNvSpPr>
          <p:nvPr/>
        </p:nvSpPr>
        <p:spPr bwMode="auto">
          <a:xfrm>
            <a:off x="7069138" y="1762125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i="1">
                <a:latin typeface="Times" pitchFamily="18" charset="0"/>
              </a:rPr>
              <a:t>d</a:t>
            </a:r>
            <a:r>
              <a:rPr lang="en-US" i="1" baseline="30000">
                <a:latin typeface="Times" pitchFamily="18" charset="0"/>
              </a:rPr>
              <a:t>4</a:t>
            </a:r>
            <a:endParaRPr lang="en-US" i="1">
              <a:latin typeface="Times" pitchFamily="18" charset="0"/>
            </a:endParaRPr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304800" y="2819400"/>
            <a:ext cx="1887538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Times" pitchFamily="18" charset="0"/>
              </a:rPr>
              <a:t>Strong field =</a:t>
            </a:r>
          </a:p>
          <a:p>
            <a:pPr algn="ctr" eaLnBrk="0" hangingPunct="0"/>
            <a:r>
              <a:rPr lang="en-US">
                <a:latin typeface="Times" pitchFamily="18" charset="0"/>
              </a:rPr>
              <a:t>Low spin</a:t>
            </a:r>
          </a:p>
          <a:p>
            <a:pPr algn="ctr" eaLnBrk="0" hangingPunct="0"/>
            <a:r>
              <a:rPr lang="en-US">
                <a:latin typeface="Times" pitchFamily="18" charset="0"/>
              </a:rPr>
              <a:t>(2 unpaired)</a:t>
            </a:r>
          </a:p>
        </p:txBody>
      </p:sp>
      <p:sp>
        <p:nvSpPr>
          <p:cNvPr id="123918" name="Text Box 14"/>
          <p:cNvSpPr txBox="1">
            <a:spLocks noChangeArrowheads="1"/>
          </p:cNvSpPr>
          <p:nvPr/>
        </p:nvSpPr>
        <p:spPr bwMode="auto">
          <a:xfrm>
            <a:off x="7086600" y="2841625"/>
            <a:ext cx="1784350" cy="1196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>
                <a:latin typeface="Times" pitchFamily="18" charset="0"/>
              </a:rPr>
              <a:t>Weak field =</a:t>
            </a:r>
          </a:p>
          <a:p>
            <a:pPr algn="ctr" eaLnBrk="0" hangingPunct="0"/>
            <a:r>
              <a:rPr lang="en-US">
                <a:latin typeface="Times" pitchFamily="18" charset="0"/>
              </a:rPr>
              <a:t>High spin</a:t>
            </a:r>
          </a:p>
          <a:p>
            <a:pPr algn="ctr" eaLnBrk="0" hangingPunct="0"/>
            <a:r>
              <a:rPr lang="en-US">
                <a:latin typeface="Times" pitchFamily="18" charset="0"/>
              </a:rPr>
              <a:t>(4 unpaired)</a:t>
            </a:r>
          </a:p>
        </p:txBody>
      </p:sp>
      <p:sp>
        <p:nvSpPr>
          <p:cNvPr id="123919" name="Text Box 15"/>
          <p:cNvSpPr txBox="1">
            <a:spLocks noChangeArrowheads="1"/>
          </p:cNvSpPr>
          <p:nvPr/>
        </p:nvSpPr>
        <p:spPr bwMode="auto">
          <a:xfrm>
            <a:off x="2819400" y="52578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P &lt; </a:t>
            </a:r>
            <a:r>
              <a:rPr lang="en-US">
                <a:latin typeface="Symbol" pitchFamily="18" charset="2"/>
              </a:rPr>
              <a:t>D</a:t>
            </a:r>
            <a:r>
              <a:rPr lang="en-US" baseline="-25000"/>
              <a:t>o</a:t>
            </a:r>
            <a:r>
              <a:rPr lang="en-US">
                <a:latin typeface="Times" pitchFamily="18" charset="0"/>
              </a:rPr>
              <a:t> </a:t>
            </a:r>
          </a:p>
        </p:txBody>
      </p:sp>
      <p:sp>
        <p:nvSpPr>
          <p:cNvPr id="123920" name="Text Box 16"/>
          <p:cNvSpPr txBox="1">
            <a:spLocks noChangeArrowheads="1"/>
          </p:cNvSpPr>
          <p:nvPr/>
        </p:nvSpPr>
        <p:spPr bwMode="auto">
          <a:xfrm>
            <a:off x="5181600" y="52578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/>
              <a:t>P &gt; </a:t>
            </a:r>
            <a:r>
              <a:rPr lang="en-US">
                <a:latin typeface="Symbol" pitchFamily="18" charset="2"/>
              </a:rPr>
              <a:t>D</a:t>
            </a:r>
            <a:r>
              <a:rPr lang="en-US" baseline="-25000"/>
              <a:t>o</a:t>
            </a:r>
            <a:r>
              <a:rPr lang="en-US">
                <a:latin typeface="Times" pitchFamily="18" charset="0"/>
              </a:rPr>
              <a:t> </a:t>
            </a:r>
          </a:p>
        </p:txBody>
      </p:sp>
      <p:sp>
        <p:nvSpPr>
          <p:cNvPr id="123921" name="Text Box 17"/>
          <p:cNvSpPr txBox="1">
            <a:spLocks noChangeArrowheads="1"/>
          </p:cNvSpPr>
          <p:nvPr/>
        </p:nvSpPr>
        <p:spPr bwMode="auto">
          <a:xfrm>
            <a:off x="304800" y="228600"/>
            <a:ext cx="85344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Times" pitchFamily="18" charset="0"/>
              </a:rPr>
              <a:t>When the 4</a:t>
            </a:r>
            <a:r>
              <a:rPr lang="en-US" baseline="30000">
                <a:latin typeface="Times" pitchFamily="18" charset="0"/>
              </a:rPr>
              <a:t>th</a:t>
            </a:r>
            <a:r>
              <a:rPr lang="en-US">
                <a:latin typeface="Times" pitchFamily="18" charset="0"/>
              </a:rPr>
              <a:t> electron is assigned it will either go into the higher energy e</a:t>
            </a:r>
            <a:r>
              <a:rPr lang="en-US" baseline="-25000">
                <a:latin typeface="Times" pitchFamily="18" charset="0"/>
              </a:rPr>
              <a:t>g</a:t>
            </a:r>
            <a:r>
              <a:rPr lang="en-US">
                <a:latin typeface="Times" pitchFamily="18" charset="0"/>
              </a:rPr>
              <a:t> orbital at an energy cost of </a:t>
            </a:r>
            <a:r>
              <a:rPr lang="en-US">
                <a:latin typeface="Symbol" pitchFamily="18" charset="2"/>
              </a:rPr>
              <a:t>D</a:t>
            </a:r>
            <a:r>
              <a:rPr lang="en-US" baseline="-25000">
                <a:latin typeface="Times" pitchFamily="18" charset="0"/>
              </a:rPr>
              <a:t>o </a:t>
            </a:r>
            <a:r>
              <a:rPr lang="en-US">
                <a:latin typeface="Times" pitchFamily="18" charset="0"/>
              </a:rPr>
              <a:t> or be paired at an energy cost of </a:t>
            </a:r>
            <a:r>
              <a:rPr lang="en-US"/>
              <a:t>P</a:t>
            </a:r>
            <a:r>
              <a:rPr lang="en-US">
                <a:latin typeface="Times" pitchFamily="18" charset="0"/>
              </a:rPr>
              <a:t>, the pairing energy.</a:t>
            </a:r>
          </a:p>
        </p:txBody>
      </p:sp>
      <p:sp>
        <p:nvSpPr>
          <p:cNvPr id="123922" name="Text Box 18"/>
          <p:cNvSpPr txBox="1">
            <a:spLocks noChangeArrowheads="1"/>
          </p:cNvSpPr>
          <p:nvPr/>
        </p:nvSpPr>
        <p:spPr bwMode="auto">
          <a:xfrm>
            <a:off x="304800" y="5715000"/>
            <a:ext cx="647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Times" pitchFamily="18" charset="0"/>
              </a:rPr>
              <a:t>Coulombic repulsion energy and exchange energy </a:t>
            </a:r>
          </a:p>
        </p:txBody>
      </p:sp>
    </p:spTree>
    <p:extLst>
      <p:ext uri="{BB962C8B-B14F-4D97-AF65-F5344CB8AC3E}">
        <p14:creationId xmlns:p14="http://schemas.microsoft.com/office/powerpoint/2010/main" val="335011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304800" y="242888"/>
            <a:ext cx="8610600" cy="45429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C00000"/>
                </a:solidFill>
              </a:rPr>
              <a:t>CFSE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1311275"/>
            <a:ext cx="3200400" cy="2422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1560" y="3962400"/>
            <a:ext cx="3200400" cy="2330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658A257-0040-183A-4DA9-AD59536CC14C}"/>
                  </a:ext>
                </a:extLst>
              </p:cNvPr>
              <p:cNvSpPr txBox="1"/>
              <p:nvPr/>
            </p:nvSpPr>
            <p:spPr>
              <a:xfrm>
                <a:off x="4067944" y="1311275"/>
                <a:ext cx="4572000" cy="1963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dirty="0"/>
                  <a:t>[V(H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O)</a:t>
                </a:r>
                <a:r>
                  <a:rPr lang="en-US" sz="2800" baseline="-25000" dirty="0"/>
                  <a:t>6</a:t>
                </a:r>
                <a:r>
                  <a:rPr lang="en-US" sz="2800" dirty="0"/>
                  <a:t>]</a:t>
                </a:r>
                <a:r>
                  <a:rPr lang="en-US" sz="2800" baseline="30000" dirty="0"/>
                  <a:t>3+</a:t>
                </a:r>
                <a:r>
                  <a:rPr lang="en-US" sz="2800" dirty="0"/>
                  <a:t> </a:t>
                </a:r>
                <a:endParaRPr lang="en-US" sz="2800" b="1" dirty="0">
                  <a:solidFill>
                    <a:srgbClr val="CC3399"/>
                  </a:solidFill>
                </a:endParaRP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dirty="0"/>
                  <a:t>total spin is 2 </a:t>
                </a:r>
                <a:r>
                  <a:rPr lang="en-US" sz="2800" dirty="0">
                    <a:sym typeface="Symbol" pitchFamily="18" charset="2"/>
                  </a:rPr>
                  <a:t></a:t>
                </a:r>
                <a:r>
                  <a:rPr lang="en-US" sz="2800" dirty="0"/>
                  <a:t> ½ =  1 </a:t>
                </a:r>
                <a:r>
                  <a:rPr lang="en-US" sz="2800" b="1" dirty="0">
                    <a:solidFill>
                      <a:srgbClr val="FF3300"/>
                    </a:solidFill>
                  </a:rPr>
                  <a:t>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  <m:sup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r>
                  <a:rPr lang="en-US" sz="2800" b="1" dirty="0">
                    <a:solidFill>
                      <a:srgbClr val="FF33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IN" sz="2800" b="1" i="1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  <m:sup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en-US" sz="2800" b="1" dirty="0">
                    <a:solidFill>
                      <a:srgbClr val="FF3300"/>
                    </a:solidFill>
                  </a:rPr>
                  <a:t>)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b="1" dirty="0">
                    <a:solidFill>
                      <a:srgbClr val="FF3300"/>
                    </a:solidFill>
                  </a:rPr>
                  <a:t>CFSE = 2(-4Dq) = -8Dq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658A257-0040-183A-4DA9-AD59536CC1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311275"/>
                <a:ext cx="4572000" cy="1963807"/>
              </a:xfrm>
              <a:prstGeom prst="rect">
                <a:avLst/>
              </a:prstGeom>
              <a:blipFill>
                <a:blip r:embed="rId5"/>
                <a:stretch>
                  <a:fillRect l="-2667" t="-4969" b="-807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CB8CCB-3AB1-F786-E38D-31AFA71857A6}"/>
                  </a:ext>
                </a:extLst>
              </p:cNvPr>
              <p:cNvSpPr txBox="1"/>
              <p:nvPr/>
            </p:nvSpPr>
            <p:spPr>
              <a:xfrm>
                <a:off x="4037369" y="4077072"/>
                <a:ext cx="4572000" cy="2151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3200" dirty="0"/>
                  <a:t>[Cr(H</a:t>
                </a:r>
                <a:r>
                  <a:rPr lang="en-US" sz="3200" baseline="-25000" dirty="0"/>
                  <a:t>2</a:t>
                </a:r>
                <a:r>
                  <a:rPr lang="en-US" sz="3200" dirty="0"/>
                  <a:t>O)</a:t>
                </a:r>
                <a:r>
                  <a:rPr lang="en-US" sz="3200" baseline="-25000" dirty="0"/>
                  <a:t>6</a:t>
                </a:r>
                <a:r>
                  <a:rPr lang="en-US" sz="3200" dirty="0"/>
                  <a:t>]</a:t>
                </a:r>
                <a:r>
                  <a:rPr lang="en-US" sz="3200" baseline="30000" dirty="0"/>
                  <a:t>3+</a:t>
                </a:r>
                <a:r>
                  <a:rPr lang="en-US" sz="3200" dirty="0"/>
                  <a:t> </a:t>
                </a:r>
                <a:endParaRPr lang="en-US" sz="3200" b="1" dirty="0">
                  <a:solidFill>
                    <a:srgbClr val="CC3399"/>
                  </a:solidFill>
                </a:endParaRP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3200" dirty="0"/>
                  <a:t>total spin is 3 </a:t>
                </a:r>
                <a:r>
                  <a:rPr lang="en-US" sz="3200" dirty="0">
                    <a:sym typeface="Symbol" pitchFamily="18" charset="2"/>
                  </a:rPr>
                  <a:t></a:t>
                </a:r>
                <a:r>
                  <a:rPr lang="en-US" sz="3200" dirty="0"/>
                  <a:t> ½ =  1.5 </a:t>
                </a:r>
                <a:r>
                  <a:rPr lang="en-US" sz="3200" b="1" dirty="0">
                    <a:solidFill>
                      <a:srgbClr val="FF3300"/>
                    </a:solidFill>
                  </a:rPr>
                  <a:t>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IN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N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  <m:sup>
                        <m:r>
                          <a:rPr lang="en-IN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bSup>
                  </m:oMath>
                </a14:m>
                <a:r>
                  <a:rPr lang="en-US" sz="3200" b="1" dirty="0">
                    <a:solidFill>
                      <a:srgbClr val="FF33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IN" sz="3200" b="1" i="1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  <m:sup>
                        <m:r>
                          <a:rPr lang="en-IN" sz="32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</m:oMath>
                </a14:m>
                <a:r>
                  <a:rPr lang="en-US" sz="3200" b="1" dirty="0">
                    <a:solidFill>
                      <a:srgbClr val="FF3300"/>
                    </a:solidFill>
                  </a:rPr>
                  <a:t>)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3200" b="1" dirty="0">
                    <a:solidFill>
                      <a:srgbClr val="FF3300"/>
                    </a:solidFill>
                  </a:rPr>
                  <a:t>CFSE = 3(-4Dq) = -12Dq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7CB8CCB-3AB1-F786-E38D-31AFA71857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7369" y="4077072"/>
                <a:ext cx="4572000" cy="2151679"/>
              </a:xfrm>
              <a:prstGeom prst="rect">
                <a:avLst/>
              </a:prstGeom>
              <a:blipFill>
                <a:blip r:embed="rId6"/>
                <a:stretch>
                  <a:fillRect l="-3333" t="-5949" b="-849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4222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 2"/>
          <p:cNvGrpSpPr>
            <a:grpSpLocks/>
          </p:cNvGrpSpPr>
          <p:nvPr/>
        </p:nvGrpSpPr>
        <p:grpSpPr bwMode="auto">
          <a:xfrm>
            <a:off x="512763" y="3900488"/>
            <a:ext cx="8229600" cy="2576512"/>
            <a:chOff x="323" y="2457"/>
            <a:chExt cx="5184" cy="16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155" name="Rectangle 3"/>
                <p:cNvSpPr>
                  <a:spLocks noChangeArrowheads="1"/>
                </p:cNvSpPr>
                <p:nvPr/>
              </p:nvSpPr>
              <p:spPr bwMode="auto">
                <a:xfrm>
                  <a:off x="2483" y="2553"/>
                  <a:ext cx="3024" cy="1527"/>
                </a:xfrm>
                <a:prstGeom prst="rect">
                  <a:avLst/>
                </a:prstGeom>
                <a:solidFill>
                  <a:srgbClr val="FFFFCC"/>
                </a:solid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r>
                    <a:rPr lang="en-US" sz="2800" dirty="0"/>
                    <a:t>[Mn(CN)</a:t>
                  </a:r>
                  <a:r>
                    <a:rPr lang="en-US" sz="2800" baseline="-25000" dirty="0"/>
                    <a:t>6</a:t>
                  </a:r>
                  <a:r>
                    <a:rPr lang="en-US" sz="2800" dirty="0"/>
                    <a:t>]</a:t>
                  </a:r>
                  <a:r>
                    <a:rPr lang="en-US" sz="2800" baseline="30000" dirty="0"/>
                    <a:t>3-</a:t>
                  </a:r>
                  <a:r>
                    <a:rPr lang="en-US" sz="2800" dirty="0"/>
                    <a:t> </a:t>
                  </a:r>
                </a:p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r>
                    <a:rPr lang="en-US" sz="2800" b="1" dirty="0">
                      <a:solidFill>
                        <a:srgbClr val="CC3399"/>
                      </a:solidFill>
                    </a:rPr>
                    <a:t>Strong field Complex</a:t>
                  </a:r>
                </a:p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r>
                    <a:rPr lang="en-US" sz="2800" dirty="0"/>
                    <a:t>total spin is 2 </a:t>
                  </a:r>
                  <a:r>
                    <a:rPr lang="en-US" sz="2800" dirty="0">
                      <a:sym typeface="Symbol" pitchFamily="18" charset="2"/>
                    </a:rPr>
                    <a:t></a:t>
                  </a:r>
                  <a:r>
                    <a:rPr lang="en-US" sz="2800" dirty="0"/>
                    <a:t> ½ = 1</a:t>
                  </a:r>
                </a:p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r>
                    <a:rPr lang="en-US" sz="2800" b="1" dirty="0">
                      <a:solidFill>
                        <a:srgbClr val="FF3300"/>
                      </a:solidFill>
                    </a:rPr>
                    <a:t>Low Spin Complex (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IN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IN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sub>
                        <m:sup>
                          <m:r>
                            <a:rPr lang="en-IN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bSup>
                    </m:oMath>
                  </a14:m>
                  <a:r>
                    <a:rPr lang="en-US" sz="2800" b="1" dirty="0">
                      <a:solidFill>
                        <a:srgbClr val="FF3300"/>
                      </a:solidFill>
                    </a:rPr>
                    <a:t>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800" b="1" i="1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b>
                          <m:r>
                            <a:rPr lang="en-IN" sz="2800" b="1" i="1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sub>
                        <m:sup>
                          <m:r>
                            <a:rPr lang="en-IN" sz="2800" b="1" i="1" smtClean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p>
                      </m:sSubSup>
                    </m:oMath>
                  </a14:m>
                  <a:r>
                    <a:rPr lang="en-US" sz="2800" b="1" dirty="0">
                      <a:solidFill>
                        <a:srgbClr val="FF3300"/>
                      </a:solidFill>
                    </a:rPr>
                    <a:t>)</a:t>
                  </a:r>
                </a:p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r>
                    <a:rPr lang="en-US" sz="2800" b="1" dirty="0">
                      <a:solidFill>
                        <a:srgbClr val="FF3300"/>
                      </a:solidFill>
                    </a:rPr>
                    <a:t>CFSE = 4(-4Dq) + P = -16Dq + P</a:t>
                  </a:r>
                </a:p>
                <a:p>
                  <a:pPr>
                    <a:lnSpc>
                      <a:spcPct val="90000"/>
                    </a:lnSpc>
                    <a:spcBef>
                      <a:spcPct val="20000"/>
                    </a:spcBef>
                  </a:pPr>
                  <a:endParaRPr lang="en-US" sz="3200" dirty="0"/>
                </a:p>
              </p:txBody>
            </p:sp>
          </mc:Choice>
          <mc:Fallback xmlns="">
            <p:sp>
              <p:nvSpPr>
                <p:cNvPr id="49155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483" y="2553"/>
                  <a:ext cx="3024" cy="1527"/>
                </a:xfrm>
                <a:prstGeom prst="rect">
                  <a:avLst/>
                </a:prstGeom>
                <a:blipFill>
                  <a:blip r:embed="rId3"/>
                  <a:stretch>
                    <a:fillRect l="-2535" t="-4000" b="-7750"/>
                  </a:stretch>
                </a:blipFill>
                <a:ln w="9525">
                  <a:solidFill>
                    <a:schemeClr val="tx2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49156" name="Picture 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23" y="2457"/>
              <a:ext cx="2064" cy="1527"/>
            </a:xfrm>
            <a:prstGeom prst="rect">
              <a:avLst/>
            </a:prstGeom>
            <a:solidFill>
              <a:srgbClr val="FFFFCC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</p:pic>
      </p:grp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04800" y="242888"/>
            <a:ext cx="8610600" cy="45429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C00000"/>
                </a:solidFill>
              </a:rPr>
              <a:t>CFSE</a:t>
            </a:r>
          </a:p>
        </p:txBody>
      </p:sp>
      <p:pic>
        <p:nvPicPr>
          <p:cNvPr id="4915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2763" y="1233488"/>
            <a:ext cx="3276600" cy="2438400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159" name="Rectangle 7"/>
              <p:cNvSpPr>
                <a:spLocks noChangeArrowheads="1"/>
              </p:cNvSpPr>
              <p:nvPr/>
            </p:nvSpPr>
            <p:spPr bwMode="auto">
              <a:xfrm>
                <a:off x="3941763" y="1124744"/>
                <a:ext cx="4800600" cy="2438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dirty="0"/>
                  <a:t>[Mn(H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O)</a:t>
                </a:r>
                <a:r>
                  <a:rPr lang="en-US" sz="2800" baseline="-25000" dirty="0"/>
                  <a:t>6</a:t>
                </a:r>
                <a:r>
                  <a:rPr lang="en-US" sz="2800" dirty="0"/>
                  <a:t>]</a:t>
                </a:r>
                <a:r>
                  <a:rPr lang="en-US" sz="2800" baseline="30000" dirty="0"/>
                  <a:t>3+</a:t>
                </a:r>
                <a:r>
                  <a:rPr lang="en-US" sz="2800" dirty="0"/>
                  <a:t> 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b="1" dirty="0">
                    <a:solidFill>
                      <a:srgbClr val="CC0099"/>
                    </a:solidFill>
                  </a:rPr>
                  <a:t>Weak Field Complex</a:t>
                </a:r>
                <a:endParaRPr lang="en-US" sz="2800" b="1" dirty="0">
                  <a:solidFill>
                    <a:srgbClr val="CC3399"/>
                  </a:solidFill>
                </a:endParaRP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dirty="0"/>
                  <a:t>total spin is 4 </a:t>
                </a:r>
                <a:r>
                  <a:rPr lang="en-US" sz="2800" dirty="0">
                    <a:sym typeface="Symbol" pitchFamily="18" charset="2"/>
                  </a:rPr>
                  <a:t></a:t>
                </a:r>
                <a:r>
                  <a:rPr lang="en-US" sz="2800" dirty="0"/>
                  <a:t> ½ =  2 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b="1" dirty="0">
                    <a:solidFill>
                      <a:srgbClr val="FF3300"/>
                    </a:solidFill>
                  </a:rPr>
                  <a:t>High Spin Complex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  <m:sup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bSup>
                  </m:oMath>
                </a14:m>
                <a:r>
                  <a:rPr lang="en-US" sz="2800" b="1" dirty="0">
                    <a:solidFill>
                      <a:srgbClr val="FF3300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1" i="1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b>
                        <m:r>
                          <a:rPr lang="en-IN" sz="2800" b="1" i="1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sub>
                      <m:sup>
                        <m:r>
                          <a:rPr lang="en-IN" sz="2800" b="1" i="1" smtClean="0">
                            <a:solidFill>
                              <a:srgbClr val="FF33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sz="2800" b="1" dirty="0">
                    <a:solidFill>
                      <a:srgbClr val="FF3300"/>
                    </a:solidFill>
                  </a:rPr>
                  <a:t>)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2800" b="1" dirty="0">
                    <a:solidFill>
                      <a:srgbClr val="FF3300"/>
                    </a:solidFill>
                  </a:rPr>
                  <a:t>CFSE = 3(-4Dq) +6Dq = -6Dq</a:t>
                </a:r>
              </a:p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endParaRPr lang="en-US" sz="3200" b="1" dirty="0"/>
              </a:p>
            </p:txBody>
          </p:sp>
        </mc:Choice>
        <mc:Fallback xmlns="">
          <p:sp>
            <p:nvSpPr>
              <p:cNvPr id="49159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41763" y="1124744"/>
                <a:ext cx="4800600" cy="2438400"/>
              </a:xfrm>
              <a:prstGeom prst="rect">
                <a:avLst/>
              </a:prstGeom>
              <a:blipFill>
                <a:blip r:embed="rId6"/>
                <a:stretch>
                  <a:fillRect l="-2535" t="-3980" b="-7214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131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ext Box 2"/>
          <p:cNvSpPr txBox="1">
            <a:spLocks noChangeArrowheads="1"/>
          </p:cNvSpPr>
          <p:nvPr/>
        </p:nvSpPr>
        <p:spPr bwMode="auto">
          <a:xfrm>
            <a:off x="1331640" y="44624"/>
            <a:ext cx="667554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4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Placing electrons in d orbitals</a:t>
            </a:r>
          </a:p>
        </p:txBody>
      </p:sp>
      <p:grpSp>
        <p:nvGrpSpPr>
          <p:cNvPr id="128003" name="Group 3"/>
          <p:cNvGrpSpPr>
            <a:grpSpLocks/>
          </p:cNvGrpSpPr>
          <p:nvPr/>
        </p:nvGrpSpPr>
        <p:grpSpPr bwMode="auto">
          <a:xfrm>
            <a:off x="304800" y="1066800"/>
            <a:ext cx="2667000" cy="2362200"/>
            <a:chOff x="192" y="672"/>
            <a:chExt cx="1680" cy="1488"/>
          </a:xfrm>
        </p:grpSpPr>
        <p:grpSp>
          <p:nvGrpSpPr>
            <p:cNvPr id="128004" name="Group 4"/>
            <p:cNvGrpSpPr>
              <a:grpSpLocks/>
            </p:cNvGrpSpPr>
            <p:nvPr/>
          </p:nvGrpSpPr>
          <p:grpSpPr bwMode="auto">
            <a:xfrm>
              <a:off x="192" y="672"/>
              <a:ext cx="1680" cy="1488"/>
              <a:chOff x="192" y="672"/>
              <a:chExt cx="1680" cy="1488"/>
            </a:xfrm>
          </p:grpSpPr>
          <p:sp>
            <p:nvSpPr>
              <p:cNvPr id="128005" name="Line 5"/>
              <p:cNvSpPr>
                <a:spLocks noChangeShapeType="1"/>
              </p:cNvSpPr>
              <p:nvPr/>
            </p:nvSpPr>
            <p:spPr bwMode="auto">
              <a:xfrm>
                <a:off x="384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06" name="Line 6"/>
              <p:cNvSpPr>
                <a:spLocks noChangeShapeType="1"/>
              </p:cNvSpPr>
              <p:nvPr/>
            </p:nvSpPr>
            <p:spPr bwMode="auto">
              <a:xfrm>
                <a:off x="624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07" name="Line 7"/>
              <p:cNvSpPr>
                <a:spLocks noChangeShapeType="1"/>
              </p:cNvSpPr>
              <p:nvPr/>
            </p:nvSpPr>
            <p:spPr bwMode="auto">
              <a:xfrm flipV="1">
                <a:off x="336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08" name="Line 8"/>
              <p:cNvSpPr>
                <a:spLocks noChangeShapeType="1"/>
              </p:cNvSpPr>
              <p:nvPr/>
            </p:nvSpPr>
            <p:spPr bwMode="auto">
              <a:xfrm flipV="1">
                <a:off x="576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09" name="Line 9"/>
              <p:cNvSpPr>
                <a:spLocks noChangeShapeType="1"/>
              </p:cNvSpPr>
              <p:nvPr/>
            </p:nvSpPr>
            <p:spPr bwMode="auto">
              <a:xfrm flipV="1">
                <a:off x="816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10" name="Line 10"/>
              <p:cNvSpPr>
                <a:spLocks noChangeShapeType="1"/>
              </p:cNvSpPr>
              <p:nvPr/>
            </p:nvSpPr>
            <p:spPr bwMode="auto">
              <a:xfrm flipV="1">
                <a:off x="1200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11" name="Line 11"/>
              <p:cNvSpPr>
                <a:spLocks noChangeShapeType="1"/>
              </p:cNvSpPr>
              <p:nvPr/>
            </p:nvSpPr>
            <p:spPr bwMode="auto">
              <a:xfrm flipV="1">
                <a:off x="1440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12" name="Line 12"/>
              <p:cNvSpPr>
                <a:spLocks noChangeShapeType="1"/>
              </p:cNvSpPr>
              <p:nvPr/>
            </p:nvSpPr>
            <p:spPr bwMode="auto">
              <a:xfrm flipV="1">
                <a:off x="1680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13" name="Line 13"/>
              <p:cNvSpPr>
                <a:spLocks noChangeShapeType="1"/>
              </p:cNvSpPr>
              <p:nvPr/>
            </p:nvSpPr>
            <p:spPr bwMode="auto">
              <a:xfrm flipV="1">
                <a:off x="1248" y="100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14" name="Line 14"/>
              <p:cNvSpPr>
                <a:spLocks noChangeShapeType="1"/>
              </p:cNvSpPr>
              <p:nvPr/>
            </p:nvSpPr>
            <p:spPr bwMode="auto">
              <a:xfrm flipV="1">
                <a:off x="1584" y="100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15" name="Text Box 15"/>
              <p:cNvSpPr txBox="1">
                <a:spLocks noChangeArrowheads="1"/>
              </p:cNvSpPr>
              <p:nvPr/>
            </p:nvSpPr>
            <p:spPr bwMode="auto">
              <a:xfrm>
                <a:off x="384" y="1910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1 u.e.</a:t>
                </a:r>
              </a:p>
            </p:txBody>
          </p:sp>
          <p:grpSp>
            <p:nvGrpSpPr>
              <p:cNvPr id="128016" name="Group 16"/>
              <p:cNvGrpSpPr>
                <a:grpSpLocks/>
              </p:cNvGrpSpPr>
              <p:nvPr/>
            </p:nvGrpSpPr>
            <p:grpSpPr bwMode="auto">
              <a:xfrm>
                <a:off x="192" y="720"/>
                <a:ext cx="1680" cy="1200"/>
                <a:chOff x="240" y="720"/>
                <a:chExt cx="1680" cy="1200"/>
              </a:xfrm>
            </p:grpSpPr>
            <p:pic>
              <p:nvPicPr>
                <p:cNvPr id="128017" name="Picture 1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88" y="864"/>
                  <a:ext cx="1536" cy="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8018" name="Rectangle 18"/>
                <p:cNvSpPr>
                  <a:spLocks noChangeArrowheads="1"/>
                </p:cNvSpPr>
                <p:nvPr/>
              </p:nvSpPr>
              <p:spPr bwMode="auto">
                <a:xfrm>
                  <a:off x="240" y="720"/>
                  <a:ext cx="1680" cy="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019" name="Rectangle 19"/>
              <p:cNvSpPr>
                <a:spLocks noChangeArrowheads="1"/>
              </p:cNvSpPr>
              <p:nvPr/>
            </p:nvSpPr>
            <p:spPr bwMode="auto">
              <a:xfrm>
                <a:off x="192" y="672"/>
                <a:ext cx="1680" cy="1488"/>
              </a:xfrm>
              <a:prstGeom prst="rect">
                <a:avLst/>
              </a:prstGeom>
              <a:noFill/>
              <a:ln w="38100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20" name="Text Box 20"/>
              <p:cNvSpPr txBox="1">
                <a:spLocks noChangeArrowheads="1"/>
              </p:cNvSpPr>
              <p:nvPr/>
            </p:nvSpPr>
            <p:spPr bwMode="auto">
              <a:xfrm>
                <a:off x="1213" y="1910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5 u.e.</a:t>
                </a:r>
              </a:p>
            </p:txBody>
          </p:sp>
        </p:grpSp>
        <p:sp>
          <p:nvSpPr>
            <p:cNvPr id="128021" name="Text Box 21"/>
            <p:cNvSpPr txBox="1">
              <a:spLocks noChangeArrowheads="1"/>
            </p:cNvSpPr>
            <p:nvPr/>
          </p:nvSpPr>
          <p:spPr bwMode="auto">
            <a:xfrm>
              <a:off x="1584" y="672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" pitchFamily="18" charset="0"/>
                </a:rPr>
                <a:t>d</a:t>
              </a:r>
              <a:r>
                <a:rPr lang="en-US" i="1" baseline="30000">
                  <a:latin typeface="Times" pitchFamily="18" charset="0"/>
                </a:rPr>
                <a:t>5</a:t>
              </a:r>
              <a:endParaRPr lang="en-US" i="1">
                <a:latin typeface="Times" pitchFamily="18" charset="0"/>
              </a:endParaRPr>
            </a:p>
          </p:txBody>
        </p:sp>
      </p:grpSp>
      <p:grpSp>
        <p:nvGrpSpPr>
          <p:cNvPr id="128022" name="Group 22"/>
          <p:cNvGrpSpPr>
            <a:grpSpLocks/>
          </p:cNvGrpSpPr>
          <p:nvPr/>
        </p:nvGrpSpPr>
        <p:grpSpPr bwMode="auto">
          <a:xfrm>
            <a:off x="3276600" y="1066800"/>
            <a:ext cx="2667000" cy="2378075"/>
            <a:chOff x="2064" y="672"/>
            <a:chExt cx="1680" cy="1498"/>
          </a:xfrm>
        </p:grpSpPr>
        <p:grpSp>
          <p:nvGrpSpPr>
            <p:cNvPr id="128023" name="Group 23"/>
            <p:cNvGrpSpPr>
              <a:grpSpLocks/>
            </p:cNvGrpSpPr>
            <p:nvPr/>
          </p:nvGrpSpPr>
          <p:grpSpPr bwMode="auto">
            <a:xfrm>
              <a:off x="2064" y="672"/>
              <a:ext cx="1680" cy="1498"/>
              <a:chOff x="2064" y="672"/>
              <a:chExt cx="1680" cy="1498"/>
            </a:xfrm>
          </p:grpSpPr>
          <p:sp>
            <p:nvSpPr>
              <p:cNvPr id="128024" name="Line 24"/>
              <p:cNvSpPr>
                <a:spLocks noChangeShapeType="1"/>
              </p:cNvSpPr>
              <p:nvPr/>
            </p:nvSpPr>
            <p:spPr bwMode="auto">
              <a:xfrm>
                <a:off x="2256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25" name="Line 25"/>
              <p:cNvSpPr>
                <a:spLocks noChangeShapeType="1"/>
              </p:cNvSpPr>
              <p:nvPr/>
            </p:nvSpPr>
            <p:spPr bwMode="auto">
              <a:xfrm>
                <a:off x="2496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26" name="Line 26"/>
              <p:cNvSpPr>
                <a:spLocks noChangeShapeType="1"/>
              </p:cNvSpPr>
              <p:nvPr/>
            </p:nvSpPr>
            <p:spPr bwMode="auto">
              <a:xfrm flipV="1">
                <a:off x="2208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27" name="Line 27"/>
              <p:cNvSpPr>
                <a:spLocks noChangeShapeType="1"/>
              </p:cNvSpPr>
              <p:nvPr/>
            </p:nvSpPr>
            <p:spPr bwMode="auto">
              <a:xfrm flipV="1">
                <a:off x="2448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28" name="Line 28"/>
              <p:cNvSpPr>
                <a:spLocks noChangeShapeType="1"/>
              </p:cNvSpPr>
              <p:nvPr/>
            </p:nvSpPr>
            <p:spPr bwMode="auto">
              <a:xfrm flipV="1">
                <a:off x="2688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29" name="Line 29"/>
              <p:cNvSpPr>
                <a:spLocks noChangeShapeType="1"/>
              </p:cNvSpPr>
              <p:nvPr/>
            </p:nvSpPr>
            <p:spPr bwMode="auto">
              <a:xfrm flipV="1">
                <a:off x="3072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30" name="Line 30"/>
              <p:cNvSpPr>
                <a:spLocks noChangeShapeType="1"/>
              </p:cNvSpPr>
              <p:nvPr/>
            </p:nvSpPr>
            <p:spPr bwMode="auto">
              <a:xfrm flipV="1">
                <a:off x="3312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31" name="Line 31"/>
              <p:cNvSpPr>
                <a:spLocks noChangeShapeType="1"/>
              </p:cNvSpPr>
              <p:nvPr/>
            </p:nvSpPr>
            <p:spPr bwMode="auto">
              <a:xfrm flipV="1">
                <a:off x="3552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32" name="Line 32"/>
              <p:cNvSpPr>
                <a:spLocks noChangeShapeType="1"/>
              </p:cNvSpPr>
              <p:nvPr/>
            </p:nvSpPr>
            <p:spPr bwMode="auto">
              <a:xfrm flipV="1">
                <a:off x="3120" y="100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33" name="Line 33"/>
              <p:cNvSpPr>
                <a:spLocks noChangeShapeType="1"/>
              </p:cNvSpPr>
              <p:nvPr/>
            </p:nvSpPr>
            <p:spPr bwMode="auto">
              <a:xfrm flipV="1">
                <a:off x="3456" y="100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34" name="Line 34"/>
              <p:cNvSpPr>
                <a:spLocks noChangeShapeType="1"/>
              </p:cNvSpPr>
              <p:nvPr/>
            </p:nvSpPr>
            <p:spPr bwMode="auto">
              <a:xfrm>
                <a:off x="2640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35" name="Line 35"/>
              <p:cNvSpPr>
                <a:spLocks noChangeShapeType="1"/>
              </p:cNvSpPr>
              <p:nvPr/>
            </p:nvSpPr>
            <p:spPr bwMode="auto">
              <a:xfrm>
                <a:off x="3024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8036" name="Group 36"/>
              <p:cNvGrpSpPr>
                <a:grpSpLocks/>
              </p:cNvGrpSpPr>
              <p:nvPr/>
            </p:nvGrpSpPr>
            <p:grpSpPr bwMode="auto">
              <a:xfrm>
                <a:off x="2064" y="720"/>
                <a:ext cx="1680" cy="1200"/>
                <a:chOff x="240" y="720"/>
                <a:chExt cx="1680" cy="1200"/>
              </a:xfrm>
            </p:grpSpPr>
            <p:pic>
              <p:nvPicPr>
                <p:cNvPr id="128037" name="Picture 3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88" y="864"/>
                  <a:ext cx="1536" cy="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8038" name="Rectangle 38"/>
                <p:cNvSpPr>
                  <a:spLocks noChangeArrowheads="1"/>
                </p:cNvSpPr>
                <p:nvPr/>
              </p:nvSpPr>
              <p:spPr bwMode="auto">
                <a:xfrm>
                  <a:off x="240" y="720"/>
                  <a:ext cx="1680" cy="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039" name="Rectangle 39"/>
              <p:cNvSpPr>
                <a:spLocks noChangeArrowheads="1"/>
              </p:cNvSpPr>
              <p:nvPr/>
            </p:nvSpPr>
            <p:spPr bwMode="auto">
              <a:xfrm>
                <a:off x="2064" y="672"/>
                <a:ext cx="1680" cy="1488"/>
              </a:xfrm>
              <a:prstGeom prst="rect">
                <a:avLst/>
              </a:prstGeom>
              <a:noFill/>
              <a:ln w="38100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40" name="Text Box 40"/>
              <p:cNvSpPr txBox="1">
                <a:spLocks noChangeArrowheads="1"/>
              </p:cNvSpPr>
              <p:nvPr/>
            </p:nvSpPr>
            <p:spPr bwMode="auto">
              <a:xfrm>
                <a:off x="2221" y="1920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0 u.e.</a:t>
                </a:r>
              </a:p>
            </p:txBody>
          </p:sp>
          <p:sp>
            <p:nvSpPr>
              <p:cNvPr id="128041" name="Text Box 41"/>
              <p:cNvSpPr txBox="1">
                <a:spLocks noChangeArrowheads="1"/>
              </p:cNvSpPr>
              <p:nvPr/>
            </p:nvSpPr>
            <p:spPr bwMode="auto">
              <a:xfrm>
                <a:off x="3072" y="1920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4 u.e.</a:t>
                </a:r>
              </a:p>
            </p:txBody>
          </p:sp>
        </p:grpSp>
        <p:sp>
          <p:nvSpPr>
            <p:cNvPr id="128042" name="Text Box 42"/>
            <p:cNvSpPr txBox="1">
              <a:spLocks noChangeArrowheads="1"/>
            </p:cNvSpPr>
            <p:nvPr/>
          </p:nvSpPr>
          <p:spPr bwMode="auto">
            <a:xfrm>
              <a:off x="3456" y="672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" pitchFamily="18" charset="0"/>
                </a:rPr>
                <a:t>d</a:t>
              </a:r>
              <a:r>
                <a:rPr lang="en-US" i="1" baseline="30000">
                  <a:latin typeface="Times" pitchFamily="18" charset="0"/>
                </a:rPr>
                <a:t>6</a:t>
              </a:r>
              <a:endParaRPr lang="en-US" i="1">
                <a:latin typeface="Times" pitchFamily="18" charset="0"/>
              </a:endParaRPr>
            </a:p>
          </p:txBody>
        </p:sp>
      </p:grpSp>
      <p:grpSp>
        <p:nvGrpSpPr>
          <p:cNvPr id="128043" name="Group 43"/>
          <p:cNvGrpSpPr>
            <a:grpSpLocks/>
          </p:cNvGrpSpPr>
          <p:nvPr/>
        </p:nvGrpSpPr>
        <p:grpSpPr bwMode="auto">
          <a:xfrm>
            <a:off x="6172200" y="1066800"/>
            <a:ext cx="2743200" cy="2378075"/>
            <a:chOff x="3888" y="672"/>
            <a:chExt cx="1728" cy="1498"/>
          </a:xfrm>
        </p:grpSpPr>
        <p:grpSp>
          <p:nvGrpSpPr>
            <p:cNvPr id="128044" name="Group 44"/>
            <p:cNvGrpSpPr>
              <a:grpSpLocks/>
            </p:cNvGrpSpPr>
            <p:nvPr/>
          </p:nvGrpSpPr>
          <p:grpSpPr bwMode="auto">
            <a:xfrm>
              <a:off x="3888" y="672"/>
              <a:ext cx="1728" cy="1498"/>
              <a:chOff x="3888" y="672"/>
              <a:chExt cx="1728" cy="1498"/>
            </a:xfrm>
          </p:grpSpPr>
          <p:sp>
            <p:nvSpPr>
              <p:cNvPr id="128045" name="Line 45"/>
              <p:cNvSpPr>
                <a:spLocks noChangeShapeType="1"/>
              </p:cNvSpPr>
              <p:nvPr/>
            </p:nvSpPr>
            <p:spPr bwMode="auto">
              <a:xfrm>
                <a:off x="4080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46" name="Line 46"/>
              <p:cNvSpPr>
                <a:spLocks noChangeShapeType="1"/>
              </p:cNvSpPr>
              <p:nvPr/>
            </p:nvSpPr>
            <p:spPr bwMode="auto">
              <a:xfrm>
                <a:off x="4320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47" name="Line 47"/>
              <p:cNvSpPr>
                <a:spLocks noChangeShapeType="1"/>
              </p:cNvSpPr>
              <p:nvPr/>
            </p:nvSpPr>
            <p:spPr bwMode="auto">
              <a:xfrm flipV="1">
                <a:off x="4032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48" name="Line 48"/>
              <p:cNvSpPr>
                <a:spLocks noChangeShapeType="1"/>
              </p:cNvSpPr>
              <p:nvPr/>
            </p:nvSpPr>
            <p:spPr bwMode="auto">
              <a:xfrm flipV="1">
                <a:off x="4272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49" name="Line 49"/>
              <p:cNvSpPr>
                <a:spLocks noChangeShapeType="1"/>
              </p:cNvSpPr>
              <p:nvPr/>
            </p:nvSpPr>
            <p:spPr bwMode="auto">
              <a:xfrm flipV="1">
                <a:off x="4512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0" name="Line 50"/>
              <p:cNvSpPr>
                <a:spLocks noChangeShapeType="1"/>
              </p:cNvSpPr>
              <p:nvPr/>
            </p:nvSpPr>
            <p:spPr bwMode="auto">
              <a:xfrm flipV="1">
                <a:off x="4896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1" name="Line 51"/>
              <p:cNvSpPr>
                <a:spLocks noChangeShapeType="1"/>
              </p:cNvSpPr>
              <p:nvPr/>
            </p:nvSpPr>
            <p:spPr bwMode="auto">
              <a:xfrm flipV="1">
                <a:off x="5184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2" name="Line 52"/>
              <p:cNvSpPr>
                <a:spLocks noChangeShapeType="1"/>
              </p:cNvSpPr>
              <p:nvPr/>
            </p:nvSpPr>
            <p:spPr bwMode="auto">
              <a:xfrm flipV="1">
                <a:off x="5376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3" name="Line 53"/>
              <p:cNvSpPr>
                <a:spLocks noChangeShapeType="1"/>
              </p:cNvSpPr>
              <p:nvPr/>
            </p:nvSpPr>
            <p:spPr bwMode="auto">
              <a:xfrm flipV="1">
                <a:off x="4944" y="100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4" name="Line 54"/>
              <p:cNvSpPr>
                <a:spLocks noChangeShapeType="1"/>
              </p:cNvSpPr>
              <p:nvPr/>
            </p:nvSpPr>
            <p:spPr bwMode="auto">
              <a:xfrm flipV="1">
                <a:off x="5280" y="100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5" name="Line 55"/>
              <p:cNvSpPr>
                <a:spLocks noChangeShapeType="1"/>
              </p:cNvSpPr>
              <p:nvPr/>
            </p:nvSpPr>
            <p:spPr bwMode="auto">
              <a:xfrm>
                <a:off x="4464" y="163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6" name="Line 56"/>
              <p:cNvSpPr>
                <a:spLocks noChangeShapeType="1"/>
              </p:cNvSpPr>
              <p:nvPr/>
            </p:nvSpPr>
            <p:spPr bwMode="auto">
              <a:xfrm>
                <a:off x="4848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7" name="Line 57"/>
              <p:cNvSpPr>
                <a:spLocks noChangeShapeType="1"/>
              </p:cNvSpPr>
              <p:nvPr/>
            </p:nvSpPr>
            <p:spPr bwMode="auto">
              <a:xfrm>
                <a:off x="5136" y="13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8" name="Line 58"/>
              <p:cNvSpPr>
                <a:spLocks noChangeShapeType="1"/>
              </p:cNvSpPr>
              <p:nvPr/>
            </p:nvSpPr>
            <p:spPr bwMode="auto">
              <a:xfrm flipV="1">
                <a:off x="4080" y="76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59" name="Rectangle 59"/>
              <p:cNvSpPr>
                <a:spLocks noChangeArrowheads="1"/>
              </p:cNvSpPr>
              <p:nvPr/>
            </p:nvSpPr>
            <p:spPr bwMode="auto">
              <a:xfrm>
                <a:off x="3936" y="672"/>
                <a:ext cx="1680" cy="1488"/>
              </a:xfrm>
              <a:prstGeom prst="rect">
                <a:avLst/>
              </a:prstGeom>
              <a:noFill/>
              <a:ln w="38100">
                <a:solidFill>
                  <a:schemeClr val="hlink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28060" name="Group 60"/>
              <p:cNvGrpSpPr>
                <a:grpSpLocks/>
              </p:cNvGrpSpPr>
              <p:nvPr/>
            </p:nvGrpSpPr>
            <p:grpSpPr bwMode="auto">
              <a:xfrm>
                <a:off x="3888" y="720"/>
                <a:ext cx="1680" cy="1200"/>
                <a:chOff x="240" y="720"/>
                <a:chExt cx="1680" cy="1200"/>
              </a:xfrm>
            </p:grpSpPr>
            <p:pic>
              <p:nvPicPr>
                <p:cNvPr id="128061" name="Picture 61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88" y="864"/>
                  <a:ext cx="1536" cy="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8062" name="Rectangle 62"/>
                <p:cNvSpPr>
                  <a:spLocks noChangeArrowheads="1"/>
                </p:cNvSpPr>
                <p:nvPr/>
              </p:nvSpPr>
              <p:spPr bwMode="auto">
                <a:xfrm>
                  <a:off x="240" y="720"/>
                  <a:ext cx="1680" cy="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063" name="Text Box 63"/>
              <p:cNvSpPr txBox="1">
                <a:spLocks noChangeArrowheads="1"/>
              </p:cNvSpPr>
              <p:nvPr/>
            </p:nvSpPr>
            <p:spPr bwMode="auto">
              <a:xfrm>
                <a:off x="4032" y="1920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1 u.e.</a:t>
                </a:r>
              </a:p>
            </p:txBody>
          </p:sp>
          <p:sp>
            <p:nvSpPr>
              <p:cNvPr id="128064" name="Text Box 64"/>
              <p:cNvSpPr txBox="1">
                <a:spLocks noChangeArrowheads="1"/>
              </p:cNvSpPr>
              <p:nvPr/>
            </p:nvSpPr>
            <p:spPr bwMode="auto">
              <a:xfrm>
                <a:off x="4944" y="1920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3 u.e.</a:t>
                </a:r>
              </a:p>
            </p:txBody>
          </p:sp>
        </p:grpSp>
        <p:sp>
          <p:nvSpPr>
            <p:cNvPr id="128065" name="Text Box 65"/>
            <p:cNvSpPr txBox="1">
              <a:spLocks noChangeArrowheads="1"/>
            </p:cNvSpPr>
            <p:nvPr/>
          </p:nvSpPr>
          <p:spPr bwMode="auto">
            <a:xfrm>
              <a:off x="5328" y="672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" pitchFamily="18" charset="0"/>
                </a:rPr>
                <a:t>d</a:t>
              </a:r>
              <a:r>
                <a:rPr lang="en-US" i="1" baseline="30000">
                  <a:latin typeface="Times" pitchFamily="18" charset="0"/>
                </a:rPr>
                <a:t>7</a:t>
              </a:r>
              <a:endParaRPr lang="en-US" i="1">
                <a:latin typeface="Times" pitchFamily="18" charset="0"/>
              </a:endParaRPr>
            </a:p>
          </p:txBody>
        </p:sp>
      </p:grpSp>
      <p:grpSp>
        <p:nvGrpSpPr>
          <p:cNvPr id="128066" name="Group 66"/>
          <p:cNvGrpSpPr>
            <a:grpSpLocks/>
          </p:cNvGrpSpPr>
          <p:nvPr/>
        </p:nvGrpSpPr>
        <p:grpSpPr bwMode="auto">
          <a:xfrm>
            <a:off x="304800" y="3886200"/>
            <a:ext cx="2819400" cy="2378075"/>
            <a:chOff x="192" y="2448"/>
            <a:chExt cx="1776" cy="1498"/>
          </a:xfrm>
        </p:grpSpPr>
        <p:grpSp>
          <p:nvGrpSpPr>
            <p:cNvPr id="128067" name="Group 67"/>
            <p:cNvGrpSpPr>
              <a:grpSpLocks/>
            </p:cNvGrpSpPr>
            <p:nvPr/>
          </p:nvGrpSpPr>
          <p:grpSpPr bwMode="auto">
            <a:xfrm>
              <a:off x="192" y="2448"/>
              <a:ext cx="1776" cy="1498"/>
              <a:chOff x="192" y="2448"/>
              <a:chExt cx="1776" cy="1498"/>
            </a:xfrm>
          </p:grpSpPr>
          <p:grpSp>
            <p:nvGrpSpPr>
              <p:cNvPr id="128068" name="Group 68"/>
              <p:cNvGrpSpPr>
                <a:grpSpLocks/>
              </p:cNvGrpSpPr>
              <p:nvPr/>
            </p:nvGrpSpPr>
            <p:grpSpPr bwMode="auto">
              <a:xfrm>
                <a:off x="288" y="2448"/>
                <a:ext cx="1680" cy="1200"/>
                <a:chOff x="240" y="720"/>
                <a:chExt cx="1680" cy="1200"/>
              </a:xfrm>
            </p:grpSpPr>
            <p:pic>
              <p:nvPicPr>
                <p:cNvPr id="128069" name="Picture 69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88" y="864"/>
                  <a:ext cx="1536" cy="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8070" name="Rectangle 70"/>
                <p:cNvSpPr>
                  <a:spLocks noChangeArrowheads="1"/>
                </p:cNvSpPr>
                <p:nvPr/>
              </p:nvSpPr>
              <p:spPr bwMode="auto">
                <a:xfrm>
                  <a:off x="240" y="720"/>
                  <a:ext cx="1680" cy="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071" name="Line 71"/>
              <p:cNvSpPr>
                <a:spLocks noChangeShapeType="1"/>
              </p:cNvSpPr>
              <p:nvPr/>
            </p:nvSpPr>
            <p:spPr bwMode="auto">
              <a:xfrm>
                <a:off x="480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2" name="Line 72"/>
              <p:cNvSpPr>
                <a:spLocks noChangeShapeType="1"/>
              </p:cNvSpPr>
              <p:nvPr/>
            </p:nvSpPr>
            <p:spPr bwMode="auto">
              <a:xfrm>
                <a:off x="720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3" name="Line 73"/>
              <p:cNvSpPr>
                <a:spLocks noChangeShapeType="1"/>
              </p:cNvSpPr>
              <p:nvPr/>
            </p:nvSpPr>
            <p:spPr bwMode="auto">
              <a:xfrm flipV="1">
                <a:off x="432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4" name="Line 74"/>
              <p:cNvSpPr>
                <a:spLocks noChangeShapeType="1"/>
              </p:cNvSpPr>
              <p:nvPr/>
            </p:nvSpPr>
            <p:spPr bwMode="auto">
              <a:xfrm flipV="1">
                <a:off x="672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5" name="Line 75"/>
              <p:cNvSpPr>
                <a:spLocks noChangeShapeType="1"/>
              </p:cNvSpPr>
              <p:nvPr/>
            </p:nvSpPr>
            <p:spPr bwMode="auto">
              <a:xfrm flipV="1">
                <a:off x="912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6" name="Line 76"/>
              <p:cNvSpPr>
                <a:spLocks noChangeShapeType="1"/>
              </p:cNvSpPr>
              <p:nvPr/>
            </p:nvSpPr>
            <p:spPr bwMode="auto">
              <a:xfrm flipV="1">
                <a:off x="1296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7" name="Line 77"/>
              <p:cNvSpPr>
                <a:spLocks noChangeShapeType="1"/>
              </p:cNvSpPr>
              <p:nvPr/>
            </p:nvSpPr>
            <p:spPr bwMode="auto">
              <a:xfrm flipV="1">
                <a:off x="1584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8" name="Line 78"/>
              <p:cNvSpPr>
                <a:spLocks noChangeShapeType="1"/>
              </p:cNvSpPr>
              <p:nvPr/>
            </p:nvSpPr>
            <p:spPr bwMode="auto">
              <a:xfrm flipV="1">
                <a:off x="1776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79" name="Line 79"/>
              <p:cNvSpPr>
                <a:spLocks noChangeShapeType="1"/>
              </p:cNvSpPr>
              <p:nvPr/>
            </p:nvSpPr>
            <p:spPr bwMode="auto">
              <a:xfrm flipV="1">
                <a:off x="1392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0" name="Line 80"/>
              <p:cNvSpPr>
                <a:spLocks noChangeShapeType="1"/>
              </p:cNvSpPr>
              <p:nvPr/>
            </p:nvSpPr>
            <p:spPr bwMode="auto">
              <a:xfrm flipV="1">
                <a:off x="1680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1" name="Line 81"/>
              <p:cNvSpPr>
                <a:spLocks noChangeShapeType="1"/>
              </p:cNvSpPr>
              <p:nvPr/>
            </p:nvSpPr>
            <p:spPr bwMode="auto">
              <a:xfrm>
                <a:off x="864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2" name="Line 82"/>
              <p:cNvSpPr>
                <a:spLocks noChangeShapeType="1"/>
              </p:cNvSpPr>
              <p:nvPr/>
            </p:nvSpPr>
            <p:spPr bwMode="auto">
              <a:xfrm>
                <a:off x="1248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3" name="Line 83"/>
              <p:cNvSpPr>
                <a:spLocks noChangeShapeType="1"/>
              </p:cNvSpPr>
              <p:nvPr/>
            </p:nvSpPr>
            <p:spPr bwMode="auto">
              <a:xfrm>
                <a:off x="1536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4" name="Line 84"/>
              <p:cNvSpPr>
                <a:spLocks noChangeShapeType="1"/>
              </p:cNvSpPr>
              <p:nvPr/>
            </p:nvSpPr>
            <p:spPr bwMode="auto">
              <a:xfrm flipV="1">
                <a:off x="480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5" name="Line 85"/>
              <p:cNvSpPr>
                <a:spLocks noChangeShapeType="1"/>
              </p:cNvSpPr>
              <p:nvPr/>
            </p:nvSpPr>
            <p:spPr bwMode="auto">
              <a:xfrm flipV="1">
                <a:off x="816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6" name="Line 86"/>
              <p:cNvSpPr>
                <a:spLocks noChangeShapeType="1"/>
              </p:cNvSpPr>
              <p:nvPr/>
            </p:nvSpPr>
            <p:spPr bwMode="auto">
              <a:xfrm>
                <a:off x="1728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7" name="Rectangle 87"/>
              <p:cNvSpPr>
                <a:spLocks noChangeArrowheads="1"/>
              </p:cNvSpPr>
              <p:nvPr/>
            </p:nvSpPr>
            <p:spPr bwMode="auto">
              <a:xfrm>
                <a:off x="192" y="2448"/>
                <a:ext cx="1680" cy="14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88" name="Text Box 88"/>
              <p:cNvSpPr txBox="1">
                <a:spLocks noChangeArrowheads="1"/>
              </p:cNvSpPr>
              <p:nvPr/>
            </p:nvSpPr>
            <p:spPr bwMode="auto">
              <a:xfrm>
                <a:off x="432" y="3696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2 u.e.</a:t>
                </a:r>
              </a:p>
            </p:txBody>
          </p:sp>
          <p:sp>
            <p:nvSpPr>
              <p:cNvPr id="128089" name="Text Box 89"/>
              <p:cNvSpPr txBox="1">
                <a:spLocks noChangeArrowheads="1"/>
              </p:cNvSpPr>
              <p:nvPr/>
            </p:nvSpPr>
            <p:spPr bwMode="auto">
              <a:xfrm>
                <a:off x="1296" y="3686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2 u.e.</a:t>
                </a:r>
              </a:p>
            </p:txBody>
          </p:sp>
        </p:grpSp>
        <p:sp>
          <p:nvSpPr>
            <p:cNvPr id="128090" name="Text Box 90"/>
            <p:cNvSpPr txBox="1">
              <a:spLocks noChangeArrowheads="1"/>
            </p:cNvSpPr>
            <p:nvPr/>
          </p:nvSpPr>
          <p:spPr bwMode="auto">
            <a:xfrm>
              <a:off x="1584" y="2448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" pitchFamily="18" charset="0"/>
                </a:rPr>
                <a:t>d</a:t>
              </a:r>
              <a:r>
                <a:rPr lang="en-US" i="1" baseline="30000">
                  <a:latin typeface="Times" pitchFamily="18" charset="0"/>
                </a:rPr>
                <a:t>8</a:t>
              </a:r>
              <a:endParaRPr lang="en-US" i="1">
                <a:latin typeface="Times" pitchFamily="18" charset="0"/>
              </a:endParaRPr>
            </a:p>
          </p:txBody>
        </p:sp>
      </p:grpSp>
      <p:grpSp>
        <p:nvGrpSpPr>
          <p:cNvPr id="128091" name="Group 91"/>
          <p:cNvGrpSpPr>
            <a:grpSpLocks/>
          </p:cNvGrpSpPr>
          <p:nvPr/>
        </p:nvGrpSpPr>
        <p:grpSpPr bwMode="auto">
          <a:xfrm>
            <a:off x="3276600" y="3886200"/>
            <a:ext cx="2667000" cy="2362200"/>
            <a:chOff x="2064" y="2448"/>
            <a:chExt cx="1680" cy="1488"/>
          </a:xfrm>
        </p:grpSpPr>
        <p:grpSp>
          <p:nvGrpSpPr>
            <p:cNvPr id="128092" name="Group 92"/>
            <p:cNvGrpSpPr>
              <a:grpSpLocks/>
            </p:cNvGrpSpPr>
            <p:nvPr/>
          </p:nvGrpSpPr>
          <p:grpSpPr bwMode="auto">
            <a:xfrm>
              <a:off x="2064" y="2448"/>
              <a:ext cx="1680" cy="1488"/>
              <a:chOff x="2064" y="2448"/>
              <a:chExt cx="1680" cy="1488"/>
            </a:xfrm>
          </p:grpSpPr>
          <p:grpSp>
            <p:nvGrpSpPr>
              <p:cNvPr id="128093" name="Group 93"/>
              <p:cNvGrpSpPr>
                <a:grpSpLocks/>
              </p:cNvGrpSpPr>
              <p:nvPr/>
            </p:nvGrpSpPr>
            <p:grpSpPr bwMode="auto">
              <a:xfrm>
                <a:off x="2064" y="2448"/>
                <a:ext cx="1680" cy="1200"/>
                <a:chOff x="240" y="720"/>
                <a:chExt cx="1680" cy="1200"/>
              </a:xfrm>
            </p:grpSpPr>
            <p:pic>
              <p:nvPicPr>
                <p:cNvPr id="128094" name="Picture 94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88" y="864"/>
                  <a:ext cx="1536" cy="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8095" name="Rectangle 95"/>
                <p:cNvSpPr>
                  <a:spLocks noChangeArrowheads="1"/>
                </p:cNvSpPr>
                <p:nvPr/>
              </p:nvSpPr>
              <p:spPr bwMode="auto">
                <a:xfrm>
                  <a:off x="240" y="720"/>
                  <a:ext cx="1680" cy="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096" name="Line 96"/>
              <p:cNvSpPr>
                <a:spLocks noChangeShapeType="1"/>
              </p:cNvSpPr>
              <p:nvPr/>
            </p:nvSpPr>
            <p:spPr bwMode="auto">
              <a:xfrm>
                <a:off x="2256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7" name="Line 97"/>
              <p:cNvSpPr>
                <a:spLocks noChangeShapeType="1"/>
              </p:cNvSpPr>
              <p:nvPr/>
            </p:nvSpPr>
            <p:spPr bwMode="auto">
              <a:xfrm>
                <a:off x="2496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8" name="Line 98"/>
              <p:cNvSpPr>
                <a:spLocks noChangeShapeType="1"/>
              </p:cNvSpPr>
              <p:nvPr/>
            </p:nvSpPr>
            <p:spPr bwMode="auto">
              <a:xfrm flipV="1">
                <a:off x="2208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099" name="Line 99"/>
              <p:cNvSpPr>
                <a:spLocks noChangeShapeType="1"/>
              </p:cNvSpPr>
              <p:nvPr/>
            </p:nvSpPr>
            <p:spPr bwMode="auto">
              <a:xfrm flipV="1">
                <a:off x="2448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0" name="Line 100"/>
              <p:cNvSpPr>
                <a:spLocks noChangeShapeType="1"/>
              </p:cNvSpPr>
              <p:nvPr/>
            </p:nvSpPr>
            <p:spPr bwMode="auto">
              <a:xfrm flipV="1">
                <a:off x="2688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1" name="Line 101"/>
              <p:cNvSpPr>
                <a:spLocks noChangeShapeType="1"/>
              </p:cNvSpPr>
              <p:nvPr/>
            </p:nvSpPr>
            <p:spPr bwMode="auto">
              <a:xfrm flipV="1">
                <a:off x="3072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2" name="Line 102"/>
              <p:cNvSpPr>
                <a:spLocks noChangeShapeType="1"/>
              </p:cNvSpPr>
              <p:nvPr/>
            </p:nvSpPr>
            <p:spPr bwMode="auto">
              <a:xfrm flipV="1">
                <a:off x="3360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3" name="Line 103"/>
              <p:cNvSpPr>
                <a:spLocks noChangeShapeType="1"/>
              </p:cNvSpPr>
              <p:nvPr/>
            </p:nvSpPr>
            <p:spPr bwMode="auto">
              <a:xfrm flipV="1">
                <a:off x="3552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4" name="Line 104"/>
              <p:cNvSpPr>
                <a:spLocks noChangeShapeType="1"/>
              </p:cNvSpPr>
              <p:nvPr/>
            </p:nvSpPr>
            <p:spPr bwMode="auto">
              <a:xfrm flipV="1">
                <a:off x="3072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5" name="Line 105"/>
              <p:cNvSpPr>
                <a:spLocks noChangeShapeType="1"/>
              </p:cNvSpPr>
              <p:nvPr/>
            </p:nvSpPr>
            <p:spPr bwMode="auto">
              <a:xfrm flipV="1">
                <a:off x="3456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6" name="Line 106"/>
              <p:cNvSpPr>
                <a:spLocks noChangeShapeType="1"/>
              </p:cNvSpPr>
              <p:nvPr/>
            </p:nvSpPr>
            <p:spPr bwMode="auto">
              <a:xfrm>
                <a:off x="2640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7" name="Line 107"/>
              <p:cNvSpPr>
                <a:spLocks noChangeShapeType="1"/>
              </p:cNvSpPr>
              <p:nvPr/>
            </p:nvSpPr>
            <p:spPr bwMode="auto">
              <a:xfrm>
                <a:off x="3024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8" name="Line 108"/>
              <p:cNvSpPr>
                <a:spLocks noChangeShapeType="1"/>
              </p:cNvSpPr>
              <p:nvPr/>
            </p:nvSpPr>
            <p:spPr bwMode="auto">
              <a:xfrm>
                <a:off x="3312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09" name="Line 109"/>
              <p:cNvSpPr>
                <a:spLocks noChangeShapeType="1"/>
              </p:cNvSpPr>
              <p:nvPr/>
            </p:nvSpPr>
            <p:spPr bwMode="auto">
              <a:xfrm flipV="1">
                <a:off x="2256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10" name="Rectangle 110"/>
              <p:cNvSpPr>
                <a:spLocks noChangeArrowheads="1"/>
              </p:cNvSpPr>
              <p:nvPr/>
            </p:nvSpPr>
            <p:spPr bwMode="auto">
              <a:xfrm>
                <a:off x="2064" y="2448"/>
                <a:ext cx="1680" cy="14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11" name="Text Box 111"/>
              <p:cNvSpPr txBox="1">
                <a:spLocks noChangeArrowheads="1"/>
              </p:cNvSpPr>
              <p:nvPr/>
            </p:nvSpPr>
            <p:spPr bwMode="auto">
              <a:xfrm>
                <a:off x="2208" y="3648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1 u.e.</a:t>
                </a:r>
              </a:p>
            </p:txBody>
          </p:sp>
          <p:sp>
            <p:nvSpPr>
              <p:cNvPr id="128112" name="Line 112"/>
              <p:cNvSpPr>
                <a:spLocks noChangeShapeType="1"/>
              </p:cNvSpPr>
              <p:nvPr/>
            </p:nvSpPr>
            <p:spPr bwMode="auto">
              <a:xfrm flipV="1">
                <a:off x="2592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13" name="Line 113"/>
              <p:cNvSpPr>
                <a:spLocks noChangeShapeType="1"/>
              </p:cNvSpPr>
              <p:nvPr/>
            </p:nvSpPr>
            <p:spPr bwMode="auto">
              <a:xfrm>
                <a:off x="2304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14" name="Line 114"/>
              <p:cNvSpPr>
                <a:spLocks noChangeShapeType="1"/>
              </p:cNvSpPr>
              <p:nvPr/>
            </p:nvSpPr>
            <p:spPr bwMode="auto">
              <a:xfrm>
                <a:off x="3504" y="312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15" name="Line 115"/>
              <p:cNvSpPr>
                <a:spLocks noChangeShapeType="1"/>
              </p:cNvSpPr>
              <p:nvPr/>
            </p:nvSpPr>
            <p:spPr bwMode="auto">
              <a:xfrm>
                <a:off x="3168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16" name="Text Box 116"/>
              <p:cNvSpPr txBox="1">
                <a:spLocks noChangeArrowheads="1"/>
              </p:cNvSpPr>
              <p:nvPr/>
            </p:nvSpPr>
            <p:spPr bwMode="auto">
              <a:xfrm>
                <a:off x="3085" y="3648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1 u.e.</a:t>
                </a:r>
              </a:p>
            </p:txBody>
          </p:sp>
        </p:grpSp>
        <p:sp>
          <p:nvSpPr>
            <p:cNvPr id="128117" name="Text Box 117"/>
            <p:cNvSpPr txBox="1">
              <a:spLocks noChangeArrowheads="1"/>
            </p:cNvSpPr>
            <p:nvPr/>
          </p:nvSpPr>
          <p:spPr bwMode="auto">
            <a:xfrm>
              <a:off x="3456" y="2448"/>
              <a:ext cx="27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" pitchFamily="18" charset="0"/>
                </a:rPr>
                <a:t>d</a:t>
              </a:r>
              <a:r>
                <a:rPr lang="en-US" i="1" baseline="30000">
                  <a:latin typeface="Times" pitchFamily="18" charset="0"/>
                </a:rPr>
                <a:t>9</a:t>
              </a:r>
              <a:endParaRPr lang="en-US" i="1">
                <a:latin typeface="Times" pitchFamily="18" charset="0"/>
              </a:endParaRPr>
            </a:p>
          </p:txBody>
        </p:sp>
      </p:grpSp>
      <p:grpSp>
        <p:nvGrpSpPr>
          <p:cNvPr id="128118" name="Group 118"/>
          <p:cNvGrpSpPr>
            <a:grpSpLocks/>
          </p:cNvGrpSpPr>
          <p:nvPr/>
        </p:nvGrpSpPr>
        <p:grpSpPr bwMode="auto">
          <a:xfrm>
            <a:off x="6172200" y="3886200"/>
            <a:ext cx="2825750" cy="2362200"/>
            <a:chOff x="3888" y="2448"/>
            <a:chExt cx="1780" cy="1488"/>
          </a:xfrm>
        </p:grpSpPr>
        <p:grpSp>
          <p:nvGrpSpPr>
            <p:cNvPr id="128119" name="Group 119"/>
            <p:cNvGrpSpPr>
              <a:grpSpLocks/>
            </p:cNvGrpSpPr>
            <p:nvPr/>
          </p:nvGrpSpPr>
          <p:grpSpPr bwMode="auto">
            <a:xfrm>
              <a:off x="3888" y="2448"/>
              <a:ext cx="1728" cy="1488"/>
              <a:chOff x="3888" y="2448"/>
              <a:chExt cx="1728" cy="1488"/>
            </a:xfrm>
          </p:grpSpPr>
          <p:grpSp>
            <p:nvGrpSpPr>
              <p:cNvPr id="128120" name="Group 120"/>
              <p:cNvGrpSpPr>
                <a:grpSpLocks/>
              </p:cNvGrpSpPr>
              <p:nvPr/>
            </p:nvGrpSpPr>
            <p:grpSpPr bwMode="auto">
              <a:xfrm>
                <a:off x="3888" y="2496"/>
                <a:ext cx="1680" cy="1200"/>
                <a:chOff x="240" y="720"/>
                <a:chExt cx="1680" cy="1200"/>
              </a:xfrm>
            </p:grpSpPr>
            <p:pic>
              <p:nvPicPr>
                <p:cNvPr id="128121" name="Picture 121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88" y="864"/>
                  <a:ext cx="1536" cy="92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128122" name="Rectangle 122"/>
                <p:cNvSpPr>
                  <a:spLocks noChangeArrowheads="1"/>
                </p:cNvSpPr>
                <p:nvPr/>
              </p:nvSpPr>
              <p:spPr bwMode="auto">
                <a:xfrm>
                  <a:off x="240" y="720"/>
                  <a:ext cx="1680" cy="12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28123" name="Line 123"/>
              <p:cNvSpPr>
                <a:spLocks noChangeShapeType="1"/>
              </p:cNvSpPr>
              <p:nvPr/>
            </p:nvSpPr>
            <p:spPr bwMode="auto">
              <a:xfrm>
                <a:off x="4080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24" name="Line 124"/>
              <p:cNvSpPr>
                <a:spLocks noChangeShapeType="1"/>
              </p:cNvSpPr>
              <p:nvPr/>
            </p:nvSpPr>
            <p:spPr bwMode="auto">
              <a:xfrm>
                <a:off x="4320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25" name="Line 125"/>
              <p:cNvSpPr>
                <a:spLocks noChangeShapeType="1"/>
              </p:cNvSpPr>
              <p:nvPr/>
            </p:nvSpPr>
            <p:spPr bwMode="auto">
              <a:xfrm flipV="1">
                <a:off x="4032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26" name="Line 126"/>
              <p:cNvSpPr>
                <a:spLocks noChangeShapeType="1"/>
              </p:cNvSpPr>
              <p:nvPr/>
            </p:nvSpPr>
            <p:spPr bwMode="auto">
              <a:xfrm flipV="1">
                <a:off x="4272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27" name="Line 127"/>
              <p:cNvSpPr>
                <a:spLocks noChangeShapeType="1"/>
              </p:cNvSpPr>
              <p:nvPr/>
            </p:nvSpPr>
            <p:spPr bwMode="auto">
              <a:xfrm flipV="1">
                <a:off x="4512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28" name="Line 128"/>
              <p:cNvSpPr>
                <a:spLocks noChangeShapeType="1"/>
              </p:cNvSpPr>
              <p:nvPr/>
            </p:nvSpPr>
            <p:spPr bwMode="auto">
              <a:xfrm flipV="1">
                <a:off x="4896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29" name="Line 129"/>
              <p:cNvSpPr>
                <a:spLocks noChangeShapeType="1"/>
              </p:cNvSpPr>
              <p:nvPr/>
            </p:nvSpPr>
            <p:spPr bwMode="auto">
              <a:xfrm flipV="1">
                <a:off x="5184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0" name="Line 130"/>
              <p:cNvSpPr>
                <a:spLocks noChangeShapeType="1"/>
              </p:cNvSpPr>
              <p:nvPr/>
            </p:nvSpPr>
            <p:spPr bwMode="auto">
              <a:xfrm flipV="1">
                <a:off x="5376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1" name="Line 131"/>
              <p:cNvSpPr>
                <a:spLocks noChangeShapeType="1"/>
              </p:cNvSpPr>
              <p:nvPr/>
            </p:nvSpPr>
            <p:spPr bwMode="auto">
              <a:xfrm flipV="1">
                <a:off x="4944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2" name="Line 132"/>
              <p:cNvSpPr>
                <a:spLocks noChangeShapeType="1"/>
              </p:cNvSpPr>
              <p:nvPr/>
            </p:nvSpPr>
            <p:spPr bwMode="auto">
              <a:xfrm flipV="1">
                <a:off x="5280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3" name="Line 133"/>
              <p:cNvSpPr>
                <a:spLocks noChangeShapeType="1"/>
              </p:cNvSpPr>
              <p:nvPr/>
            </p:nvSpPr>
            <p:spPr bwMode="auto">
              <a:xfrm>
                <a:off x="4464" y="336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4" name="Line 134"/>
              <p:cNvSpPr>
                <a:spLocks noChangeShapeType="1"/>
              </p:cNvSpPr>
              <p:nvPr/>
            </p:nvSpPr>
            <p:spPr bwMode="auto">
              <a:xfrm>
                <a:off x="4848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5" name="Line 135"/>
              <p:cNvSpPr>
                <a:spLocks noChangeShapeType="1"/>
              </p:cNvSpPr>
              <p:nvPr/>
            </p:nvSpPr>
            <p:spPr bwMode="auto">
              <a:xfrm>
                <a:off x="5136" y="307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6" name="Line 136"/>
              <p:cNvSpPr>
                <a:spLocks noChangeShapeType="1"/>
              </p:cNvSpPr>
              <p:nvPr/>
            </p:nvSpPr>
            <p:spPr bwMode="auto">
              <a:xfrm flipV="1">
                <a:off x="4080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7" name="Rectangle 137"/>
              <p:cNvSpPr>
                <a:spLocks noChangeArrowheads="1"/>
              </p:cNvSpPr>
              <p:nvPr/>
            </p:nvSpPr>
            <p:spPr bwMode="auto">
              <a:xfrm>
                <a:off x="3936" y="2448"/>
                <a:ext cx="1680" cy="14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8" name="Line 138"/>
              <p:cNvSpPr>
                <a:spLocks noChangeShapeType="1"/>
              </p:cNvSpPr>
              <p:nvPr/>
            </p:nvSpPr>
            <p:spPr bwMode="auto">
              <a:xfrm>
                <a:off x="4128" y="25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39" name="Line 139"/>
              <p:cNvSpPr>
                <a:spLocks noChangeShapeType="1"/>
              </p:cNvSpPr>
              <p:nvPr/>
            </p:nvSpPr>
            <p:spPr bwMode="auto">
              <a:xfrm>
                <a:off x="4992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40" name="Line 140"/>
              <p:cNvSpPr>
                <a:spLocks noChangeShapeType="1"/>
              </p:cNvSpPr>
              <p:nvPr/>
            </p:nvSpPr>
            <p:spPr bwMode="auto">
              <a:xfrm>
                <a:off x="5232" y="273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41" name="Line 141"/>
              <p:cNvSpPr>
                <a:spLocks noChangeShapeType="1"/>
              </p:cNvSpPr>
              <p:nvPr/>
            </p:nvSpPr>
            <p:spPr bwMode="auto">
              <a:xfrm flipV="1">
                <a:off x="4368" y="2496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42" name="Line 142"/>
              <p:cNvSpPr>
                <a:spLocks noChangeShapeType="1"/>
              </p:cNvSpPr>
              <p:nvPr/>
            </p:nvSpPr>
            <p:spPr bwMode="auto">
              <a:xfrm>
                <a:off x="4416" y="2544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143" name="Text Box 143"/>
              <p:cNvSpPr txBox="1">
                <a:spLocks noChangeArrowheads="1"/>
              </p:cNvSpPr>
              <p:nvPr/>
            </p:nvSpPr>
            <p:spPr bwMode="auto">
              <a:xfrm>
                <a:off x="4045" y="3686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0 u.e.</a:t>
                </a:r>
              </a:p>
            </p:txBody>
          </p:sp>
          <p:sp>
            <p:nvSpPr>
              <p:cNvPr id="128144" name="Text Box 144"/>
              <p:cNvSpPr txBox="1">
                <a:spLocks noChangeArrowheads="1"/>
              </p:cNvSpPr>
              <p:nvPr/>
            </p:nvSpPr>
            <p:spPr bwMode="auto">
              <a:xfrm>
                <a:off x="4957" y="3686"/>
                <a:ext cx="467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000">
                    <a:latin typeface="Times" pitchFamily="18" charset="0"/>
                  </a:rPr>
                  <a:t>0 u.e.</a:t>
                </a:r>
              </a:p>
            </p:txBody>
          </p:sp>
        </p:grpSp>
        <p:sp>
          <p:nvSpPr>
            <p:cNvPr id="128145" name="Text Box 145"/>
            <p:cNvSpPr txBox="1">
              <a:spLocks noChangeArrowheads="1"/>
            </p:cNvSpPr>
            <p:nvPr/>
          </p:nvSpPr>
          <p:spPr bwMode="auto">
            <a:xfrm>
              <a:off x="5328" y="2448"/>
              <a:ext cx="3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i="1">
                  <a:latin typeface="Times" pitchFamily="18" charset="0"/>
                </a:rPr>
                <a:t>d</a:t>
              </a:r>
              <a:r>
                <a:rPr lang="en-US" i="1" baseline="30000">
                  <a:latin typeface="Times" pitchFamily="18" charset="0"/>
                </a:rPr>
                <a:t>10</a:t>
              </a:r>
              <a:endParaRPr lang="en-US" i="1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31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D7F92AA-52FB-1C67-1775-AF1803E3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91" y="188640"/>
            <a:ext cx="8422481" cy="864096"/>
          </a:xfrm>
          <a:noFill/>
        </p:spPr>
        <p:txBody>
          <a:bodyPr vert="horz" lIns="67866" tIns="33338" rIns="67866" bIns="33338" rtlCol="0" anchor="ctr">
            <a:noAutofit/>
          </a:bodyPr>
          <a:lstStyle/>
          <a:p>
            <a:pPr algn="ctr"/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Crystal Field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Stabilisation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Energies (CFSE) &amp; </a:t>
            </a:r>
            <a:b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</a:br>
            <a:endParaRPr lang="en-US" altLang="en-US" sz="2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82754B-0DFC-3A67-D681-E2BD9330A1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3895077"/>
              </p:ext>
            </p:extLst>
          </p:nvPr>
        </p:nvGraphicFramePr>
        <p:xfrm>
          <a:off x="251520" y="836712"/>
          <a:ext cx="8566495" cy="567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3785">
                  <a:extLst>
                    <a:ext uri="{9D8B030D-6E8A-4147-A177-3AD203B41FA5}">
                      <a16:colId xmlns:a16="http://schemas.microsoft.com/office/drawing/2014/main" val="1589574080"/>
                    </a:ext>
                  </a:extLst>
                </a:gridCol>
                <a:gridCol w="1223785">
                  <a:extLst>
                    <a:ext uri="{9D8B030D-6E8A-4147-A177-3AD203B41FA5}">
                      <a16:colId xmlns:a16="http://schemas.microsoft.com/office/drawing/2014/main" val="2976866658"/>
                    </a:ext>
                  </a:extLst>
                </a:gridCol>
                <a:gridCol w="1223785">
                  <a:extLst>
                    <a:ext uri="{9D8B030D-6E8A-4147-A177-3AD203B41FA5}">
                      <a16:colId xmlns:a16="http://schemas.microsoft.com/office/drawing/2014/main" val="103113613"/>
                    </a:ext>
                  </a:extLst>
                </a:gridCol>
                <a:gridCol w="1223785">
                  <a:extLst>
                    <a:ext uri="{9D8B030D-6E8A-4147-A177-3AD203B41FA5}">
                      <a16:colId xmlns:a16="http://schemas.microsoft.com/office/drawing/2014/main" val="2426365199"/>
                    </a:ext>
                  </a:extLst>
                </a:gridCol>
                <a:gridCol w="1009516">
                  <a:extLst>
                    <a:ext uri="{9D8B030D-6E8A-4147-A177-3AD203B41FA5}">
                      <a16:colId xmlns:a16="http://schemas.microsoft.com/office/drawing/2014/main" val="264322564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992831728"/>
                    </a:ext>
                  </a:extLst>
                </a:gridCol>
                <a:gridCol w="933647">
                  <a:extLst>
                    <a:ext uri="{9D8B030D-6E8A-4147-A177-3AD203B41FA5}">
                      <a16:colId xmlns:a16="http://schemas.microsoft.com/office/drawing/2014/main" val="1445094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IN" sz="1400" dirty="0">
                          <a:solidFill>
                            <a:schemeClr val="bg1"/>
                          </a:solidFill>
                        </a:rPr>
                        <a:t>Strong field ligand (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sym typeface="Symbol" pitchFamily="18" charset="2"/>
                        </a:rPr>
                        <a:t></a:t>
                      </a:r>
                      <a:r>
                        <a:rPr lang="en-US" sz="1400" b="1" baseline="-25000" dirty="0">
                          <a:solidFill>
                            <a:schemeClr val="bg1"/>
                          </a:solidFill>
                        </a:rPr>
                        <a:t>O 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</a:rPr>
                        <a:t>&gt; P</a:t>
                      </a:r>
                      <a:r>
                        <a:rPr lang="en-IN" sz="1400" dirty="0">
                          <a:solidFill>
                            <a:schemeClr val="bg1"/>
                          </a:solidFill>
                        </a:rPr>
                        <a:t>) low spin complex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>
                          <a:solidFill>
                            <a:schemeClr val="bg1"/>
                          </a:solidFill>
                        </a:rPr>
                        <a:t>Weak field ligand (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  <a:sym typeface="Symbol" pitchFamily="18" charset="2"/>
                        </a:rPr>
                        <a:t></a:t>
                      </a:r>
                      <a:r>
                        <a:rPr lang="en-US" sz="1400" b="1" baseline="-25000" dirty="0">
                          <a:solidFill>
                            <a:schemeClr val="bg1"/>
                          </a:solidFill>
                        </a:rPr>
                        <a:t>O </a:t>
                      </a:r>
                      <a:r>
                        <a:rPr lang="en-US" sz="1400" b="1" baseline="0" dirty="0">
                          <a:solidFill>
                            <a:schemeClr val="bg1"/>
                          </a:solidFill>
                        </a:rPr>
                        <a:t>&lt; P</a:t>
                      </a:r>
                      <a:r>
                        <a:rPr lang="en-IN" sz="1400" dirty="0">
                          <a:solidFill>
                            <a:schemeClr val="bg1"/>
                          </a:solidFill>
                        </a:rPr>
                        <a:t>) high spin complex</a:t>
                      </a:r>
                    </a:p>
                    <a:p>
                      <a:endParaRPr lang="en-IN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2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d-electrons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Octahedral configuration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CFSE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unpaired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05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Octahedral configuration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CFSE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No. of unpaired e</a:t>
                      </a:r>
                    </a:p>
                    <a:p>
                      <a:pPr algn="ctr"/>
                      <a:endParaRPr lang="en-IN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47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1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1</a:t>
                      </a:r>
                      <a:r>
                        <a:rPr lang="en-IN" sz="1400" dirty="0"/>
                        <a:t>e</a:t>
                      </a:r>
                      <a:r>
                        <a:rPr lang="en-IN" sz="1400" baseline="-25000" dirty="0"/>
                        <a:t>g</a:t>
                      </a:r>
                      <a:r>
                        <a:rPr lang="en-IN" sz="1400" baseline="30000" dirty="0"/>
                        <a:t>0</a:t>
                      </a:r>
                      <a:endParaRPr lang="en-IN" sz="1400" dirty="0"/>
                    </a:p>
                    <a:p>
                      <a:pPr algn="ctr"/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-4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1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-4Dq or </a:t>
                      </a:r>
                      <a:r>
                        <a:rPr lang="el-GR" sz="1400" dirty="0"/>
                        <a:t>-2/5 Δ</a:t>
                      </a:r>
                      <a:r>
                        <a:rPr lang="en-IN" sz="1400" dirty="0"/>
                        <a:t>o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69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2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-8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2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-8Dq or </a:t>
                      </a:r>
                      <a:r>
                        <a:rPr lang="el-GR" sz="1400" dirty="0"/>
                        <a:t>-4/5 Δ</a:t>
                      </a:r>
                      <a:r>
                        <a:rPr lang="en-IN" sz="1400" dirty="0"/>
                        <a:t>o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442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3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-12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3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-12Dq or </a:t>
                      </a:r>
                      <a:r>
                        <a:rPr lang="el-GR" sz="1400" dirty="0"/>
                        <a:t>-6/5 Δ</a:t>
                      </a:r>
                      <a:r>
                        <a:rPr lang="en-IN" sz="1400" dirty="0"/>
                        <a:t>o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22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4 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-16 </a:t>
                      </a:r>
                      <a:r>
                        <a:rPr lang="en-IN" sz="1400" dirty="0" err="1"/>
                        <a:t>Dq+P</a:t>
                      </a:r>
                      <a:r>
                        <a:rPr lang="en-IN" sz="1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3</a:t>
                      </a:r>
                      <a:r>
                        <a:rPr lang="en-IN" sz="1400" dirty="0"/>
                        <a:t>e</a:t>
                      </a:r>
                      <a:r>
                        <a:rPr lang="en-IN" sz="1400" baseline="-25000" dirty="0"/>
                        <a:t>g</a:t>
                      </a:r>
                      <a:r>
                        <a:rPr lang="en-IN" sz="1400" baseline="30000" dirty="0"/>
                        <a:t>1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-6Dq or </a:t>
                      </a:r>
                      <a:r>
                        <a:rPr lang="el-GR" sz="1400" dirty="0"/>
                        <a:t>-3/5 Δ</a:t>
                      </a:r>
                      <a:r>
                        <a:rPr lang="en-IN" sz="1400" dirty="0"/>
                        <a:t>o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6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5 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5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-20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+2P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3</a:t>
                      </a:r>
                      <a:r>
                        <a:rPr lang="en-IN" sz="1400" dirty="0"/>
                        <a:t>e</a:t>
                      </a:r>
                      <a:r>
                        <a:rPr lang="en-IN" sz="1400" baseline="-25000" dirty="0"/>
                        <a:t>g</a:t>
                      </a:r>
                      <a:r>
                        <a:rPr lang="en-IN" sz="1400" baseline="30000" dirty="0"/>
                        <a:t>2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dirty="0"/>
                        <a:t>0 Δ</a:t>
                      </a:r>
                      <a:r>
                        <a:rPr lang="en-IN" sz="1400" dirty="0"/>
                        <a:t>o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0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6 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0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-24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+2P</a:t>
                      </a:r>
                    </a:p>
                    <a:p>
                      <a:pPr algn="ctr"/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/>
                        <a:t>t</a:t>
                      </a:r>
                      <a:r>
                        <a:rPr lang="en-IN" sz="1400" baseline="-25000"/>
                        <a:t>2g</a:t>
                      </a:r>
                      <a:r>
                        <a:rPr lang="en-IN" sz="1400" baseline="30000"/>
                        <a:t>4</a:t>
                      </a:r>
                      <a:r>
                        <a:rPr lang="en-IN" sz="1400"/>
                        <a:t>e</a:t>
                      </a:r>
                      <a:r>
                        <a:rPr lang="en-IN" sz="1400" baseline="-25000"/>
                        <a:t>g</a:t>
                      </a:r>
                      <a:r>
                        <a:rPr lang="en-IN" sz="1400" baseline="30000"/>
                        <a:t>2</a:t>
                      </a:r>
                      <a:endParaRPr lang="en-IN" sz="140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-4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or </a:t>
                      </a:r>
                      <a:r>
                        <a:rPr lang="el-GR" sz="1400" dirty="0"/>
                        <a:t>-2/5 Δ</a:t>
                      </a:r>
                      <a:r>
                        <a:rPr lang="en-IN" sz="1400" dirty="0"/>
                        <a:t>o 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7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7 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-18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+1P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5</a:t>
                      </a:r>
                      <a:r>
                        <a:rPr lang="en-IN" sz="1400" dirty="0"/>
                        <a:t>e</a:t>
                      </a:r>
                      <a:r>
                        <a:rPr lang="en-IN" sz="1400" baseline="-25000" dirty="0"/>
                        <a:t>g</a:t>
                      </a:r>
                      <a:r>
                        <a:rPr lang="en-IN" sz="1400" baseline="30000" dirty="0"/>
                        <a:t>2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-8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or </a:t>
                      </a:r>
                      <a:r>
                        <a:rPr lang="el-GR" sz="1400" dirty="0"/>
                        <a:t>-4/5 Δ</a:t>
                      </a:r>
                      <a:r>
                        <a:rPr lang="en-IN" sz="1400" dirty="0"/>
                        <a:t>o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2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8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-12 </a:t>
                      </a:r>
                      <a:r>
                        <a:rPr lang="en-IN" sz="1400" dirty="0" err="1"/>
                        <a:t>Dq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6</a:t>
                      </a:r>
                      <a:r>
                        <a:rPr lang="en-IN" sz="1400" dirty="0"/>
                        <a:t>e</a:t>
                      </a:r>
                      <a:r>
                        <a:rPr lang="en-IN" sz="1400" baseline="-25000" dirty="0"/>
                        <a:t>g</a:t>
                      </a:r>
                      <a:r>
                        <a:rPr lang="en-IN" sz="1400" baseline="30000" dirty="0"/>
                        <a:t>2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-12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or </a:t>
                      </a:r>
                      <a:r>
                        <a:rPr lang="el-GR" sz="1400" dirty="0"/>
                        <a:t>-6/5 Δ</a:t>
                      </a:r>
                      <a:r>
                        <a:rPr lang="en-IN" sz="1400" dirty="0"/>
                        <a:t>o 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7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9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-6 </a:t>
                      </a:r>
                      <a:r>
                        <a:rPr lang="en-IN" sz="1400" dirty="0" err="1"/>
                        <a:t>Dq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</a:t>
                      </a:r>
                      <a:r>
                        <a:rPr lang="en-IN" sz="1400" baseline="-25000" dirty="0"/>
                        <a:t>2g</a:t>
                      </a:r>
                      <a:r>
                        <a:rPr lang="en-IN" sz="1400" baseline="30000" dirty="0"/>
                        <a:t>6</a:t>
                      </a:r>
                      <a:r>
                        <a:rPr lang="en-IN" sz="1400" dirty="0"/>
                        <a:t>e</a:t>
                      </a:r>
                      <a:r>
                        <a:rPr lang="en-IN" sz="1400" baseline="-25000" dirty="0"/>
                        <a:t>g</a:t>
                      </a:r>
                      <a:r>
                        <a:rPr lang="en-IN" sz="1400" baseline="30000" dirty="0"/>
                        <a:t>3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-6 </a:t>
                      </a:r>
                      <a:r>
                        <a:rPr lang="en-IN" sz="1400" dirty="0" err="1"/>
                        <a:t>Dq</a:t>
                      </a:r>
                      <a:r>
                        <a:rPr lang="en-IN" sz="1400" dirty="0"/>
                        <a:t> or </a:t>
                      </a:r>
                      <a:r>
                        <a:rPr lang="el-GR" sz="1400" dirty="0"/>
                        <a:t>-3/5 Δ</a:t>
                      </a:r>
                      <a:r>
                        <a:rPr lang="en-IN" sz="1400" dirty="0"/>
                        <a:t>o </a:t>
                      </a: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41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d</a:t>
                      </a:r>
                      <a:r>
                        <a:rPr lang="en-IN" sz="1400" baseline="30000" dirty="0"/>
                        <a:t>10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4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0 </a:t>
                      </a:r>
                      <a:r>
                        <a:rPr lang="en-IN" sz="1400" dirty="0" err="1"/>
                        <a:t>Dq</a:t>
                      </a:r>
                      <a:endParaRPr lang="en-IN" sz="1400" dirty="0"/>
                    </a:p>
                    <a:p>
                      <a:pPr algn="ctr"/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en-IN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kumimoji="0" lang="en-IN" sz="1400" b="0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</a:t>
                      </a:r>
                      <a:r>
                        <a:rPr kumimoji="0" lang="en-IN" sz="14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en-IN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0 </a:t>
                      </a:r>
                      <a:r>
                        <a:rPr lang="en-IN" sz="1400" dirty="0" err="1"/>
                        <a:t>Dq</a:t>
                      </a:r>
                      <a:endParaRPr lang="en-IN" sz="14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18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1900" dirty="0"/>
                    </a:p>
                  </a:txBody>
                  <a:tcPr marL="58527" marR="58527" marT="29264" marB="29264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676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267409"/>
      </p:ext>
    </p:extLst>
  </p:cSld>
  <p:clrMapOvr>
    <a:masterClrMapping/>
  </p:clrMapOvr>
  <p:transition>
    <p:zoom dir="in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D7F92AA-52FB-1C67-1775-AF1803E3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991" y="188640"/>
            <a:ext cx="8422481" cy="864096"/>
          </a:xfrm>
          <a:noFill/>
        </p:spPr>
        <p:txBody>
          <a:bodyPr vert="horz" lIns="67866" tIns="33338" rIns="67866" bIns="33338" rtlCol="0" anchor="ctr">
            <a:noAutofit/>
          </a:bodyPr>
          <a:lstStyle/>
          <a:p>
            <a:pPr algn="ctr"/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Crystal Field </a:t>
            </a:r>
            <a:r>
              <a:rPr lang="en-US" altLang="en-US" sz="28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Stabilisation</a:t>
            </a: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 Energies (CFSE) &amp; </a:t>
            </a:r>
            <a:b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</a:b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Octahedral Site Preference Energies (OSPE)</a:t>
            </a:r>
            <a:endParaRPr lang="en-US" altLang="en-US" sz="28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552236-E3AA-F534-D82B-F0AD057FC0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335978"/>
              </p:ext>
            </p:extLst>
          </p:nvPr>
        </p:nvGraphicFramePr>
        <p:xfrm>
          <a:off x="277686" y="1196752"/>
          <a:ext cx="8686802" cy="5370462"/>
        </p:xfrm>
        <a:graphic>
          <a:graphicData uri="http://schemas.openxmlformats.org/drawingml/2006/table">
            <a:tbl>
              <a:tblPr/>
              <a:tblGrid>
                <a:gridCol w="1229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5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09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1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1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751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54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dirty="0"/>
                        <a:t>Total d-electrons</a:t>
                      </a:r>
                    </a:p>
                    <a:p>
                      <a:endParaRPr lang="en-IN" sz="1900" b="1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dirty="0"/>
                        <a:t>Octahedral configuration</a:t>
                      </a:r>
                    </a:p>
                    <a:p>
                      <a:endParaRPr lang="en-IN" sz="1900" b="1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 dirty="0"/>
                        <a:t> CFSE</a:t>
                      </a:r>
                    </a:p>
                    <a:p>
                      <a:endParaRPr lang="en-IN" sz="1900" b="1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/>
                        <a:t>Tetrahedral configuration</a:t>
                      </a:r>
                    </a:p>
                    <a:p>
                      <a:endParaRPr lang="en-IN" sz="1900" b="1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/>
                        <a:t> CFSE</a:t>
                      </a:r>
                    </a:p>
                    <a:p>
                      <a:endParaRPr lang="en-IN" sz="1900" b="1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900" b="1"/>
                        <a:t>OSPE</a:t>
                      </a:r>
                    </a:p>
                    <a:p>
                      <a:endParaRPr lang="en-IN" sz="1900" b="1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0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0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0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0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0 Δ</a:t>
                      </a:r>
                      <a:r>
                        <a:rPr lang="en-IN" sz="1900"/>
                        <a:t>t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0 Δ</a:t>
                      </a:r>
                      <a:r>
                        <a:rPr lang="en-IN" sz="1900" dirty="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1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1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-2/5 Δ</a:t>
                      </a:r>
                      <a:r>
                        <a:rPr lang="en-IN" sz="1900" dirty="0"/>
                        <a:t>o or -4Dq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1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-3/5 Δ</a:t>
                      </a:r>
                      <a:r>
                        <a:rPr lang="en-IN" sz="1900"/>
                        <a:t>t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-6/45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2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2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-4/5 Δ</a:t>
                      </a:r>
                      <a:r>
                        <a:rPr lang="en-IN" sz="1900" dirty="0"/>
                        <a:t>o or -8Dq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2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-6/5 Δ</a:t>
                      </a:r>
                      <a:r>
                        <a:rPr lang="en-IN" sz="1900"/>
                        <a:t>t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-12/45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3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2g</a:t>
                      </a:r>
                      <a:r>
                        <a:rPr lang="en-IN" sz="1900" baseline="30000"/>
                        <a:t>3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800" dirty="0"/>
                        <a:t>-6/5 Δ</a:t>
                      </a:r>
                      <a:r>
                        <a:rPr lang="en-IN" sz="1800" dirty="0"/>
                        <a:t>o or -12Dq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2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1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-4/5 Δ</a:t>
                      </a:r>
                      <a:r>
                        <a:rPr lang="en-IN" sz="1900"/>
                        <a:t>t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-38/45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4 </a:t>
                      </a:r>
                      <a:r>
                        <a:rPr lang="en-IN" sz="1900" baseline="0" dirty="0"/>
                        <a:t>(</a:t>
                      </a:r>
                      <a:r>
                        <a:rPr lang="en-IN" sz="1900" baseline="0" dirty="0" err="1"/>
                        <a:t>h.s.</a:t>
                      </a:r>
                      <a:r>
                        <a:rPr lang="en-IN" sz="1900" baseline="0" dirty="0"/>
                        <a:t>)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2g</a:t>
                      </a:r>
                      <a:r>
                        <a:rPr lang="en-IN" sz="1900" baseline="30000"/>
                        <a:t>3</a:t>
                      </a:r>
                      <a:r>
                        <a:rPr lang="en-IN" sz="1900"/>
                        <a:t>e</a:t>
                      </a:r>
                      <a:r>
                        <a:rPr lang="en-IN" sz="1900" baseline="-25000"/>
                        <a:t>g</a:t>
                      </a:r>
                      <a:r>
                        <a:rPr lang="en-IN" sz="1900" baseline="30000"/>
                        <a:t>1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-3/5 Δ</a:t>
                      </a:r>
                      <a:r>
                        <a:rPr lang="en-IN" sz="1900" dirty="0"/>
                        <a:t>o or -6Dq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2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2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-2/5 Δ</a:t>
                      </a:r>
                      <a:r>
                        <a:rPr lang="en-IN" sz="1900"/>
                        <a:t>t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-19/45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5 </a:t>
                      </a:r>
                      <a:r>
                        <a:rPr lang="en-IN" sz="1900" baseline="0" dirty="0"/>
                        <a:t>(</a:t>
                      </a:r>
                      <a:r>
                        <a:rPr lang="en-IN" sz="1900" baseline="0" dirty="0" err="1"/>
                        <a:t>h.s.</a:t>
                      </a:r>
                      <a:r>
                        <a:rPr lang="en-IN" sz="1900" baseline="0" dirty="0"/>
                        <a:t>)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3</a:t>
                      </a:r>
                      <a:r>
                        <a:rPr lang="en-IN" sz="1900" dirty="0"/>
                        <a:t>e</a:t>
                      </a:r>
                      <a:r>
                        <a:rPr lang="en-IN" sz="1900" baseline="-25000" dirty="0"/>
                        <a:t>g</a:t>
                      </a:r>
                      <a:r>
                        <a:rPr lang="en-IN" sz="1900" baseline="30000" dirty="0"/>
                        <a:t>2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0 Δ</a:t>
                      </a:r>
                      <a:r>
                        <a:rPr lang="en-IN" sz="1900" dirty="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2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3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0 Δ</a:t>
                      </a:r>
                      <a:r>
                        <a:rPr lang="en-IN" sz="1900"/>
                        <a:t>t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0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6 </a:t>
                      </a:r>
                      <a:r>
                        <a:rPr lang="en-IN" sz="1900" baseline="0" dirty="0"/>
                        <a:t>(</a:t>
                      </a:r>
                      <a:r>
                        <a:rPr lang="en-IN" sz="1900" baseline="0" dirty="0" err="1"/>
                        <a:t>h.s.</a:t>
                      </a:r>
                      <a:r>
                        <a:rPr lang="en-IN" sz="1900" baseline="0" dirty="0"/>
                        <a:t>)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2g</a:t>
                      </a:r>
                      <a:r>
                        <a:rPr lang="en-IN" sz="1900" baseline="30000"/>
                        <a:t>4</a:t>
                      </a:r>
                      <a:r>
                        <a:rPr lang="en-IN" sz="1900"/>
                        <a:t>e</a:t>
                      </a:r>
                      <a:r>
                        <a:rPr lang="en-IN" sz="1900" baseline="-25000"/>
                        <a:t>g</a:t>
                      </a:r>
                      <a:r>
                        <a:rPr lang="en-IN" sz="1900" baseline="30000"/>
                        <a:t>2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-2/5 Δ</a:t>
                      </a:r>
                      <a:r>
                        <a:rPr lang="en-IN" sz="1900" dirty="0"/>
                        <a:t>o + P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3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3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-3/5 Δ</a:t>
                      </a:r>
                      <a:r>
                        <a:rPr lang="en-IN" sz="1900"/>
                        <a:t>t + P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-6/45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2850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7 </a:t>
                      </a:r>
                      <a:r>
                        <a:rPr lang="en-IN" sz="1900" baseline="0" dirty="0"/>
                        <a:t>(</a:t>
                      </a:r>
                      <a:r>
                        <a:rPr lang="en-IN" sz="1900" baseline="0" dirty="0" err="1"/>
                        <a:t>h.s.</a:t>
                      </a:r>
                      <a:r>
                        <a:rPr lang="en-IN" sz="1900" baseline="0" dirty="0"/>
                        <a:t>)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5</a:t>
                      </a:r>
                      <a:r>
                        <a:rPr lang="en-IN" sz="1900" dirty="0"/>
                        <a:t>e</a:t>
                      </a:r>
                      <a:r>
                        <a:rPr lang="en-IN" sz="1900" baseline="-25000" dirty="0"/>
                        <a:t>g</a:t>
                      </a:r>
                      <a:r>
                        <a:rPr lang="en-IN" sz="1900" baseline="30000" dirty="0"/>
                        <a:t>2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-4/5 Δ</a:t>
                      </a:r>
                      <a:r>
                        <a:rPr lang="en-IN" sz="1900" dirty="0"/>
                        <a:t>o + 2P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4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3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-6/5 Δ</a:t>
                      </a:r>
                      <a:r>
                        <a:rPr lang="en-IN" sz="1900"/>
                        <a:t>t + 2P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-12/45 Δ</a:t>
                      </a:r>
                      <a:r>
                        <a:rPr lang="en-IN" sz="190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850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8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6</a:t>
                      </a:r>
                      <a:r>
                        <a:rPr lang="en-IN" sz="1900" dirty="0"/>
                        <a:t>e</a:t>
                      </a:r>
                      <a:r>
                        <a:rPr lang="en-IN" sz="1900" baseline="-25000" dirty="0"/>
                        <a:t>g</a:t>
                      </a:r>
                      <a:r>
                        <a:rPr lang="en-IN" sz="1900" baseline="30000" dirty="0"/>
                        <a:t>2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-6/5 Δ</a:t>
                      </a:r>
                      <a:r>
                        <a:rPr lang="en-IN" sz="1900" dirty="0"/>
                        <a:t>o + 3P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4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4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-4/5 Δ</a:t>
                      </a:r>
                      <a:r>
                        <a:rPr lang="en-IN" sz="1900"/>
                        <a:t>t + 3P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-38/45 Δ</a:t>
                      </a:r>
                      <a:r>
                        <a:rPr lang="en-IN" sz="1900"/>
                        <a:t>o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2850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9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6</a:t>
                      </a:r>
                      <a:r>
                        <a:rPr lang="en-IN" sz="1900" dirty="0"/>
                        <a:t>e</a:t>
                      </a:r>
                      <a:r>
                        <a:rPr lang="en-IN" sz="1900" baseline="-25000" dirty="0"/>
                        <a:t>g</a:t>
                      </a:r>
                      <a:r>
                        <a:rPr lang="en-IN" sz="1900" baseline="30000" dirty="0"/>
                        <a:t>3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-3/5 Δ</a:t>
                      </a:r>
                      <a:r>
                        <a:rPr lang="en-IN" sz="1900" dirty="0"/>
                        <a:t>o + 4P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4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5</a:t>
                      </a:r>
                      <a:endParaRPr lang="en-IN" sz="190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-2/5 Δ</a:t>
                      </a:r>
                      <a:r>
                        <a:rPr lang="en-IN" sz="1900"/>
                        <a:t>t + 4P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-19/45 Δ</a:t>
                      </a:r>
                      <a:r>
                        <a:rPr lang="en-IN" sz="1900"/>
                        <a:t>o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726">
                <a:tc>
                  <a:txBody>
                    <a:bodyPr/>
                    <a:lstStyle/>
                    <a:p>
                      <a:r>
                        <a:rPr lang="en-IN" sz="1900" dirty="0"/>
                        <a:t>d</a:t>
                      </a:r>
                      <a:r>
                        <a:rPr lang="en-IN" sz="1900" baseline="30000" dirty="0"/>
                        <a:t>10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 dirty="0"/>
                        <a:t>t</a:t>
                      </a:r>
                      <a:r>
                        <a:rPr lang="en-IN" sz="1900" baseline="-25000" dirty="0"/>
                        <a:t>2g</a:t>
                      </a:r>
                      <a:r>
                        <a:rPr lang="en-IN" sz="1900" baseline="30000" dirty="0"/>
                        <a:t>6</a:t>
                      </a:r>
                      <a:r>
                        <a:rPr lang="en-IN" sz="1900" dirty="0"/>
                        <a:t>e</a:t>
                      </a:r>
                      <a:r>
                        <a:rPr lang="en-IN" sz="1900" baseline="-25000" dirty="0"/>
                        <a:t>g</a:t>
                      </a:r>
                      <a:r>
                        <a:rPr lang="en-IN" sz="1900" baseline="30000" dirty="0"/>
                        <a:t>4 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0 Δ</a:t>
                      </a:r>
                      <a:r>
                        <a:rPr lang="en-IN" sz="1900" dirty="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900"/>
                        <a:t>e</a:t>
                      </a:r>
                      <a:r>
                        <a:rPr lang="en-IN" sz="1900" baseline="30000"/>
                        <a:t>4</a:t>
                      </a:r>
                      <a:r>
                        <a:rPr lang="en-IN" sz="1900"/>
                        <a:t>t</a:t>
                      </a:r>
                      <a:r>
                        <a:rPr lang="en-IN" sz="1900" baseline="-25000"/>
                        <a:t>2</a:t>
                      </a:r>
                      <a:r>
                        <a:rPr lang="en-IN" sz="1900" baseline="30000"/>
                        <a:t>6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/>
                        <a:t>0 Δ</a:t>
                      </a:r>
                      <a:r>
                        <a:rPr lang="en-IN" sz="1900"/>
                        <a:t>t</a:t>
                      </a:r>
                      <a:endParaRPr lang="en-IN" sz="1900" dirty="0"/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sz="1900" dirty="0"/>
                        <a:t>0 Δ</a:t>
                      </a:r>
                      <a:r>
                        <a:rPr lang="en-IN" sz="1900" dirty="0"/>
                        <a:t>o</a:t>
                      </a:r>
                    </a:p>
                  </a:txBody>
                  <a:tcPr marL="58527" marR="58527" marT="29264" marB="292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254597"/>
      </p:ext>
    </p:extLst>
  </p:cSld>
  <p:clrMapOvr>
    <a:masterClrMapping/>
  </p:clrMapOvr>
  <p:transition>
    <p:zoom dir="in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2"/>
          <p:cNvSpPr txBox="1">
            <a:spLocks noChangeArrowheads="1"/>
          </p:cNvSpPr>
          <p:nvPr/>
        </p:nvSpPr>
        <p:spPr bwMode="auto">
          <a:xfrm>
            <a:off x="3059832" y="44624"/>
            <a:ext cx="3172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</a:rPr>
              <a:t>Magnitude of </a:t>
            </a:r>
            <a:r>
              <a:rPr lang="en-US" sz="3600" b="1" dirty="0">
                <a:solidFill>
                  <a:srgbClr val="C00000"/>
                </a:solidFill>
                <a:sym typeface="Symbol" pitchFamily="18" charset="2"/>
              </a:rPr>
              <a:t>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233888" y="764704"/>
            <a:ext cx="87306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800" b="1" dirty="0">
                <a:solidFill>
                  <a:srgbClr val="FF33CC"/>
                </a:solidFill>
              </a:rPr>
              <a:t>Oxidation state of the metal ion</a:t>
            </a:r>
          </a:p>
          <a:p>
            <a:endParaRPr lang="en-US" sz="2800" b="1" dirty="0">
              <a:solidFill>
                <a:srgbClr val="FF33CC"/>
              </a:solidFill>
            </a:endParaRPr>
          </a:p>
          <a:p>
            <a:r>
              <a:rPr lang="en-US" sz="2800" dirty="0"/>
              <a:t>       [Ru(H</a:t>
            </a:r>
            <a:r>
              <a:rPr lang="en-US" sz="2800" baseline="-25000" dirty="0"/>
              <a:t>2</a:t>
            </a:r>
            <a:r>
              <a:rPr lang="en-US" sz="2800" dirty="0"/>
              <a:t>O)</a:t>
            </a:r>
            <a:r>
              <a:rPr lang="en-US" sz="2800" baseline="-25000" dirty="0"/>
              <a:t>6</a:t>
            </a:r>
            <a:r>
              <a:rPr lang="en-US" sz="2800" dirty="0"/>
              <a:t>]</a:t>
            </a:r>
            <a:r>
              <a:rPr lang="en-US" sz="2800" baseline="30000" dirty="0"/>
              <a:t>2+</a:t>
            </a:r>
            <a:r>
              <a:rPr lang="en-US" sz="2800" dirty="0"/>
              <a:t>		19800 cm</a:t>
            </a:r>
            <a:r>
              <a:rPr lang="en-US" sz="2800" baseline="30000" dirty="0"/>
              <a:t>-1</a:t>
            </a:r>
            <a:endParaRPr lang="en-US" sz="2800" b="1" dirty="0">
              <a:solidFill>
                <a:srgbClr val="FF33CC"/>
              </a:solidFill>
            </a:endParaRPr>
          </a:p>
          <a:p>
            <a:r>
              <a:rPr lang="en-US" sz="2800" dirty="0"/>
              <a:t>       [Ru(H</a:t>
            </a:r>
            <a:r>
              <a:rPr lang="en-US" sz="2800" baseline="-25000" dirty="0"/>
              <a:t>2</a:t>
            </a:r>
            <a:r>
              <a:rPr lang="en-US" sz="2800" dirty="0"/>
              <a:t>O)</a:t>
            </a:r>
            <a:r>
              <a:rPr lang="en-US" sz="2800" baseline="-25000" dirty="0"/>
              <a:t>6</a:t>
            </a:r>
            <a:r>
              <a:rPr lang="en-US" sz="2800" dirty="0"/>
              <a:t>]</a:t>
            </a:r>
            <a:r>
              <a:rPr lang="en-US" sz="2800" baseline="30000" dirty="0"/>
              <a:t>3+</a:t>
            </a:r>
            <a:r>
              <a:rPr lang="en-US" sz="2800" dirty="0"/>
              <a:t>		28600 cm</a:t>
            </a:r>
            <a:r>
              <a:rPr lang="en-US" sz="2800" baseline="30000" dirty="0"/>
              <a:t>-1</a:t>
            </a:r>
          </a:p>
          <a:p>
            <a:endParaRPr lang="en-US" sz="2800" baseline="30000" dirty="0"/>
          </a:p>
          <a:p>
            <a:r>
              <a:rPr lang="en-US" sz="2800" b="1" dirty="0">
                <a:solidFill>
                  <a:srgbClr val="FF3300"/>
                </a:solidFill>
              </a:rPr>
              <a:t>2. Number of ligands and geometry</a:t>
            </a:r>
          </a:p>
          <a:p>
            <a:endParaRPr lang="en-US" sz="2800" b="1" dirty="0">
              <a:solidFill>
                <a:srgbClr val="FF3300"/>
              </a:solidFill>
            </a:endParaRPr>
          </a:p>
          <a:p>
            <a:r>
              <a:rPr lang="en-US" sz="2800" b="1" dirty="0">
                <a:sym typeface="Symbol" pitchFamily="18" charset="2"/>
              </a:rPr>
              <a:t></a:t>
            </a:r>
            <a:r>
              <a:rPr lang="en-US" sz="2800" b="1" baseline="-25000" dirty="0">
                <a:sym typeface="Symbol" pitchFamily="18" charset="2"/>
              </a:rPr>
              <a:t>t</a:t>
            </a:r>
            <a:r>
              <a:rPr lang="en-US" sz="2800" b="1" dirty="0">
                <a:sym typeface="Symbol" pitchFamily="18" charset="2"/>
              </a:rPr>
              <a:t>&lt; </a:t>
            </a:r>
            <a:r>
              <a:rPr lang="en-US" sz="2800" b="1" baseline="-25000" dirty="0">
                <a:sym typeface="Symbol" pitchFamily="18" charset="2"/>
              </a:rPr>
              <a:t>o		</a:t>
            </a:r>
            <a:r>
              <a:rPr lang="en-US" sz="2800" b="1" dirty="0">
                <a:sym typeface="Symbol" pitchFamily="18" charset="2"/>
              </a:rPr>
              <a:t>9</a:t>
            </a:r>
            <a:r>
              <a:rPr lang="en-US" sz="2800" b="1" baseline="-25000" dirty="0">
                <a:sym typeface="Symbol" pitchFamily="18" charset="2"/>
              </a:rPr>
              <a:t>t</a:t>
            </a:r>
            <a:r>
              <a:rPr lang="en-US" sz="2800" b="1" dirty="0">
                <a:sym typeface="Symbol" pitchFamily="18" charset="2"/>
              </a:rPr>
              <a:t>= 4</a:t>
            </a:r>
            <a:r>
              <a:rPr lang="en-US" sz="2800" b="1" baseline="-25000" dirty="0">
                <a:sym typeface="Symbol" pitchFamily="18" charset="2"/>
              </a:rPr>
              <a:t>o	</a:t>
            </a:r>
            <a:r>
              <a:rPr lang="en-US" sz="2800" b="1" dirty="0">
                <a:sym typeface="Symbol" pitchFamily="18" charset="2"/>
              </a:rPr>
              <a:t>8</a:t>
            </a:r>
            <a:r>
              <a:rPr lang="en-US" sz="2800" b="1" baseline="-25000" dirty="0">
                <a:sym typeface="Symbol" pitchFamily="18" charset="2"/>
              </a:rPr>
              <a:t>o </a:t>
            </a:r>
            <a:r>
              <a:rPr lang="en-US" sz="2800" b="1" dirty="0">
                <a:sym typeface="Symbol" pitchFamily="18" charset="2"/>
              </a:rPr>
              <a:t>= 9</a:t>
            </a:r>
            <a:r>
              <a:rPr lang="en-US" sz="2800" b="1" baseline="-25000" dirty="0">
                <a:sym typeface="Symbol" pitchFamily="18" charset="2"/>
              </a:rPr>
              <a:t>c </a:t>
            </a:r>
            <a:r>
              <a:rPr lang="en-US" sz="2800" b="1" dirty="0">
                <a:sym typeface="Symbol" pitchFamily="18" charset="2"/>
              </a:rPr>
              <a:t>= 18</a:t>
            </a:r>
            <a:r>
              <a:rPr lang="en-US" sz="2800" b="1" baseline="-25000" dirty="0">
                <a:sym typeface="Symbol" pitchFamily="18" charset="2"/>
              </a:rPr>
              <a:t>t </a:t>
            </a:r>
            <a:r>
              <a:rPr lang="en-US" sz="2800" b="1" dirty="0">
                <a:sym typeface="Symbol" pitchFamily="18" charset="2"/>
              </a:rPr>
              <a:t> (</a:t>
            </a:r>
            <a:r>
              <a:rPr lang="en-US" sz="2800" b="1" baseline="-25000" dirty="0">
                <a:sym typeface="Symbol" pitchFamily="18" charset="2"/>
              </a:rPr>
              <a:t>c </a:t>
            </a:r>
            <a:r>
              <a:rPr lang="en-US" sz="2800" b="1" dirty="0">
                <a:sym typeface="Symbol" pitchFamily="18" charset="2"/>
              </a:rPr>
              <a:t>= </a:t>
            </a:r>
            <a:r>
              <a:rPr lang="en-US" sz="2800" b="1" baseline="-25000" dirty="0">
                <a:sym typeface="Symbol" pitchFamily="18" charset="2"/>
              </a:rPr>
              <a:t>cubic</a:t>
            </a:r>
            <a:r>
              <a:rPr lang="en-US" sz="2800" b="1" dirty="0">
                <a:sym typeface="Symbol" pitchFamily="18" charset="2"/>
              </a:rPr>
              <a:t>)</a:t>
            </a:r>
            <a:r>
              <a:rPr lang="en-US" sz="2800" b="1" baseline="-25000" dirty="0">
                <a:sym typeface="Symbol" pitchFamily="18" charset="2"/>
              </a:rPr>
              <a:t>	</a:t>
            </a:r>
            <a:endParaRPr lang="en-US" sz="2800" b="1" dirty="0">
              <a:sym typeface="Symbol" pitchFamily="18" charset="2"/>
            </a:endParaRPr>
          </a:p>
          <a:p>
            <a:endParaRPr lang="en-US" sz="2800" b="1" baseline="-25000" dirty="0">
              <a:sym typeface="Symbol" pitchFamily="18" charset="2"/>
            </a:endParaRPr>
          </a:p>
          <a:p>
            <a:r>
              <a:rPr lang="en-US" sz="2800" b="1" baseline="-25000" dirty="0">
                <a:sym typeface="Symbol" pitchFamily="18" charset="2"/>
              </a:rPr>
              <a:t>	</a:t>
            </a:r>
            <a:r>
              <a:rPr lang="en-US" sz="2800" b="1" dirty="0">
                <a:solidFill>
                  <a:srgbClr val="7030A0"/>
                </a:solidFill>
                <a:sym typeface="Symbol" pitchFamily="18" charset="2"/>
              </a:rPr>
              <a:t>Number of</a:t>
            </a:r>
            <a:r>
              <a:rPr lang="en-US" sz="2800" b="1" baseline="-25000" dirty="0">
                <a:solidFill>
                  <a:srgbClr val="7030A0"/>
                </a:solidFill>
                <a:sym typeface="Symbol" pitchFamily="18" charset="2"/>
              </a:rPr>
              <a:t> </a:t>
            </a:r>
            <a:r>
              <a:rPr lang="en-US" sz="2800" b="1" dirty="0">
                <a:solidFill>
                  <a:srgbClr val="7030A0"/>
                </a:solidFill>
                <a:sym typeface="Symbol" pitchFamily="18" charset="2"/>
              </a:rPr>
              <a:t>ligand </a:t>
            </a:r>
            <a:r>
              <a:rPr lang="el-GR" sz="2800" b="1" dirty="0">
                <a:solidFill>
                  <a:srgbClr val="7030A0"/>
                </a:solidFill>
                <a:sym typeface="Symbol" pitchFamily="18" charset="2"/>
              </a:rPr>
              <a:t>α</a:t>
            </a:r>
            <a:r>
              <a:rPr lang="en-IN" sz="2800" b="1" dirty="0">
                <a:solidFill>
                  <a:srgbClr val="7030A0"/>
                </a:solidFill>
                <a:sym typeface="Symbol" pitchFamily="18" charset="2"/>
              </a:rPr>
              <a:t> Magnitude of </a:t>
            </a:r>
            <a:r>
              <a:rPr lang="en-US" sz="2800" b="1" dirty="0">
                <a:solidFill>
                  <a:srgbClr val="7030A0"/>
                </a:solidFill>
                <a:sym typeface="Symbol" pitchFamily="18" charset="2"/>
              </a:rPr>
              <a:t></a:t>
            </a:r>
          </a:p>
          <a:p>
            <a:endParaRPr lang="en-US" sz="2800" b="1" baseline="-25000" dirty="0">
              <a:sym typeface="Symbol" pitchFamily="18" charset="2"/>
            </a:endParaRPr>
          </a:p>
          <a:p>
            <a:r>
              <a:rPr lang="en-US" sz="2800" b="1" dirty="0">
                <a:solidFill>
                  <a:srgbClr val="D60093"/>
                </a:solidFill>
              </a:rPr>
              <a:t>3. Nature of the ligand</a:t>
            </a:r>
          </a:p>
          <a:p>
            <a:endParaRPr lang="en-US" sz="1200" b="1" dirty="0">
              <a:solidFill>
                <a:srgbClr val="D60093"/>
              </a:solidFill>
            </a:endParaRPr>
          </a:p>
          <a:p>
            <a:r>
              <a:rPr lang="en-US" sz="2800" b="1" dirty="0">
                <a:solidFill>
                  <a:srgbClr val="CC3300"/>
                </a:solidFill>
              </a:rPr>
              <a:t>I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&lt;S</a:t>
            </a:r>
            <a:r>
              <a:rPr lang="en-US" sz="2800" b="1" baseline="30000" dirty="0">
                <a:solidFill>
                  <a:srgbClr val="CC3300"/>
                </a:solidFill>
              </a:rPr>
              <a:t>2-</a:t>
            </a:r>
            <a:r>
              <a:rPr lang="en-US" sz="2800" b="1" dirty="0">
                <a:solidFill>
                  <a:srgbClr val="CC3300"/>
                </a:solidFill>
              </a:rPr>
              <a:t>&lt;SCN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&lt;Cl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&lt;NO</a:t>
            </a:r>
            <a:r>
              <a:rPr lang="en-US" sz="2800" b="1" baseline="-25000" dirty="0">
                <a:solidFill>
                  <a:srgbClr val="CC3300"/>
                </a:solidFill>
              </a:rPr>
              <a:t>3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&lt;N</a:t>
            </a:r>
            <a:r>
              <a:rPr lang="en-US" sz="2800" b="1" baseline="-25000" dirty="0">
                <a:solidFill>
                  <a:srgbClr val="CC3300"/>
                </a:solidFill>
              </a:rPr>
              <a:t>3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&lt;F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&lt;OH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&lt;C</a:t>
            </a:r>
            <a:r>
              <a:rPr lang="en-US" sz="2800" b="1" baseline="-25000" dirty="0">
                <a:solidFill>
                  <a:srgbClr val="CC3300"/>
                </a:solidFill>
              </a:rPr>
              <a:t>2</a:t>
            </a:r>
            <a:r>
              <a:rPr lang="en-US" sz="2800" b="1" dirty="0">
                <a:solidFill>
                  <a:srgbClr val="CC3300"/>
                </a:solidFill>
              </a:rPr>
              <a:t>O</a:t>
            </a:r>
            <a:r>
              <a:rPr lang="en-US" sz="2800" b="1" baseline="-25000" dirty="0">
                <a:solidFill>
                  <a:srgbClr val="CC3300"/>
                </a:solidFill>
              </a:rPr>
              <a:t>4</a:t>
            </a:r>
            <a:r>
              <a:rPr lang="en-US" sz="2800" b="1" baseline="30000" dirty="0">
                <a:solidFill>
                  <a:srgbClr val="CC3300"/>
                </a:solidFill>
              </a:rPr>
              <a:t>2-</a:t>
            </a:r>
            <a:r>
              <a:rPr lang="en-US" sz="2800" b="1" dirty="0">
                <a:solidFill>
                  <a:srgbClr val="CC3300"/>
                </a:solidFill>
              </a:rPr>
              <a:t>&lt;H</a:t>
            </a:r>
            <a:r>
              <a:rPr lang="en-US" sz="2800" b="1" baseline="-25000" dirty="0">
                <a:solidFill>
                  <a:srgbClr val="CC3300"/>
                </a:solidFill>
              </a:rPr>
              <a:t>2</a:t>
            </a:r>
            <a:r>
              <a:rPr lang="en-US" sz="2800" b="1" dirty="0">
                <a:solidFill>
                  <a:srgbClr val="CC3300"/>
                </a:solidFill>
              </a:rPr>
              <a:t>O&lt;…..CN</a:t>
            </a:r>
            <a:r>
              <a:rPr lang="en-US" sz="2800" b="1" baseline="30000" dirty="0">
                <a:solidFill>
                  <a:srgbClr val="CC3300"/>
                </a:solidFill>
              </a:rPr>
              <a:t>-</a:t>
            </a:r>
            <a:r>
              <a:rPr lang="en-US" sz="2800" b="1" dirty="0">
                <a:solidFill>
                  <a:srgbClr val="CC3300"/>
                </a:solidFill>
              </a:rPr>
              <a:t>&lt;CO</a:t>
            </a:r>
          </a:p>
        </p:txBody>
      </p:sp>
    </p:spTree>
    <p:extLst>
      <p:ext uri="{BB962C8B-B14F-4D97-AF65-F5344CB8AC3E}">
        <p14:creationId xmlns:p14="http://schemas.microsoft.com/office/powerpoint/2010/main" val="187521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autoUpdateAnimBg="0"/>
      <p:bldP spid="8294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624F920-B18E-A112-2336-E80450D3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188640"/>
            <a:ext cx="3562722" cy="419100"/>
          </a:xfrm>
          <a:noFill/>
        </p:spPr>
        <p:txBody>
          <a:bodyPr vert="horz" lIns="67866" tIns="33338" rIns="67866" bIns="33338" rtlCol="0" anchor="ctr">
            <a:noAutofit/>
          </a:bodyPr>
          <a:lstStyle/>
          <a:p>
            <a:pPr algn="ctr" eaLnBrk="1" hangingPunct="1"/>
            <a:r>
              <a:rPr lang="en-US" altLang="en-US" sz="3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Limitations of CFT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4D02B16-1DAD-8274-FB6F-797A0C365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4356" y="908720"/>
            <a:ext cx="7993856" cy="4019550"/>
          </a:xfrm>
        </p:spPr>
        <p:txBody>
          <a:bodyPr vert="horz" lIns="67866" tIns="33338" rIns="67866" bIns="33338" rtlCol="0">
            <a:normAutofit fontScale="47500" lnSpcReduction="20000"/>
          </a:bodyPr>
          <a:lstStyle/>
          <a:p>
            <a:pPr marL="0" indent="0" algn="just">
              <a:buNone/>
              <a:defRPr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crystal field theory could explain the formation, structure, optical, and magnetic properties of the coordination compound quite satisfactorily. But the crystal field theory could not explain the following factors.</a:t>
            </a:r>
          </a:p>
          <a:p>
            <a:pPr algn="just">
              <a:buFont typeface="+mj-lt"/>
              <a:buAutoNum type="arabicPeriod"/>
              <a:defRPr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existence of covalent bonding in some transition metal complexes.</a:t>
            </a:r>
          </a:p>
          <a:p>
            <a:pPr algn="just">
              <a:buFont typeface="+mj-lt"/>
              <a:buAutoNum type="arabicPeriod"/>
              <a:defRPr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order of ligands in the spectrochemical series. As ligands are considered as point charges, the anionic ligands should exert a greater splitting effect. However, the anionic ligands are placed at the lower end of the spectrochemical series.</a:t>
            </a:r>
          </a:p>
          <a:p>
            <a:pPr eaLnBrk="1" hangingPunct="1">
              <a:defRPr/>
            </a:pPr>
            <a:endParaRPr lang="en-US" alt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412513"/>
      </p:ext>
    </p:extLst>
  </p:cSld>
  <p:clrMapOvr>
    <a:masterClrMapping/>
  </p:clrMapOvr>
  <p:transition>
    <p:zoom dir="in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685800" y="914400"/>
            <a:ext cx="7848600" cy="203132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99"/>
                </a:solidFill>
              </a:rPr>
              <a:t>Limitations of CFT</a:t>
            </a:r>
          </a:p>
          <a:p>
            <a:pPr>
              <a:lnSpc>
                <a:spcPct val="50000"/>
              </a:lnSpc>
            </a:pPr>
            <a:endParaRPr lang="en-US" sz="2800" b="1" dirty="0">
              <a:solidFill>
                <a:srgbClr val="000099"/>
              </a:solidFill>
            </a:endParaRPr>
          </a:p>
          <a:p>
            <a:r>
              <a:rPr lang="en-US" sz="2800" b="1" dirty="0">
                <a:solidFill>
                  <a:srgbClr val="000099"/>
                </a:solidFill>
              </a:rPr>
              <a:t>Considers Ligand as Point charge/dipole only</a:t>
            </a:r>
          </a:p>
          <a:p>
            <a:r>
              <a:rPr lang="en-US" sz="2800" b="1" dirty="0">
                <a:solidFill>
                  <a:srgbClr val="FF00FF"/>
                </a:solidFill>
              </a:rPr>
              <a:t>Does not take into account of the overlap of ligand and metal orbitals</a:t>
            </a:r>
          </a:p>
        </p:txBody>
      </p: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685800" y="3581400"/>
            <a:ext cx="7848600" cy="20313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0099"/>
                </a:solidFill>
              </a:rPr>
              <a:t>Consequence</a:t>
            </a:r>
          </a:p>
          <a:p>
            <a:pPr>
              <a:lnSpc>
                <a:spcPct val="50000"/>
              </a:lnSpc>
            </a:pPr>
            <a:endParaRPr lang="en-US" sz="2800" b="1" dirty="0">
              <a:solidFill>
                <a:srgbClr val="000099"/>
              </a:solidFill>
            </a:endParaRPr>
          </a:p>
          <a:p>
            <a:r>
              <a:rPr lang="en-US" sz="2800" b="1" dirty="0">
                <a:solidFill>
                  <a:srgbClr val="000099"/>
                </a:solidFill>
              </a:rPr>
              <a:t>e.g. Fails to explain why CO is stronger ligand than CN</a:t>
            </a:r>
            <a:r>
              <a:rPr lang="en-US" sz="2800" b="1" baseline="30000" dirty="0">
                <a:solidFill>
                  <a:srgbClr val="000099"/>
                </a:solidFill>
              </a:rPr>
              <a:t>-</a:t>
            </a:r>
            <a:r>
              <a:rPr lang="en-US" sz="2800" b="1" dirty="0">
                <a:solidFill>
                  <a:srgbClr val="000099"/>
                </a:solidFill>
              </a:rPr>
              <a:t> in complexes having metal in low oxidation state </a:t>
            </a:r>
          </a:p>
        </p:txBody>
      </p:sp>
    </p:spTree>
    <p:extLst>
      <p:ext uri="{BB962C8B-B14F-4D97-AF65-F5344CB8AC3E}">
        <p14:creationId xmlns:p14="http://schemas.microsoft.com/office/powerpoint/2010/main" val="189028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8D2C0E-45C0-D1AB-A6BF-E780C23D3205}"/>
              </a:ext>
            </a:extLst>
          </p:cNvPr>
          <p:cNvPicPr>
            <a:picLocks noChangeAspect="1"/>
          </p:cNvPicPr>
          <p:nvPr/>
        </p:nvPicPr>
        <p:blipFill>
          <a:blip r:embed="rId2">
            <a:biLevel thresh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3" y="1626035"/>
            <a:ext cx="8951119" cy="3685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1511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04800" y="533400"/>
            <a:ext cx="8458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en-US" sz="3200" b="1">
                <a:solidFill>
                  <a:srgbClr val="000099"/>
                </a:solidFill>
              </a:rPr>
              <a:t>Metals in Low Oxidation States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 b="1">
                <a:solidFill>
                  <a:srgbClr val="000099"/>
                </a:solidFill>
              </a:rPr>
              <a:t> 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/>
              <a:t>In low oxidation states, </a:t>
            </a:r>
            <a:r>
              <a:rPr lang="en-US" sz="3200" b="1">
                <a:solidFill>
                  <a:srgbClr val="800080"/>
                </a:solidFill>
              </a:rPr>
              <a:t>the electron density on the metal ion is very high.</a:t>
            </a:r>
            <a:r>
              <a:rPr lang="en-US" sz="3200" b="1"/>
              <a:t> </a:t>
            </a:r>
          </a:p>
          <a:p>
            <a:pPr marL="342900" indent="-342900" algn="just">
              <a:spcBef>
                <a:spcPct val="20000"/>
              </a:spcBef>
              <a:buFontTx/>
              <a:buChar char="•"/>
            </a:pPr>
            <a:r>
              <a:rPr lang="en-US" sz="3200" b="1"/>
              <a:t>To stabilize low oxidation states, we require ligands, which </a:t>
            </a:r>
            <a:r>
              <a:rPr lang="en-US" sz="3200" b="1">
                <a:solidFill>
                  <a:srgbClr val="FF0000"/>
                </a:solidFill>
              </a:rPr>
              <a:t>can simultaneously bind the metal center and also withdraw electron density from it.</a:t>
            </a:r>
            <a:endParaRPr lang="en-US" sz="3200" b="1"/>
          </a:p>
        </p:txBody>
      </p:sp>
    </p:spTree>
    <p:extLst>
      <p:ext uri="{BB962C8B-B14F-4D97-AF65-F5344CB8AC3E}">
        <p14:creationId xmlns:p14="http://schemas.microsoft.com/office/powerpoint/2010/main" val="255986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0425" y="930275"/>
            <a:ext cx="7391400" cy="5338763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308911" y="119063"/>
            <a:ext cx="643144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/>
              <a:t>Stabilizing Low Oxidation State: e.g. CO</a:t>
            </a:r>
          </a:p>
        </p:txBody>
      </p:sp>
    </p:spTree>
    <p:extLst>
      <p:ext uri="{BB962C8B-B14F-4D97-AF65-F5344CB8AC3E}">
        <p14:creationId xmlns:p14="http://schemas.microsoft.com/office/powerpoint/2010/main" val="25517618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479550"/>
            <a:ext cx="3524250" cy="2936875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447800"/>
            <a:ext cx="4114800" cy="2967038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</p:pic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08911" y="381000"/>
            <a:ext cx="6431441" cy="553998"/>
          </a:xfrm>
          <a:prstGeom prst="rect">
            <a:avLst/>
          </a:prstGeom>
          <a:solidFill>
            <a:srgbClr val="CCECFF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000" b="1" dirty="0"/>
              <a:t>Stabilizing Low Oxidation State: e.g. CO</a:t>
            </a: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174625" y="4724400"/>
            <a:ext cx="8785225" cy="1295400"/>
          </a:xfrm>
          <a:prstGeom prst="rect">
            <a:avLst/>
          </a:prstGeom>
          <a:solidFill>
            <a:srgbClr val="CCECFF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en-US" sz="3200" b="1"/>
              <a:t>Ni(CO)</a:t>
            </a:r>
            <a:r>
              <a:rPr lang="en-US" sz="3200" b="1" baseline="-25000"/>
              <a:t>4</a:t>
            </a:r>
            <a:r>
              <a:rPr lang="en-US" sz="3200" b="1"/>
              <a:t>], [Fe(CO)</a:t>
            </a:r>
            <a:r>
              <a:rPr lang="en-US" sz="3200" b="1" baseline="-25000"/>
              <a:t>5</a:t>
            </a:r>
            <a:r>
              <a:rPr lang="en-US" sz="3200" b="1"/>
              <a:t>], [Cr(CO)</a:t>
            </a:r>
            <a:r>
              <a:rPr lang="en-US" sz="3200" b="1" baseline="-25000"/>
              <a:t>6</a:t>
            </a:r>
            <a:r>
              <a:rPr lang="en-US" sz="3200" b="1"/>
              <a:t>], [Mn</a:t>
            </a:r>
            <a:r>
              <a:rPr lang="en-US" sz="3200" b="1" baseline="-25000"/>
              <a:t>2</a:t>
            </a:r>
            <a:r>
              <a:rPr lang="en-US" sz="3200" b="1"/>
              <a:t>(CO)</a:t>
            </a:r>
            <a:r>
              <a:rPr lang="en-US" sz="3200" b="1" baseline="-25000"/>
              <a:t>10</a:t>
            </a:r>
            <a:r>
              <a:rPr lang="en-US" sz="3200" b="1"/>
              <a:t>], [Co</a:t>
            </a:r>
            <a:r>
              <a:rPr lang="en-US" sz="3200" b="1" baseline="-25000"/>
              <a:t>2</a:t>
            </a:r>
            <a:r>
              <a:rPr lang="en-US" sz="3200" b="1"/>
              <a:t>(CO)</a:t>
            </a:r>
            <a:r>
              <a:rPr lang="en-US" sz="3200" b="1" baseline="-25000"/>
              <a:t>8</a:t>
            </a:r>
            <a:r>
              <a:rPr lang="en-US" sz="3200" b="1"/>
              <a:t>], Na</a:t>
            </a:r>
            <a:r>
              <a:rPr lang="en-US" sz="3200" b="1" baseline="-25000"/>
              <a:t>2</a:t>
            </a:r>
            <a:r>
              <a:rPr lang="en-US" sz="3200" b="1"/>
              <a:t>[Fe(CO)</a:t>
            </a:r>
            <a:r>
              <a:rPr lang="en-US" sz="3200" b="1" baseline="-25000"/>
              <a:t>4</a:t>
            </a:r>
            <a:r>
              <a:rPr lang="en-US" sz="3200" b="1"/>
              <a:t>], Na[Mn(CO)</a:t>
            </a:r>
            <a:r>
              <a:rPr lang="en-US" sz="3200" b="1" baseline="-25000"/>
              <a:t>5</a:t>
            </a:r>
            <a:r>
              <a:rPr lang="en-US" sz="3200" b="1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1074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1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2"/>
          <p:cNvGrpSpPr>
            <a:grpSpLocks/>
          </p:cNvGrpSpPr>
          <p:nvPr/>
        </p:nvGrpSpPr>
        <p:grpSpPr bwMode="auto">
          <a:xfrm>
            <a:off x="1346200" y="228600"/>
            <a:ext cx="5664200" cy="2655888"/>
            <a:chOff x="1818" y="2614"/>
            <a:chExt cx="1990" cy="979"/>
          </a:xfrm>
        </p:grpSpPr>
        <p:sp>
          <p:nvSpPr>
            <p:cNvPr id="119811" name="Freeform 3"/>
            <p:cNvSpPr>
              <a:spLocks/>
            </p:cNvSpPr>
            <p:nvPr/>
          </p:nvSpPr>
          <p:spPr bwMode="auto">
            <a:xfrm>
              <a:off x="2556" y="3068"/>
              <a:ext cx="354" cy="204"/>
            </a:xfrm>
            <a:custGeom>
              <a:avLst/>
              <a:gdLst/>
              <a:ahLst/>
              <a:cxnLst>
                <a:cxn ang="0">
                  <a:pos x="0" y="255"/>
                </a:cxn>
                <a:cxn ang="0">
                  <a:pos x="67" y="208"/>
                </a:cxn>
                <a:cxn ang="0">
                  <a:pos x="135" y="165"/>
                </a:cxn>
                <a:cxn ang="0">
                  <a:pos x="195" y="128"/>
                </a:cxn>
                <a:cxn ang="0">
                  <a:pos x="257" y="95"/>
                </a:cxn>
                <a:cxn ang="0">
                  <a:pos x="315" y="68"/>
                </a:cxn>
                <a:cxn ang="0">
                  <a:pos x="367" y="45"/>
                </a:cxn>
                <a:cxn ang="0">
                  <a:pos x="420" y="28"/>
                </a:cxn>
                <a:cxn ang="0">
                  <a:pos x="467" y="18"/>
                </a:cxn>
                <a:cxn ang="0">
                  <a:pos x="515" y="5"/>
                </a:cxn>
                <a:cxn ang="0">
                  <a:pos x="557" y="3"/>
                </a:cxn>
                <a:cxn ang="0">
                  <a:pos x="600" y="0"/>
                </a:cxn>
                <a:cxn ang="0">
                  <a:pos x="637" y="5"/>
                </a:cxn>
                <a:cxn ang="0">
                  <a:pos x="672" y="10"/>
                </a:cxn>
                <a:cxn ang="0">
                  <a:pos x="705" y="18"/>
                </a:cxn>
                <a:cxn ang="0">
                  <a:pos x="737" y="30"/>
                </a:cxn>
                <a:cxn ang="0">
                  <a:pos x="762" y="45"/>
                </a:cxn>
                <a:cxn ang="0">
                  <a:pos x="787" y="60"/>
                </a:cxn>
                <a:cxn ang="0">
                  <a:pos x="807" y="80"/>
                </a:cxn>
                <a:cxn ang="0">
                  <a:pos x="827" y="98"/>
                </a:cxn>
                <a:cxn ang="0">
                  <a:pos x="845" y="120"/>
                </a:cxn>
                <a:cxn ang="0">
                  <a:pos x="857" y="143"/>
                </a:cxn>
                <a:cxn ang="0">
                  <a:pos x="870" y="168"/>
                </a:cxn>
                <a:cxn ang="0">
                  <a:pos x="875" y="193"/>
                </a:cxn>
                <a:cxn ang="0">
                  <a:pos x="882" y="218"/>
                </a:cxn>
                <a:cxn ang="0">
                  <a:pos x="885" y="243"/>
                </a:cxn>
                <a:cxn ang="0">
                  <a:pos x="885" y="270"/>
                </a:cxn>
                <a:cxn ang="0">
                  <a:pos x="882" y="295"/>
                </a:cxn>
                <a:cxn ang="0">
                  <a:pos x="875" y="320"/>
                </a:cxn>
                <a:cxn ang="0">
                  <a:pos x="870" y="345"/>
                </a:cxn>
                <a:cxn ang="0">
                  <a:pos x="857" y="370"/>
                </a:cxn>
                <a:cxn ang="0">
                  <a:pos x="845" y="390"/>
                </a:cxn>
                <a:cxn ang="0">
                  <a:pos x="827" y="413"/>
                </a:cxn>
                <a:cxn ang="0">
                  <a:pos x="807" y="435"/>
                </a:cxn>
                <a:cxn ang="0">
                  <a:pos x="787" y="453"/>
                </a:cxn>
                <a:cxn ang="0">
                  <a:pos x="762" y="468"/>
                </a:cxn>
                <a:cxn ang="0">
                  <a:pos x="737" y="483"/>
                </a:cxn>
                <a:cxn ang="0">
                  <a:pos x="705" y="493"/>
                </a:cxn>
                <a:cxn ang="0">
                  <a:pos x="672" y="503"/>
                </a:cxn>
                <a:cxn ang="0">
                  <a:pos x="637" y="508"/>
                </a:cxn>
                <a:cxn ang="0">
                  <a:pos x="600" y="510"/>
                </a:cxn>
                <a:cxn ang="0">
                  <a:pos x="557" y="508"/>
                </a:cxn>
                <a:cxn ang="0">
                  <a:pos x="515" y="503"/>
                </a:cxn>
                <a:cxn ang="0">
                  <a:pos x="467" y="495"/>
                </a:cxn>
                <a:cxn ang="0">
                  <a:pos x="420" y="483"/>
                </a:cxn>
                <a:cxn ang="0">
                  <a:pos x="367" y="465"/>
                </a:cxn>
                <a:cxn ang="0">
                  <a:pos x="315" y="445"/>
                </a:cxn>
                <a:cxn ang="0">
                  <a:pos x="257" y="418"/>
                </a:cxn>
                <a:cxn ang="0">
                  <a:pos x="195" y="385"/>
                </a:cxn>
                <a:cxn ang="0">
                  <a:pos x="135" y="350"/>
                </a:cxn>
                <a:cxn ang="0">
                  <a:pos x="67" y="303"/>
                </a:cxn>
                <a:cxn ang="0">
                  <a:pos x="0" y="255"/>
                </a:cxn>
              </a:cxnLst>
              <a:rect l="0" t="0" r="r" b="b"/>
              <a:pathLst>
                <a:path w="885" h="510">
                  <a:moveTo>
                    <a:pt x="0" y="255"/>
                  </a:moveTo>
                  <a:lnTo>
                    <a:pt x="67" y="208"/>
                  </a:lnTo>
                  <a:lnTo>
                    <a:pt x="135" y="165"/>
                  </a:lnTo>
                  <a:lnTo>
                    <a:pt x="195" y="128"/>
                  </a:lnTo>
                  <a:lnTo>
                    <a:pt x="257" y="95"/>
                  </a:lnTo>
                  <a:lnTo>
                    <a:pt x="315" y="68"/>
                  </a:lnTo>
                  <a:lnTo>
                    <a:pt x="367" y="45"/>
                  </a:lnTo>
                  <a:lnTo>
                    <a:pt x="420" y="28"/>
                  </a:lnTo>
                  <a:lnTo>
                    <a:pt x="467" y="18"/>
                  </a:lnTo>
                  <a:lnTo>
                    <a:pt x="515" y="5"/>
                  </a:lnTo>
                  <a:lnTo>
                    <a:pt x="557" y="3"/>
                  </a:lnTo>
                  <a:lnTo>
                    <a:pt x="600" y="0"/>
                  </a:lnTo>
                  <a:lnTo>
                    <a:pt x="637" y="5"/>
                  </a:lnTo>
                  <a:lnTo>
                    <a:pt x="672" y="10"/>
                  </a:lnTo>
                  <a:lnTo>
                    <a:pt x="705" y="18"/>
                  </a:lnTo>
                  <a:lnTo>
                    <a:pt x="737" y="30"/>
                  </a:lnTo>
                  <a:lnTo>
                    <a:pt x="762" y="45"/>
                  </a:lnTo>
                  <a:lnTo>
                    <a:pt x="787" y="60"/>
                  </a:lnTo>
                  <a:lnTo>
                    <a:pt x="807" y="80"/>
                  </a:lnTo>
                  <a:lnTo>
                    <a:pt x="827" y="98"/>
                  </a:lnTo>
                  <a:lnTo>
                    <a:pt x="845" y="120"/>
                  </a:lnTo>
                  <a:lnTo>
                    <a:pt x="857" y="143"/>
                  </a:lnTo>
                  <a:lnTo>
                    <a:pt x="870" y="168"/>
                  </a:lnTo>
                  <a:lnTo>
                    <a:pt x="875" y="193"/>
                  </a:lnTo>
                  <a:lnTo>
                    <a:pt x="882" y="218"/>
                  </a:lnTo>
                  <a:lnTo>
                    <a:pt x="885" y="243"/>
                  </a:lnTo>
                  <a:lnTo>
                    <a:pt x="885" y="270"/>
                  </a:lnTo>
                  <a:lnTo>
                    <a:pt x="882" y="295"/>
                  </a:lnTo>
                  <a:lnTo>
                    <a:pt x="875" y="320"/>
                  </a:lnTo>
                  <a:lnTo>
                    <a:pt x="870" y="345"/>
                  </a:lnTo>
                  <a:lnTo>
                    <a:pt x="857" y="370"/>
                  </a:lnTo>
                  <a:lnTo>
                    <a:pt x="845" y="390"/>
                  </a:lnTo>
                  <a:lnTo>
                    <a:pt x="827" y="413"/>
                  </a:lnTo>
                  <a:lnTo>
                    <a:pt x="807" y="435"/>
                  </a:lnTo>
                  <a:lnTo>
                    <a:pt x="787" y="453"/>
                  </a:lnTo>
                  <a:lnTo>
                    <a:pt x="762" y="468"/>
                  </a:lnTo>
                  <a:lnTo>
                    <a:pt x="737" y="483"/>
                  </a:lnTo>
                  <a:lnTo>
                    <a:pt x="705" y="493"/>
                  </a:lnTo>
                  <a:lnTo>
                    <a:pt x="672" y="503"/>
                  </a:lnTo>
                  <a:lnTo>
                    <a:pt x="637" y="508"/>
                  </a:lnTo>
                  <a:lnTo>
                    <a:pt x="600" y="510"/>
                  </a:lnTo>
                  <a:lnTo>
                    <a:pt x="557" y="508"/>
                  </a:lnTo>
                  <a:lnTo>
                    <a:pt x="515" y="503"/>
                  </a:lnTo>
                  <a:lnTo>
                    <a:pt x="467" y="495"/>
                  </a:lnTo>
                  <a:lnTo>
                    <a:pt x="420" y="483"/>
                  </a:lnTo>
                  <a:lnTo>
                    <a:pt x="367" y="465"/>
                  </a:lnTo>
                  <a:lnTo>
                    <a:pt x="315" y="445"/>
                  </a:lnTo>
                  <a:lnTo>
                    <a:pt x="257" y="418"/>
                  </a:lnTo>
                  <a:lnTo>
                    <a:pt x="195" y="385"/>
                  </a:lnTo>
                  <a:lnTo>
                    <a:pt x="135" y="350"/>
                  </a:lnTo>
                  <a:lnTo>
                    <a:pt x="67" y="303"/>
                  </a:lnTo>
                  <a:lnTo>
                    <a:pt x="0" y="255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12" name="Freeform 4"/>
            <p:cNvSpPr>
              <a:spLocks/>
            </p:cNvSpPr>
            <p:nvPr/>
          </p:nvSpPr>
          <p:spPr bwMode="auto">
            <a:xfrm>
              <a:off x="1818" y="3107"/>
              <a:ext cx="202" cy="126"/>
            </a:xfrm>
            <a:custGeom>
              <a:avLst/>
              <a:gdLst/>
              <a:ahLst/>
              <a:cxnLst>
                <a:cxn ang="0">
                  <a:pos x="507" y="157"/>
                </a:cxn>
                <a:cxn ang="0">
                  <a:pos x="470" y="187"/>
                </a:cxn>
                <a:cxn ang="0">
                  <a:pos x="430" y="217"/>
                </a:cxn>
                <a:cxn ang="0">
                  <a:pos x="395" y="237"/>
                </a:cxn>
                <a:cxn ang="0">
                  <a:pos x="362" y="257"/>
                </a:cxn>
                <a:cxn ang="0">
                  <a:pos x="327" y="275"/>
                </a:cxn>
                <a:cxn ang="0">
                  <a:pos x="295" y="287"/>
                </a:cxn>
                <a:cxn ang="0">
                  <a:pos x="265" y="297"/>
                </a:cxn>
                <a:cxn ang="0">
                  <a:pos x="237" y="307"/>
                </a:cxn>
                <a:cxn ang="0">
                  <a:pos x="210" y="310"/>
                </a:cxn>
                <a:cxn ang="0">
                  <a:pos x="185" y="315"/>
                </a:cxn>
                <a:cxn ang="0">
                  <a:pos x="162" y="315"/>
                </a:cxn>
                <a:cxn ang="0">
                  <a:pos x="142" y="315"/>
                </a:cxn>
                <a:cxn ang="0">
                  <a:pos x="120" y="310"/>
                </a:cxn>
                <a:cxn ang="0">
                  <a:pos x="102" y="305"/>
                </a:cxn>
                <a:cxn ang="0">
                  <a:pos x="85" y="297"/>
                </a:cxn>
                <a:cxn ang="0">
                  <a:pos x="67" y="290"/>
                </a:cxn>
                <a:cxn ang="0">
                  <a:pos x="55" y="280"/>
                </a:cxn>
                <a:cxn ang="0">
                  <a:pos x="42" y="270"/>
                </a:cxn>
                <a:cxn ang="0">
                  <a:pos x="30" y="255"/>
                </a:cxn>
                <a:cxn ang="0">
                  <a:pos x="22" y="240"/>
                </a:cxn>
                <a:cxn ang="0">
                  <a:pos x="12" y="230"/>
                </a:cxn>
                <a:cxn ang="0">
                  <a:pos x="7" y="212"/>
                </a:cxn>
                <a:cxn ang="0">
                  <a:pos x="2" y="197"/>
                </a:cxn>
                <a:cxn ang="0">
                  <a:pos x="0" y="182"/>
                </a:cxn>
                <a:cxn ang="0">
                  <a:pos x="0" y="167"/>
                </a:cxn>
                <a:cxn ang="0">
                  <a:pos x="0" y="150"/>
                </a:cxn>
                <a:cxn ang="0">
                  <a:pos x="0" y="135"/>
                </a:cxn>
                <a:cxn ang="0">
                  <a:pos x="2" y="117"/>
                </a:cxn>
                <a:cxn ang="0">
                  <a:pos x="7" y="102"/>
                </a:cxn>
                <a:cxn ang="0">
                  <a:pos x="12" y="87"/>
                </a:cxn>
                <a:cxn ang="0">
                  <a:pos x="22" y="72"/>
                </a:cxn>
                <a:cxn ang="0">
                  <a:pos x="30" y="60"/>
                </a:cxn>
                <a:cxn ang="0">
                  <a:pos x="42" y="47"/>
                </a:cxn>
                <a:cxn ang="0">
                  <a:pos x="55" y="35"/>
                </a:cxn>
                <a:cxn ang="0">
                  <a:pos x="67" y="27"/>
                </a:cxn>
                <a:cxn ang="0">
                  <a:pos x="85" y="17"/>
                </a:cxn>
                <a:cxn ang="0">
                  <a:pos x="102" y="10"/>
                </a:cxn>
                <a:cxn ang="0">
                  <a:pos x="120" y="5"/>
                </a:cxn>
                <a:cxn ang="0">
                  <a:pos x="142" y="2"/>
                </a:cxn>
                <a:cxn ang="0">
                  <a:pos x="162" y="0"/>
                </a:cxn>
                <a:cxn ang="0">
                  <a:pos x="185" y="0"/>
                </a:cxn>
                <a:cxn ang="0">
                  <a:pos x="210" y="2"/>
                </a:cxn>
                <a:cxn ang="0">
                  <a:pos x="237" y="10"/>
                </a:cxn>
                <a:cxn ang="0">
                  <a:pos x="265" y="15"/>
                </a:cxn>
                <a:cxn ang="0">
                  <a:pos x="295" y="27"/>
                </a:cxn>
                <a:cxn ang="0">
                  <a:pos x="327" y="40"/>
                </a:cxn>
                <a:cxn ang="0">
                  <a:pos x="362" y="57"/>
                </a:cxn>
                <a:cxn ang="0">
                  <a:pos x="395" y="77"/>
                </a:cxn>
                <a:cxn ang="0">
                  <a:pos x="430" y="102"/>
                </a:cxn>
                <a:cxn ang="0">
                  <a:pos x="470" y="127"/>
                </a:cxn>
                <a:cxn ang="0">
                  <a:pos x="507" y="157"/>
                </a:cxn>
              </a:cxnLst>
              <a:rect l="0" t="0" r="r" b="b"/>
              <a:pathLst>
                <a:path w="507" h="315">
                  <a:moveTo>
                    <a:pt x="507" y="157"/>
                  </a:moveTo>
                  <a:lnTo>
                    <a:pt x="470" y="187"/>
                  </a:lnTo>
                  <a:lnTo>
                    <a:pt x="430" y="217"/>
                  </a:lnTo>
                  <a:lnTo>
                    <a:pt x="395" y="237"/>
                  </a:lnTo>
                  <a:lnTo>
                    <a:pt x="362" y="257"/>
                  </a:lnTo>
                  <a:lnTo>
                    <a:pt x="327" y="275"/>
                  </a:lnTo>
                  <a:lnTo>
                    <a:pt x="295" y="287"/>
                  </a:lnTo>
                  <a:lnTo>
                    <a:pt x="265" y="297"/>
                  </a:lnTo>
                  <a:lnTo>
                    <a:pt x="237" y="307"/>
                  </a:lnTo>
                  <a:lnTo>
                    <a:pt x="210" y="310"/>
                  </a:lnTo>
                  <a:lnTo>
                    <a:pt x="185" y="315"/>
                  </a:lnTo>
                  <a:lnTo>
                    <a:pt x="162" y="315"/>
                  </a:lnTo>
                  <a:lnTo>
                    <a:pt x="142" y="315"/>
                  </a:lnTo>
                  <a:lnTo>
                    <a:pt x="120" y="310"/>
                  </a:lnTo>
                  <a:lnTo>
                    <a:pt x="102" y="305"/>
                  </a:lnTo>
                  <a:lnTo>
                    <a:pt x="85" y="297"/>
                  </a:lnTo>
                  <a:lnTo>
                    <a:pt x="67" y="290"/>
                  </a:lnTo>
                  <a:lnTo>
                    <a:pt x="55" y="280"/>
                  </a:lnTo>
                  <a:lnTo>
                    <a:pt x="42" y="270"/>
                  </a:lnTo>
                  <a:lnTo>
                    <a:pt x="30" y="255"/>
                  </a:lnTo>
                  <a:lnTo>
                    <a:pt x="22" y="240"/>
                  </a:lnTo>
                  <a:lnTo>
                    <a:pt x="12" y="230"/>
                  </a:lnTo>
                  <a:lnTo>
                    <a:pt x="7" y="212"/>
                  </a:lnTo>
                  <a:lnTo>
                    <a:pt x="2" y="197"/>
                  </a:lnTo>
                  <a:lnTo>
                    <a:pt x="0" y="182"/>
                  </a:lnTo>
                  <a:lnTo>
                    <a:pt x="0" y="167"/>
                  </a:lnTo>
                  <a:lnTo>
                    <a:pt x="0" y="150"/>
                  </a:lnTo>
                  <a:lnTo>
                    <a:pt x="0" y="135"/>
                  </a:lnTo>
                  <a:lnTo>
                    <a:pt x="2" y="117"/>
                  </a:lnTo>
                  <a:lnTo>
                    <a:pt x="7" y="102"/>
                  </a:lnTo>
                  <a:lnTo>
                    <a:pt x="12" y="87"/>
                  </a:lnTo>
                  <a:lnTo>
                    <a:pt x="22" y="72"/>
                  </a:lnTo>
                  <a:lnTo>
                    <a:pt x="30" y="60"/>
                  </a:lnTo>
                  <a:lnTo>
                    <a:pt x="42" y="47"/>
                  </a:lnTo>
                  <a:lnTo>
                    <a:pt x="55" y="35"/>
                  </a:lnTo>
                  <a:lnTo>
                    <a:pt x="67" y="27"/>
                  </a:lnTo>
                  <a:lnTo>
                    <a:pt x="85" y="17"/>
                  </a:lnTo>
                  <a:lnTo>
                    <a:pt x="102" y="10"/>
                  </a:lnTo>
                  <a:lnTo>
                    <a:pt x="120" y="5"/>
                  </a:lnTo>
                  <a:lnTo>
                    <a:pt x="142" y="2"/>
                  </a:lnTo>
                  <a:lnTo>
                    <a:pt x="162" y="0"/>
                  </a:lnTo>
                  <a:lnTo>
                    <a:pt x="185" y="0"/>
                  </a:lnTo>
                  <a:lnTo>
                    <a:pt x="210" y="2"/>
                  </a:lnTo>
                  <a:lnTo>
                    <a:pt x="237" y="10"/>
                  </a:lnTo>
                  <a:lnTo>
                    <a:pt x="265" y="15"/>
                  </a:lnTo>
                  <a:lnTo>
                    <a:pt x="295" y="27"/>
                  </a:lnTo>
                  <a:lnTo>
                    <a:pt x="327" y="40"/>
                  </a:lnTo>
                  <a:lnTo>
                    <a:pt x="362" y="57"/>
                  </a:lnTo>
                  <a:lnTo>
                    <a:pt x="395" y="77"/>
                  </a:lnTo>
                  <a:lnTo>
                    <a:pt x="430" y="102"/>
                  </a:lnTo>
                  <a:lnTo>
                    <a:pt x="470" y="127"/>
                  </a:lnTo>
                  <a:lnTo>
                    <a:pt x="507" y="157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13" name="Rectangle 5"/>
            <p:cNvSpPr>
              <a:spLocks noChangeArrowheads="1"/>
            </p:cNvSpPr>
            <p:nvPr/>
          </p:nvSpPr>
          <p:spPr bwMode="auto">
            <a:xfrm>
              <a:off x="2064" y="3061"/>
              <a:ext cx="83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FF0000"/>
                  </a:solidFill>
                  <a:latin typeface="Arial" pitchFamily="34" charset="0"/>
                </a:rPr>
                <a:t>O</a:t>
              </a:r>
              <a:endParaRPr lang="en-US" sz="1200"/>
            </a:p>
          </p:txBody>
        </p:sp>
        <p:sp>
          <p:nvSpPr>
            <p:cNvPr id="119814" name="Rectangle 6"/>
            <p:cNvSpPr>
              <a:spLocks noChangeArrowheads="1"/>
            </p:cNvSpPr>
            <p:nvPr/>
          </p:nvSpPr>
          <p:spPr bwMode="auto">
            <a:xfrm>
              <a:off x="2394" y="3061"/>
              <a:ext cx="78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b="1">
                  <a:solidFill>
                    <a:srgbClr val="000000"/>
                  </a:solidFill>
                  <a:latin typeface="Arial" pitchFamily="34" charset="0"/>
                </a:rPr>
                <a:t>C</a:t>
              </a:r>
              <a:endParaRPr lang="en-US" sz="1200"/>
            </a:p>
          </p:txBody>
        </p:sp>
        <p:grpSp>
          <p:nvGrpSpPr>
            <p:cNvPr id="119815" name="Group 7"/>
            <p:cNvGrpSpPr>
              <a:grpSpLocks/>
            </p:cNvGrpSpPr>
            <p:nvPr/>
          </p:nvGrpSpPr>
          <p:grpSpPr bwMode="auto">
            <a:xfrm>
              <a:off x="2238" y="3119"/>
              <a:ext cx="126" cy="105"/>
              <a:chOff x="5594" y="7798"/>
              <a:chExt cx="315" cy="261"/>
            </a:xfrm>
          </p:grpSpPr>
          <p:sp>
            <p:nvSpPr>
              <p:cNvPr id="119816" name="Line 8"/>
              <p:cNvSpPr>
                <a:spLocks noChangeShapeType="1"/>
              </p:cNvSpPr>
              <p:nvPr/>
            </p:nvSpPr>
            <p:spPr bwMode="auto">
              <a:xfrm>
                <a:off x="5594" y="7798"/>
                <a:ext cx="315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17" name="Line 9"/>
              <p:cNvSpPr>
                <a:spLocks noChangeShapeType="1"/>
              </p:cNvSpPr>
              <p:nvPr/>
            </p:nvSpPr>
            <p:spPr bwMode="auto">
              <a:xfrm>
                <a:off x="5594" y="7925"/>
                <a:ext cx="315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18" name="Line 10"/>
              <p:cNvSpPr>
                <a:spLocks noChangeShapeType="1"/>
              </p:cNvSpPr>
              <p:nvPr/>
            </p:nvSpPr>
            <p:spPr bwMode="auto">
              <a:xfrm>
                <a:off x="5594" y="8058"/>
                <a:ext cx="315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819" name="Group 11"/>
            <p:cNvGrpSpPr>
              <a:grpSpLocks/>
            </p:cNvGrpSpPr>
            <p:nvPr/>
          </p:nvGrpSpPr>
          <p:grpSpPr bwMode="auto">
            <a:xfrm>
              <a:off x="1868" y="3138"/>
              <a:ext cx="28" cy="67"/>
              <a:chOff x="4671" y="7845"/>
              <a:chExt cx="68" cy="168"/>
            </a:xfrm>
          </p:grpSpPr>
          <p:sp>
            <p:nvSpPr>
              <p:cNvPr id="119820" name="Oval 12"/>
              <p:cNvSpPr>
                <a:spLocks noChangeArrowheads="1"/>
              </p:cNvSpPr>
              <p:nvPr/>
            </p:nvSpPr>
            <p:spPr bwMode="auto">
              <a:xfrm>
                <a:off x="4671" y="7845"/>
                <a:ext cx="68" cy="70"/>
              </a:xfrm>
              <a:prstGeom prst="ellipse">
                <a:avLst/>
              </a:prstGeom>
              <a:solidFill>
                <a:srgbClr val="FF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21" name="Oval 13"/>
              <p:cNvSpPr>
                <a:spLocks noChangeArrowheads="1"/>
              </p:cNvSpPr>
              <p:nvPr/>
            </p:nvSpPr>
            <p:spPr bwMode="auto">
              <a:xfrm>
                <a:off x="4671" y="7943"/>
                <a:ext cx="68" cy="70"/>
              </a:xfrm>
              <a:prstGeom prst="ellipse">
                <a:avLst/>
              </a:prstGeom>
              <a:solidFill>
                <a:srgbClr val="FF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822" name="Group 14"/>
            <p:cNvGrpSpPr>
              <a:grpSpLocks/>
            </p:cNvGrpSpPr>
            <p:nvPr/>
          </p:nvGrpSpPr>
          <p:grpSpPr bwMode="auto">
            <a:xfrm>
              <a:off x="2766" y="3135"/>
              <a:ext cx="36" cy="78"/>
              <a:chOff x="6914" y="7838"/>
              <a:chExt cx="92" cy="195"/>
            </a:xfrm>
          </p:grpSpPr>
          <p:sp>
            <p:nvSpPr>
              <p:cNvPr id="119823" name="Oval 15"/>
              <p:cNvSpPr>
                <a:spLocks noChangeArrowheads="1"/>
              </p:cNvSpPr>
              <p:nvPr/>
            </p:nvSpPr>
            <p:spPr bwMode="auto">
              <a:xfrm>
                <a:off x="6914" y="7838"/>
                <a:ext cx="92" cy="82"/>
              </a:xfrm>
              <a:prstGeom prst="ellipse">
                <a:avLst/>
              </a:prstGeom>
              <a:solidFill>
                <a:srgbClr val="FF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24" name="Oval 16"/>
              <p:cNvSpPr>
                <a:spLocks noChangeArrowheads="1"/>
              </p:cNvSpPr>
              <p:nvPr/>
            </p:nvSpPr>
            <p:spPr bwMode="auto">
              <a:xfrm>
                <a:off x="6914" y="7950"/>
                <a:ext cx="92" cy="83"/>
              </a:xfrm>
              <a:prstGeom prst="ellipse">
                <a:avLst/>
              </a:prstGeom>
              <a:solidFill>
                <a:srgbClr val="FF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9825" name="Group 17"/>
            <p:cNvGrpSpPr>
              <a:grpSpLocks/>
            </p:cNvGrpSpPr>
            <p:nvPr/>
          </p:nvGrpSpPr>
          <p:grpSpPr bwMode="auto">
            <a:xfrm>
              <a:off x="2970" y="3116"/>
              <a:ext cx="220" cy="82"/>
              <a:chOff x="7424" y="7790"/>
              <a:chExt cx="550" cy="205"/>
            </a:xfrm>
          </p:grpSpPr>
          <p:sp>
            <p:nvSpPr>
              <p:cNvPr id="119826" name="Line 18"/>
              <p:cNvSpPr>
                <a:spLocks noChangeShapeType="1"/>
              </p:cNvSpPr>
              <p:nvPr/>
            </p:nvSpPr>
            <p:spPr bwMode="auto">
              <a:xfrm>
                <a:off x="7424" y="7895"/>
                <a:ext cx="465" cy="1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27" name="Freeform 19"/>
              <p:cNvSpPr>
                <a:spLocks/>
              </p:cNvSpPr>
              <p:nvPr/>
            </p:nvSpPr>
            <p:spPr bwMode="auto">
              <a:xfrm>
                <a:off x="7756" y="7790"/>
                <a:ext cx="218" cy="20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8" y="105"/>
                  </a:cxn>
                  <a:cxn ang="0">
                    <a:pos x="3" y="205"/>
                  </a:cxn>
                  <a:cxn ang="0">
                    <a:pos x="70" y="105"/>
                  </a:cxn>
                  <a:cxn ang="0">
                    <a:pos x="0" y="0"/>
                  </a:cxn>
                </a:cxnLst>
                <a:rect l="0" t="0" r="r" b="b"/>
                <a:pathLst>
                  <a:path w="218" h="205">
                    <a:moveTo>
                      <a:pt x="0" y="0"/>
                    </a:moveTo>
                    <a:lnTo>
                      <a:pt x="218" y="105"/>
                    </a:lnTo>
                    <a:lnTo>
                      <a:pt x="3" y="205"/>
                    </a:lnTo>
                    <a:lnTo>
                      <a:pt x="70" y="10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9828" name="Rectangle 20"/>
            <p:cNvSpPr>
              <a:spLocks noChangeArrowheads="1"/>
            </p:cNvSpPr>
            <p:nvPr/>
          </p:nvSpPr>
          <p:spPr bwMode="auto">
            <a:xfrm>
              <a:off x="3270" y="3022"/>
              <a:ext cx="111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US" sz="3000" b="1">
                  <a:solidFill>
                    <a:srgbClr val="FF00FF"/>
                  </a:solidFill>
                  <a:latin typeface="Arial" pitchFamily="34" charset="0"/>
                </a:rPr>
                <a:t>M</a:t>
              </a:r>
              <a:endParaRPr lang="en-US" sz="1200"/>
            </a:p>
          </p:txBody>
        </p:sp>
        <p:sp>
          <p:nvSpPr>
            <p:cNvPr id="119829" name="Freeform 21"/>
            <p:cNvSpPr>
              <a:spLocks/>
            </p:cNvSpPr>
            <p:nvPr/>
          </p:nvSpPr>
          <p:spPr bwMode="auto">
            <a:xfrm>
              <a:off x="2920" y="2744"/>
              <a:ext cx="322" cy="306"/>
            </a:xfrm>
            <a:custGeom>
              <a:avLst/>
              <a:gdLst/>
              <a:ahLst/>
              <a:cxnLst>
                <a:cxn ang="0">
                  <a:pos x="807" y="765"/>
                </a:cxn>
                <a:cxn ang="0">
                  <a:pos x="710" y="750"/>
                </a:cxn>
                <a:cxn ang="0">
                  <a:pos x="622" y="733"/>
                </a:cxn>
                <a:cxn ang="0">
                  <a:pos x="540" y="715"/>
                </a:cxn>
                <a:cxn ang="0">
                  <a:pos x="467" y="690"/>
                </a:cxn>
                <a:cxn ang="0">
                  <a:pos x="395" y="668"/>
                </a:cxn>
                <a:cxn ang="0">
                  <a:pos x="335" y="645"/>
                </a:cxn>
                <a:cxn ang="0">
                  <a:pos x="277" y="615"/>
                </a:cxn>
                <a:cxn ang="0">
                  <a:pos x="230" y="590"/>
                </a:cxn>
                <a:cxn ang="0">
                  <a:pos x="182" y="560"/>
                </a:cxn>
                <a:cxn ang="0">
                  <a:pos x="142" y="530"/>
                </a:cxn>
                <a:cxn ang="0">
                  <a:pos x="107" y="498"/>
                </a:cxn>
                <a:cxn ang="0">
                  <a:pos x="80" y="468"/>
                </a:cxn>
                <a:cxn ang="0">
                  <a:pos x="55" y="435"/>
                </a:cxn>
                <a:cxn ang="0">
                  <a:pos x="35" y="403"/>
                </a:cxn>
                <a:cxn ang="0">
                  <a:pos x="22" y="370"/>
                </a:cxn>
                <a:cxn ang="0">
                  <a:pos x="7" y="340"/>
                </a:cxn>
                <a:cxn ang="0">
                  <a:pos x="2" y="308"/>
                </a:cxn>
                <a:cxn ang="0">
                  <a:pos x="0" y="275"/>
                </a:cxn>
                <a:cxn ang="0">
                  <a:pos x="2" y="248"/>
                </a:cxn>
                <a:cxn ang="0">
                  <a:pos x="5" y="215"/>
                </a:cxn>
                <a:cxn ang="0">
                  <a:pos x="15" y="190"/>
                </a:cxn>
                <a:cxn ang="0">
                  <a:pos x="22" y="160"/>
                </a:cxn>
                <a:cxn ang="0">
                  <a:pos x="37" y="135"/>
                </a:cxn>
                <a:cxn ang="0">
                  <a:pos x="55" y="110"/>
                </a:cxn>
                <a:cxn ang="0">
                  <a:pos x="75" y="90"/>
                </a:cxn>
                <a:cxn ang="0">
                  <a:pos x="95" y="68"/>
                </a:cxn>
                <a:cxn ang="0">
                  <a:pos x="117" y="50"/>
                </a:cxn>
                <a:cxn ang="0">
                  <a:pos x="142" y="35"/>
                </a:cxn>
                <a:cxn ang="0">
                  <a:pos x="170" y="23"/>
                </a:cxn>
                <a:cxn ang="0">
                  <a:pos x="200" y="13"/>
                </a:cxn>
                <a:cxn ang="0">
                  <a:pos x="230" y="5"/>
                </a:cxn>
                <a:cxn ang="0">
                  <a:pos x="260" y="0"/>
                </a:cxn>
                <a:cxn ang="0">
                  <a:pos x="292" y="0"/>
                </a:cxn>
                <a:cxn ang="0">
                  <a:pos x="325" y="3"/>
                </a:cxn>
                <a:cxn ang="0">
                  <a:pos x="357" y="8"/>
                </a:cxn>
                <a:cxn ang="0">
                  <a:pos x="392" y="20"/>
                </a:cxn>
                <a:cxn ang="0">
                  <a:pos x="425" y="35"/>
                </a:cxn>
                <a:cxn ang="0">
                  <a:pos x="457" y="53"/>
                </a:cxn>
                <a:cxn ang="0">
                  <a:pos x="495" y="75"/>
                </a:cxn>
                <a:cxn ang="0">
                  <a:pos x="525" y="103"/>
                </a:cxn>
                <a:cxn ang="0">
                  <a:pos x="560" y="135"/>
                </a:cxn>
                <a:cxn ang="0">
                  <a:pos x="590" y="170"/>
                </a:cxn>
                <a:cxn ang="0">
                  <a:pos x="620" y="213"/>
                </a:cxn>
                <a:cxn ang="0">
                  <a:pos x="650" y="265"/>
                </a:cxn>
                <a:cxn ang="0">
                  <a:pos x="677" y="315"/>
                </a:cxn>
                <a:cxn ang="0">
                  <a:pos x="705" y="378"/>
                </a:cxn>
                <a:cxn ang="0">
                  <a:pos x="732" y="440"/>
                </a:cxn>
                <a:cxn ang="0">
                  <a:pos x="752" y="513"/>
                </a:cxn>
                <a:cxn ang="0">
                  <a:pos x="772" y="590"/>
                </a:cxn>
                <a:cxn ang="0">
                  <a:pos x="790" y="675"/>
                </a:cxn>
                <a:cxn ang="0">
                  <a:pos x="807" y="765"/>
                </a:cxn>
              </a:cxnLst>
              <a:rect l="0" t="0" r="r" b="b"/>
              <a:pathLst>
                <a:path w="807" h="765">
                  <a:moveTo>
                    <a:pt x="807" y="765"/>
                  </a:moveTo>
                  <a:lnTo>
                    <a:pt x="710" y="750"/>
                  </a:lnTo>
                  <a:lnTo>
                    <a:pt x="622" y="733"/>
                  </a:lnTo>
                  <a:lnTo>
                    <a:pt x="540" y="715"/>
                  </a:lnTo>
                  <a:lnTo>
                    <a:pt x="467" y="690"/>
                  </a:lnTo>
                  <a:lnTo>
                    <a:pt x="395" y="668"/>
                  </a:lnTo>
                  <a:lnTo>
                    <a:pt x="335" y="645"/>
                  </a:lnTo>
                  <a:lnTo>
                    <a:pt x="277" y="615"/>
                  </a:lnTo>
                  <a:lnTo>
                    <a:pt x="230" y="590"/>
                  </a:lnTo>
                  <a:lnTo>
                    <a:pt x="182" y="560"/>
                  </a:lnTo>
                  <a:lnTo>
                    <a:pt x="142" y="530"/>
                  </a:lnTo>
                  <a:lnTo>
                    <a:pt x="107" y="498"/>
                  </a:lnTo>
                  <a:lnTo>
                    <a:pt x="80" y="468"/>
                  </a:lnTo>
                  <a:lnTo>
                    <a:pt x="55" y="435"/>
                  </a:lnTo>
                  <a:lnTo>
                    <a:pt x="35" y="403"/>
                  </a:lnTo>
                  <a:lnTo>
                    <a:pt x="22" y="370"/>
                  </a:lnTo>
                  <a:lnTo>
                    <a:pt x="7" y="340"/>
                  </a:lnTo>
                  <a:lnTo>
                    <a:pt x="2" y="308"/>
                  </a:lnTo>
                  <a:lnTo>
                    <a:pt x="0" y="275"/>
                  </a:lnTo>
                  <a:lnTo>
                    <a:pt x="2" y="248"/>
                  </a:lnTo>
                  <a:lnTo>
                    <a:pt x="5" y="215"/>
                  </a:lnTo>
                  <a:lnTo>
                    <a:pt x="15" y="190"/>
                  </a:lnTo>
                  <a:lnTo>
                    <a:pt x="22" y="160"/>
                  </a:lnTo>
                  <a:lnTo>
                    <a:pt x="37" y="135"/>
                  </a:lnTo>
                  <a:lnTo>
                    <a:pt x="55" y="110"/>
                  </a:lnTo>
                  <a:lnTo>
                    <a:pt x="75" y="90"/>
                  </a:lnTo>
                  <a:lnTo>
                    <a:pt x="95" y="68"/>
                  </a:lnTo>
                  <a:lnTo>
                    <a:pt x="117" y="50"/>
                  </a:lnTo>
                  <a:lnTo>
                    <a:pt x="142" y="35"/>
                  </a:lnTo>
                  <a:lnTo>
                    <a:pt x="170" y="23"/>
                  </a:lnTo>
                  <a:lnTo>
                    <a:pt x="200" y="13"/>
                  </a:lnTo>
                  <a:lnTo>
                    <a:pt x="230" y="5"/>
                  </a:lnTo>
                  <a:lnTo>
                    <a:pt x="260" y="0"/>
                  </a:lnTo>
                  <a:lnTo>
                    <a:pt x="292" y="0"/>
                  </a:lnTo>
                  <a:lnTo>
                    <a:pt x="325" y="3"/>
                  </a:lnTo>
                  <a:lnTo>
                    <a:pt x="357" y="8"/>
                  </a:lnTo>
                  <a:lnTo>
                    <a:pt x="392" y="20"/>
                  </a:lnTo>
                  <a:lnTo>
                    <a:pt x="425" y="35"/>
                  </a:lnTo>
                  <a:lnTo>
                    <a:pt x="457" y="53"/>
                  </a:lnTo>
                  <a:lnTo>
                    <a:pt x="495" y="75"/>
                  </a:lnTo>
                  <a:lnTo>
                    <a:pt x="525" y="103"/>
                  </a:lnTo>
                  <a:lnTo>
                    <a:pt x="560" y="135"/>
                  </a:lnTo>
                  <a:lnTo>
                    <a:pt x="590" y="170"/>
                  </a:lnTo>
                  <a:lnTo>
                    <a:pt x="620" y="213"/>
                  </a:lnTo>
                  <a:lnTo>
                    <a:pt x="650" y="265"/>
                  </a:lnTo>
                  <a:lnTo>
                    <a:pt x="677" y="315"/>
                  </a:lnTo>
                  <a:lnTo>
                    <a:pt x="705" y="378"/>
                  </a:lnTo>
                  <a:lnTo>
                    <a:pt x="732" y="440"/>
                  </a:lnTo>
                  <a:lnTo>
                    <a:pt x="752" y="513"/>
                  </a:lnTo>
                  <a:lnTo>
                    <a:pt x="772" y="590"/>
                  </a:lnTo>
                  <a:lnTo>
                    <a:pt x="790" y="675"/>
                  </a:lnTo>
                  <a:lnTo>
                    <a:pt x="807" y="765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0" name="Freeform 22"/>
            <p:cNvSpPr>
              <a:spLocks/>
            </p:cNvSpPr>
            <p:nvPr/>
          </p:nvSpPr>
          <p:spPr bwMode="auto">
            <a:xfrm>
              <a:off x="2920" y="3287"/>
              <a:ext cx="322" cy="306"/>
            </a:xfrm>
            <a:custGeom>
              <a:avLst/>
              <a:gdLst/>
              <a:ahLst/>
              <a:cxnLst>
                <a:cxn ang="0">
                  <a:pos x="807" y="0"/>
                </a:cxn>
                <a:cxn ang="0">
                  <a:pos x="790" y="90"/>
                </a:cxn>
                <a:cxn ang="0">
                  <a:pos x="772" y="175"/>
                </a:cxn>
                <a:cxn ang="0">
                  <a:pos x="752" y="252"/>
                </a:cxn>
                <a:cxn ang="0">
                  <a:pos x="732" y="325"/>
                </a:cxn>
                <a:cxn ang="0">
                  <a:pos x="705" y="387"/>
                </a:cxn>
                <a:cxn ang="0">
                  <a:pos x="677" y="450"/>
                </a:cxn>
                <a:cxn ang="0">
                  <a:pos x="650" y="500"/>
                </a:cxn>
                <a:cxn ang="0">
                  <a:pos x="620" y="550"/>
                </a:cxn>
                <a:cxn ang="0">
                  <a:pos x="590" y="592"/>
                </a:cxn>
                <a:cxn ang="0">
                  <a:pos x="560" y="630"/>
                </a:cxn>
                <a:cxn ang="0">
                  <a:pos x="525" y="662"/>
                </a:cxn>
                <a:cxn ang="0">
                  <a:pos x="495" y="690"/>
                </a:cxn>
                <a:cxn ang="0">
                  <a:pos x="457" y="712"/>
                </a:cxn>
                <a:cxn ang="0">
                  <a:pos x="425" y="730"/>
                </a:cxn>
                <a:cxn ang="0">
                  <a:pos x="392" y="747"/>
                </a:cxn>
                <a:cxn ang="0">
                  <a:pos x="357" y="755"/>
                </a:cxn>
                <a:cxn ang="0">
                  <a:pos x="325" y="762"/>
                </a:cxn>
                <a:cxn ang="0">
                  <a:pos x="292" y="765"/>
                </a:cxn>
                <a:cxn ang="0">
                  <a:pos x="260" y="765"/>
                </a:cxn>
                <a:cxn ang="0">
                  <a:pos x="230" y="760"/>
                </a:cxn>
                <a:cxn ang="0">
                  <a:pos x="200" y="752"/>
                </a:cxn>
                <a:cxn ang="0">
                  <a:pos x="170" y="740"/>
                </a:cxn>
                <a:cxn ang="0">
                  <a:pos x="142" y="727"/>
                </a:cxn>
                <a:cxn ang="0">
                  <a:pos x="117" y="715"/>
                </a:cxn>
                <a:cxn ang="0">
                  <a:pos x="95" y="697"/>
                </a:cxn>
                <a:cxn ang="0">
                  <a:pos x="75" y="675"/>
                </a:cxn>
                <a:cxn ang="0">
                  <a:pos x="55" y="652"/>
                </a:cxn>
                <a:cxn ang="0">
                  <a:pos x="37" y="630"/>
                </a:cxn>
                <a:cxn ang="0">
                  <a:pos x="22" y="602"/>
                </a:cxn>
                <a:cxn ang="0">
                  <a:pos x="15" y="577"/>
                </a:cxn>
                <a:cxn ang="0">
                  <a:pos x="5" y="550"/>
                </a:cxn>
                <a:cxn ang="0">
                  <a:pos x="2" y="520"/>
                </a:cxn>
                <a:cxn ang="0">
                  <a:pos x="0" y="490"/>
                </a:cxn>
                <a:cxn ang="0">
                  <a:pos x="2" y="457"/>
                </a:cxn>
                <a:cxn ang="0">
                  <a:pos x="7" y="425"/>
                </a:cxn>
                <a:cxn ang="0">
                  <a:pos x="22" y="392"/>
                </a:cxn>
                <a:cxn ang="0">
                  <a:pos x="35" y="360"/>
                </a:cxn>
                <a:cxn ang="0">
                  <a:pos x="55" y="330"/>
                </a:cxn>
                <a:cxn ang="0">
                  <a:pos x="80" y="297"/>
                </a:cxn>
                <a:cxn ang="0">
                  <a:pos x="107" y="267"/>
                </a:cxn>
                <a:cxn ang="0">
                  <a:pos x="142" y="235"/>
                </a:cxn>
                <a:cxn ang="0">
                  <a:pos x="182" y="207"/>
                </a:cxn>
                <a:cxn ang="0">
                  <a:pos x="230" y="175"/>
                </a:cxn>
                <a:cxn ang="0">
                  <a:pos x="277" y="150"/>
                </a:cxn>
                <a:cxn ang="0">
                  <a:pos x="335" y="122"/>
                </a:cxn>
                <a:cxn ang="0">
                  <a:pos x="395" y="97"/>
                </a:cxn>
                <a:cxn ang="0">
                  <a:pos x="467" y="75"/>
                </a:cxn>
                <a:cxn ang="0">
                  <a:pos x="540" y="52"/>
                </a:cxn>
                <a:cxn ang="0">
                  <a:pos x="622" y="32"/>
                </a:cxn>
                <a:cxn ang="0">
                  <a:pos x="710" y="12"/>
                </a:cxn>
                <a:cxn ang="0">
                  <a:pos x="807" y="0"/>
                </a:cxn>
              </a:cxnLst>
              <a:rect l="0" t="0" r="r" b="b"/>
              <a:pathLst>
                <a:path w="807" h="765">
                  <a:moveTo>
                    <a:pt x="807" y="0"/>
                  </a:moveTo>
                  <a:lnTo>
                    <a:pt x="790" y="90"/>
                  </a:lnTo>
                  <a:lnTo>
                    <a:pt x="772" y="175"/>
                  </a:lnTo>
                  <a:lnTo>
                    <a:pt x="752" y="252"/>
                  </a:lnTo>
                  <a:lnTo>
                    <a:pt x="732" y="325"/>
                  </a:lnTo>
                  <a:lnTo>
                    <a:pt x="705" y="387"/>
                  </a:lnTo>
                  <a:lnTo>
                    <a:pt x="677" y="450"/>
                  </a:lnTo>
                  <a:lnTo>
                    <a:pt x="650" y="500"/>
                  </a:lnTo>
                  <a:lnTo>
                    <a:pt x="620" y="550"/>
                  </a:lnTo>
                  <a:lnTo>
                    <a:pt x="590" y="592"/>
                  </a:lnTo>
                  <a:lnTo>
                    <a:pt x="560" y="630"/>
                  </a:lnTo>
                  <a:lnTo>
                    <a:pt x="525" y="662"/>
                  </a:lnTo>
                  <a:lnTo>
                    <a:pt x="495" y="690"/>
                  </a:lnTo>
                  <a:lnTo>
                    <a:pt x="457" y="712"/>
                  </a:lnTo>
                  <a:lnTo>
                    <a:pt x="425" y="730"/>
                  </a:lnTo>
                  <a:lnTo>
                    <a:pt x="392" y="747"/>
                  </a:lnTo>
                  <a:lnTo>
                    <a:pt x="357" y="755"/>
                  </a:lnTo>
                  <a:lnTo>
                    <a:pt x="325" y="762"/>
                  </a:lnTo>
                  <a:lnTo>
                    <a:pt x="292" y="765"/>
                  </a:lnTo>
                  <a:lnTo>
                    <a:pt x="260" y="765"/>
                  </a:lnTo>
                  <a:lnTo>
                    <a:pt x="230" y="760"/>
                  </a:lnTo>
                  <a:lnTo>
                    <a:pt x="200" y="752"/>
                  </a:lnTo>
                  <a:lnTo>
                    <a:pt x="170" y="740"/>
                  </a:lnTo>
                  <a:lnTo>
                    <a:pt x="142" y="727"/>
                  </a:lnTo>
                  <a:lnTo>
                    <a:pt x="117" y="715"/>
                  </a:lnTo>
                  <a:lnTo>
                    <a:pt x="95" y="697"/>
                  </a:lnTo>
                  <a:lnTo>
                    <a:pt x="75" y="675"/>
                  </a:lnTo>
                  <a:lnTo>
                    <a:pt x="55" y="652"/>
                  </a:lnTo>
                  <a:lnTo>
                    <a:pt x="37" y="630"/>
                  </a:lnTo>
                  <a:lnTo>
                    <a:pt x="22" y="602"/>
                  </a:lnTo>
                  <a:lnTo>
                    <a:pt x="15" y="577"/>
                  </a:lnTo>
                  <a:lnTo>
                    <a:pt x="5" y="550"/>
                  </a:lnTo>
                  <a:lnTo>
                    <a:pt x="2" y="520"/>
                  </a:lnTo>
                  <a:lnTo>
                    <a:pt x="0" y="490"/>
                  </a:lnTo>
                  <a:lnTo>
                    <a:pt x="2" y="457"/>
                  </a:lnTo>
                  <a:lnTo>
                    <a:pt x="7" y="425"/>
                  </a:lnTo>
                  <a:lnTo>
                    <a:pt x="22" y="392"/>
                  </a:lnTo>
                  <a:lnTo>
                    <a:pt x="35" y="360"/>
                  </a:lnTo>
                  <a:lnTo>
                    <a:pt x="55" y="330"/>
                  </a:lnTo>
                  <a:lnTo>
                    <a:pt x="80" y="297"/>
                  </a:lnTo>
                  <a:lnTo>
                    <a:pt x="107" y="267"/>
                  </a:lnTo>
                  <a:lnTo>
                    <a:pt x="142" y="235"/>
                  </a:lnTo>
                  <a:lnTo>
                    <a:pt x="182" y="207"/>
                  </a:lnTo>
                  <a:lnTo>
                    <a:pt x="230" y="175"/>
                  </a:lnTo>
                  <a:lnTo>
                    <a:pt x="277" y="150"/>
                  </a:lnTo>
                  <a:lnTo>
                    <a:pt x="335" y="122"/>
                  </a:lnTo>
                  <a:lnTo>
                    <a:pt x="395" y="97"/>
                  </a:lnTo>
                  <a:lnTo>
                    <a:pt x="467" y="75"/>
                  </a:lnTo>
                  <a:lnTo>
                    <a:pt x="540" y="52"/>
                  </a:lnTo>
                  <a:lnTo>
                    <a:pt x="622" y="32"/>
                  </a:lnTo>
                  <a:lnTo>
                    <a:pt x="710" y="12"/>
                  </a:lnTo>
                  <a:lnTo>
                    <a:pt x="807" y="0"/>
                  </a:lnTo>
                  <a:close/>
                </a:path>
              </a:pathLst>
            </a:custGeom>
            <a:solidFill>
              <a:srgbClr val="00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1" name="Freeform 23"/>
            <p:cNvSpPr>
              <a:spLocks/>
            </p:cNvSpPr>
            <p:nvPr/>
          </p:nvSpPr>
          <p:spPr bwMode="auto">
            <a:xfrm>
              <a:off x="2526" y="2744"/>
              <a:ext cx="322" cy="306"/>
            </a:xfrm>
            <a:custGeom>
              <a:avLst/>
              <a:gdLst/>
              <a:ahLst/>
              <a:cxnLst>
                <a:cxn ang="0">
                  <a:pos x="0" y="765"/>
                </a:cxn>
                <a:cxn ang="0">
                  <a:pos x="13" y="675"/>
                </a:cxn>
                <a:cxn ang="0">
                  <a:pos x="33" y="590"/>
                </a:cxn>
                <a:cxn ang="0">
                  <a:pos x="53" y="513"/>
                </a:cxn>
                <a:cxn ang="0">
                  <a:pos x="75" y="440"/>
                </a:cxn>
                <a:cxn ang="0">
                  <a:pos x="100" y="378"/>
                </a:cxn>
                <a:cxn ang="0">
                  <a:pos x="125" y="315"/>
                </a:cxn>
                <a:cxn ang="0">
                  <a:pos x="153" y="265"/>
                </a:cxn>
                <a:cxn ang="0">
                  <a:pos x="185" y="213"/>
                </a:cxn>
                <a:cxn ang="0">
                  <a:pos x="215" y="170"/>
                </a:cxn>
                <a:cxn ang="0">
                  <a:pos x="245" y="135"/>
                </a:cxn>
                <a:cxn ang="0">
                  <a:pos x="278" y="103"/>
                </a:cxn>
                <a:cxn ang="0">
                  <a:pos x="313" y="75"/>
                </a:cxn>
                <a:cxn ang="0">
                  <a:pos x="343" y="53"/>
                </a:cxn>
                <a:cxn ang="0">
                  <a:pos x="378" y="35"/>
                </a:cxn>
                <a:cxn ang="0">
                  <a:pos x="415" y="20"/>
                </a:cxn>
                <a:cxn ang="0">
                  <a:pos x="448" y="8"/>
                </a:cxn>
                <a:cxn ang="0">
                  <a:pos x="480" y="3"/>
                </a:cxn>
                <a:cxn ang="0">
                  <a:pos x="513" y="0"/>
                </a:cxn>
                <a:cxn ang="0">
                  <a:pos x="545" y="0"/>
                </a:cxn>
                <a:cxn ang="0">
                  <a:pos x="578" y="5"/>
                </a:cxn>
                <a:cxn ang="0">
                  <a:pos x="608" y="13"/>
                </a:cxn>
                <a:cxn ang="0">
                  <a:pos x="635" y="23"/>
                </a:cxn>
                <a:cxn ang="0">
                  <a:pos x="663" y="35"/>
                </a:cxn>
                <a:cxn ang="0">
                  <a:pos x="688" y="50"/>
                </a:cxn>
                <a:cxn ang="0">
                  <a:pos x="710" y="68"/>
                </a:cxn>
                <a:cxn ang="0">
                  <a:pos x="733" y="90"/>
                </a:cxn>
                <a:cxn ang="0">
                  <a:pos x="750" y="110"/>
                </a:cxn>
                <a:cxn ang="0">
                  <a:pos x="768" y="135"/>
                </a:cxn>
                <a:cxn ang="0">
                  <a:pos x="780" y="160"/>
                </a:cxn>
                <a:cxn ang="0">
                  <a:pos x="793" y="190"/>
                </a:cxn>
                <a:cxn ang="0">
                  <a:pos x="800" y="215"/>
                </a:cxn>
                <a:cxn ang="0">
                  <a:pos x="805" y="248"/>
                </a:cxn>
                <a:cxn ang="0">
                  <a:pos x="805" y="275"/>
                </a:cxn>
                <a:cxn ang="0">
                  <a:pos x="803" y="308"/>
                </a:cxn>
                <a:cxn ang="0">
                  <a:pos x="793" y="340"/>
                </a:cxn>
                <a:cxn ang="0">
                  <a:pos x="785" y="370"/>
                </a:cxn>
                <a:cxn ang="0">
                  <a:pos x="768" y="403"/>
                </a:cxn>
                <a:cxn ang="0">
                  <a:pos x="748" y="435"/>
                </a:cxn>
                <a:cxn ang="0">
                  <a:pos x="725" y="468"/>
                </a:cxn>
                <a:cxn ang="0">
                  <a:pos x="695" y="498"/>
                </a:cxn>
                <a:cxn ang="0">
                  <a:pos x="663" y="530"/>
                </a:cxn>
                <a:cxn ang="0">
                  <a:pos x="625" y="560"/>
                </a:cxn>
                <a:cxn ang="0">
                  <a:pos x="578" y="590"/>
                </a:cxn>
                <a:cxn ang="0">
                  <a:pos x="528" y="615"/>
                </a:cxn>
                <a:cxn ang="0">
                  <a:pos x="473" y="645"/>
                </a:cxn>
                <a:cxn ang="0">
                  <a:pos x="408" y="668"/>
                </a:cxn>
                <a:cxn ang="0">
                  <a:pos x="340" y="690"/>
                </a:cxn>
                <a:cxn ang="0">
                  <a:pos x="263" y="715"/>
                </a:cxn>
                <a:cxn ang="0">
                  <a:pos x="183" y="733"/>
                </a:cxn>
                <a:cxn ang="0">
                  <a:pos x="95" y="750"/>
                </a:cxn>
                <a:cxn ang="0">
                  <a:pos x="0" y="765"/>
                </a:cxn>
              </a:cxnLst>
              <a:rect l="0" t="0" r="r" b="b"/>
              <a:pathLst>
                <a:path w="805" h="765">
                  <a:moveTo>
                    <a:pt x="0" y="765"/>
                  </a:moveTo>
                  <a:lnTo>
                    <a:pt x="13" y="675"/>
                  </a:lnTo>
                  <a:lnTo>
                    <a:pt x="33" y="590"/>
                  </a:lnTo>
                  <a:lnTo>
                    <a:pt x="53" y="513"/>
                  </a:lnTo>
                  <a:lnTo>
                    <a:pt x="75" y="440"/>
                  </a:lnTo>
                  <a:lnTo>
                    <a:pt x="100" y="378"/>
                  </a:lnTo>
                  <a:lnTo>
                    <a:pt x="125" y="315"/>
                  </a:lnTo>
                  <a:lnTo>
                    <a:pt x="153" y="265"/>
                  </a:lnTo>
                  <a:lnTo>
                    <a:pt x="185" y="213"/>
                  </a:lnTo>
                  <a:lnTo>
                    <a:pt x="215" y="170"/>
                  </a:lnTo>
                  <a:lnTo>
                    <a:pt x="245" y="135"/>
                  </a:lnTo>
                  <a:lnTo>
                    <a:pt x="278" y="103"/>
                  </a:lnTo>
                  <a:lnTo>
                    <a:pt x="313" y="75"/>
                  </a:lnTo>
                  <a:lnTo>
                    <a:pt x="343" y="53"/>
                  </a:lnTo>
                  <a:lnTo>
                    <a:pt x="378" y="35"/>
                  </a:lnTo>
                  <a:lnTo>
                    <a:pt x="415" y="20"/>
                  </a:lnTo>
                  <a:lnTo>
                    <a:pt x="448" y="8"/>
                  </a:lnTo>
                  <a:lnTo>
                    <a:pt x="480" y="3"/>
                  </a:lnTo>
                  <a:lnTo>
                    <a:pt x="513" y="0"/>
                  </a:lnTo>
                  <a:lnTo>
                    <a:pt x="545" y="0"/>
                  </a:lnTo>
                  <a:lnTo>
                    <a:pt x="578" y="5"/>
                  </a:lnTo>
                  <a:lnTo>
                    <a:pt x="608" y="13"/>
                  </a:lnTo>
                  <a:lnTo>
                    <a:pt x="635" y="23"/>
                  </a:lnTo>
                  <a:lnTo>
                    <a:pt x="663" y="35"/>
                  </a:lnTo>
                  <a:lnTo>
                    <a:pt x="688" y="50"/>
                  </a:lnTo>
                  <a:lnTo>
                    <a:pt x="710" y="68"/>
                  </a:lnTo>
                  <a:lnTo>
                    <a:pt x="733" y="90"/>
                  </a:lnTo>
                  <a:lnTo>
                    <a:pt x="750" y="110"/>
                  </a:lnTo>
                  <a:lnTo>
                    <a:pt x="768" y="135"/>
                  </a:lnTo>
                  <a:lnTo>
                    <a:pt x="780" y="160"/>
                  </a:lnTo>
                  <a:lnTo>
                    <a:pt x="793" y="190"/>
                  </a:lnTo>
                  <a:lnTo>
                    <a:pt x="800" y="215"/>
                  </a:lnTo>
                  <a:lnTo>
                    <a:pt x="805" y="248"/>
                  </a:lnTo>
                  <a:lnTo>
                    <a:pt x="805" y="275"/>
                  </a:lnTo>
                  <a:lnTo>
                    <a:pt x="803" y="308"/>
                  </a:lnTo>
                  <a:lnTo>
                    <a:pt x="793" y="340"/>
                  </a:lnTo>
                  <a:lnTo>
                    <a:pt x="785" y="370"/>
                  </a:lnTo>
                  <a:lnTo>
                    <a:pt x="768" y="403"/>
                  </a:lnTo>
                  <a:lnTo>
                    <a:pt x="748" y="435"/>
                  </a:lnTo>
                  <a:lnTo>
                    <a:pt x="725" y="468"/>
                  </a:lnTo>
                  <a:lnTo>
                    <a:pt x="695" y="498"/>
                  </a:lnTo>
                  <a:lnTo>
                    <a:pt x="663" y="530"/>
                  </a:lnTo>
                  <a:lnTo>
                    <a:pt x="625" y="560"/>
                  </a:lnTo>
                  <a:lnTo>
                    <a:pt x="578" y="590"/>
                  </a:lnTo>
                  <a:lnTo>
                    <a:pt x="528" y="615"/>
                  </a:lnTo>
                  <a:lnTo>
                    <a:pt x="473" y="645"/>
                  </a:lnTo>
                  <a:lnTo>
                    <a:pt x="408" y="668"/>
                  </a:lnTo>
                  <a:lnTo>
                    <a:pt x="340" y="690"/>
                  </a:lnTo>
                  <a:lnTo>
                    <a:pt x="263" y="715"/>
                  </a:lnTo>
                  <a:lnTo>
                    <a:pt x="183" y="733"/>
                  </a:lnTo>
                  <a:lnTo>
                    <a:pt x="95" y="750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FFFFC4"/>
            </a:solidFill>
            <a:ln w="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2" name="Freeform 24"/>
            <p:cNvSpPr>
              <a:spLocks/>
            </p:cNvSpPr>
            <p:nvPr/>
          </p:nvSpPr>
          <p:spPr bwMode="auto">
            <a:xfrm>
              <a:off x="2526" y="3287"/>
              <a:ext cx="322" cy="3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2"/>
                </a:cxn>
                <a:cxn ang="0">
                  <a:pos x="183" y="32"/>
                </a:cxn>
                <a:cxn ang="0">
                  <a:pos x="263" y="52"/>
                </a:cxn>
                <a:cxn ang="0">
                  <a:pos x="340" y="75"/>
                </a:cxn>
                <a:cxn ang="0">
                  <a:pos x="408" y="97"/>
                </a:cxn>
                <a:cxn ang="0">
                  <a:pos x="473" y="122"/>
                </a:cxn>
                <a:cxn ang="0">
                  <a:pos x="528" y="150"/>
                </a:cxn>
                <a:cxn ang="0">
                  <a:pos x="578" y="175"/>
                </a:cxn>
                <a:cxn ang="0">
                  <a:pos x="625" y="207"/>
                </a:cxn>
                <a:cxn ang="0">
                  <a:pos x="663" y="235"/>
                </a:cxn>
                <a:cxn ang="0">
                  <a:pos x="695" y="267"/>
                </a:cxn>
                <a:cxn ang="0">
                  <a:pos x="725" y="297"/>
                </a:cxn>
                <a:cxn ang="0">
                  <a:pos x="748" y="330"/>
                </a:cxn>
                <a:cxn ang="0">
                  <a:pos x="768" y="360"/>
                </a:cxn>
                <a:cxn ang="0">
                  <a:pos x="785" y="392"/>
                </a:cxn>
                <a:cxn ang="0">
                  <a:pos x="793" y="425"/>
                </a:cxn>
                <a:cxn ang="0">
                  <a:pos x="803" y="457"/>
                </a:cxn>
                <a:cxn ang="0">
                  <a:pos x="805" y="490"/>
                </a:cxn>
                <a:cxn ang="0">
                  <a:pos x="805" y="520"/>
                </a:cxn>
                <a:cxn ang="0">
                  <a:pos x="800" y="550"/>
                </a:cxn>
                <a:cxn ang="0">
                  <a:pos x="793" y="577"/>
                </a:cxn>
                <a:cxn ang="0">
                  <a:pos x="780" y="602"/>
                </a:cxn>
                <a:cxn ang="0">
                  <a:pos x="768" y="630"/>
                </a:cxn>
                <a:cxn ang="0">
                  <a:pos x="750" y="652"/>
                </a:cxn>
                <a:cxn ang="0">
                  <a:pos x="733" y="675"/>
                </a:cxn>
                <a:cxn ang="0">
                  <a:pos x="710" y="697"/>
                </a:cxn>
                <a:cxn ang="0">
                  <a:pos x="688" y="715"/>
                </a:cxn>
                <a:cxn ang="0">
                  <a:pos x="663" y="727"/>
                </a:cxn>
                <a:cxn ang="0">
                  <a:pos x="635" y="740"/>
                </a:cxn>
                <a:cxn ang="0">
                  <a:pos x="608" y="752"/>
                </a:cxn>
                <a:cxn ang="0">
                  <a:pos x="578" y="760"/>
                </a:cxn>
                <a:cxn ang="0">
                  <a:pos x="545" y="765"/>
                </a:cxn>
                <a:cxn ang="0">
                  <a:pos x="513" y="765"/>
                </a:cxn>
                <a:cxn ang="0">
                  <a:pos x="480" y="762"/>
                </a:cxn>
                <a:cxn ang="0">
                  <a:pos x="448" y="755"/>
                </a:cxn>
                <a:cxn ang="0">
                  <a:pos x="415" y="747"/>
                </a:cxn>
                <a:cxn ang="0">
                  <a:pos x="378" y="730"/>
                </a:cxn>
                <a:cxn ang="0">
                  <a:pos x="343" y="712"/>
                </a:cxn>
                <a:cxn ang="0">
                  <a:pos x="313" y="690"/>
                </a:cxn>
                <a:cxn ang="0">
                  <a:pos x="278" y="662"/>
                </a:cxn>
                <a:cxn ang="0">
                  <a:pos x="245" y="630"/>
                </a:cxn>
                <a:cxn ang="0">
                  <a:pos x="215" y="592"/>
                </a:cxn>
                <a:cxn ang="0">
                  <a:pos x="185" y="550"/>
                </a:cxn>
                <a:cxn ang="0">
                  <a:pos x="153" y="500"/>
                </a:cxn>
                <a:cxn ang="0">
                  <a:pos x="125" y="450"/>
                </a:cxn>
                <a:cxn ang="0">
                  <a:pos x="100" y="387"/>
                </a:cxn>
                <a:cxn ang="0">
                  <a:pos x="75" y="325"/>
                </a:cxn>
                <a:cxn ang="0">
                  <a:pos x="53" y="252"/>
                </a:cxn>
                <a:cxn ang="0">
                  <a:pos x="33" y="175"/>
                </a:cxn>
                <a:cxn ang="0">
                  <a:pos x="13" y="90"/>
                </a:cxn>
                <a:cxn ang="0">
                  <a:pos x="0" y="0"/>
                </a:cxn>
              </a:cxnLst>
              <a:rect l="0" t="0" r="r" b="b"/>
              <a:pathLst>
                <a:path w="805" h="765">
                  <a:moveTo>
                    <a:pt x="0" y="0"/>
                  </a:moveTo>
                  <a:lnTo>
                    <a:pt x="95" y="12"/>
                  </a:lnTo>
                  <a:lnTo>
                    <a:pt x="183" y="32"/>
                  </a:lnTo>
                  <a:lnTo>
                    <a:pt x="263" y="52"/>
                  </a:lnTo>
                  <a:lnTo>
                    <a:pt x="340" y="75"/>
                  </a:lnTo>
                  <a:lnTo>
                    <a:pt x="408" y="97"/>
                  </a:lnTo>
                  <a:lnTo>
                    <a:pt x="473" y="122"/>
                  </a:lnTo>
                  <a:lnTo>
                    <a:pt x="528" y="150"/>
                  </a:lnTo>
                  <a:lnTo>
                    <a:pt x="578" y="175"/>
                  </a:lnTo>
                  <a:lnTo>
                    <a:pt x="625" y="207"/>
                  </a:lnTo>
                  <a:lnTo>
                    <a:pt x="663" y="235"/>
                  </a:lnTo>
                  <a:lnTo>
                    <a:pt x="695" y="267"/>
                  </a:lnTo>
                  <a:lnTo>
                    <a:pt x="725" y="297"/>
                  </a:lnTo>
                  <a:lnTo>
                    <a:pt x="748" y="330"/>
                  </a:lnTo>
                  <a:lnTo>
                    <a:pt x="768" y="360"/>
                  </a:lnTo>
                  <a:lnTo>
                    <a:pt x="785" y="392"/>
                  </a:lnTo>
                  <a:lnTo>
                    <a:pt x="793" y="425"/>
                  </a:lnTo>
                  <a:lnTo>
                    <a:pt x="803" y="457"/>
                  </a:lnTo>
                  <a:lnTo>
                    <a:pt x="805" y="490"/>
                  </a:lnTo>
                  <a:lnTo>
                    <a:pt x="805" y="520"/>
                  </a:lnTo>
                  <a:lnTo>
                    <a:pt x="800" y="550"/>
                  </a:lnTo>
                  <a:lnTo>
                    <a:pt x="793" y="577"/>
                  </a:lnTo>
                  <a:lnTo>
                    <a:pt x="780" y="602"/>
                  </a:lnTo>
                  <a:lnTo>
                    <a:pt x="768" y="630"/>
                  </a:lnTo>
                  <a:lnTo>
                    <a:pt x="750" y="652"/>
                  </a:lnTo>
                  <a:lnTo>
                    <a:pt x="733" y="675"/>
                  </a:lnTo>
                  <a:lnTo>
                    <a:pt x="710" y="697"/>
                  </a:lnTo>
                  <a:lnTo>
                    <a:pt x="688" y="715"/>
                  </a:lnTo>
                  <a:lnTo>
                    <a:pt x="663" y="727"/>
                  </a:lnTo>
                  <a:lnTo>
                    <a:pt x="635" y="740"/>
                  </a:lnTo>
                  <a:lnTo>
                    <a:pt x="608" y="752"/>
                  </a:lnTo>
                  <a:lnTo>
                    <a:pt x="578" y="760"/>
                  </a:lnTo>
                  <a:lnTo>
                    <a:pt x="545" y="765"/>
                  </a:lnTo>
                  <a:lnTo>
                    <a:pt x="513" y="765"/>
                  </a:lnTo>
                  <a:lnTo>
                    <a:pt x="480" y="762"/>
                  </a:lnTo>
                  <a:lnTo>
                    <a:pt x="448" y="755"/>
                  </a:lnTo>
                  <a:lnTo>
                    <a:pt x="415" y="747"/>
                  </a:lnTo>
                  <a:lnTo>
                    <a:pt x="378" y="730"/>
                  </a:lnTo>
                  <a:lnTo>
                    <a:pt x="343" y="712"/>
                  </a:lnTo>
                  <a:lnTo>
                    <a:pt x="313" y="690"/>
                  </a:lnTo>
                  <a:lnTo>
                    <a:pt x="278" y="662"/>
                  </a:lnTo>
                  <a:lnTo>
                    <a:pt x="245" y="630"/>
                  </a:lnTo>
                  <a:lnTo>
                    <a:pt x="215" y="592"/>
                  </a:lnTo>
                  <a:lnTo>
                    <a:pt x="185" y="550"/>
                  </a:lnTo>
                  <a:lnTo>
                    <a:pt x="153" y="500"/>
                  </a:lnTo>
                  <a:lnTo>
                    <a:pt x="125" y="450"/>
                  </a:lnTo>
                  <a:lnTo>
                    <a:pt x="100" y="387"/>
                  </a:lnTo>
                  <a:lnTo>
                    <a:pt x="75" y="325"/>
                  </a:lnTo>
                  <a:lnTo>
                    <a:pt x="53" y="252"/>
                  </a:lnTo>
                  <a:lnTo>
                    <a:pt x="33" y="175"/>
                  </a:lnTo>
                  <a:lnTo>
                    <a:pt x="13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4FFFF"/>
            </a:solidFill>
            <a:ln w="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3" name="Freeform 25"/>
            <p:cNvSpPr>
              <a:spLocks/>
            </p:cNvSpPr>
            <p:nvPr/>
          </p:nvSpPr>
          <p:spPr bwMode="auto">
            <a:xfrm>
              <a:off x="3486" y="2744"/>
              <a:ext cx="322" cy="306"/>
            </a:xfrm>
            <a:custGeom>
              <a:avLst/>
              <a:gdLst/>
              <a:ahLst/>
              <a:cxnLst>
                <a:cxn ang="0">
                  <a:pos x="0" y="765"/>
                </a:cxn>
                <a:cxn ang="0">
                  <a:pos x="13" y="675"/>
                </a:cxn>
                <a:cxn ang="0">
                  <a:pos x="33" y="590"/>
                </a:cxn>
                <a:cxn ang="0">
                  <a:pos x="53" y="513"/>
                </a:cxn>
                <a:cxn ang="0">
                  <a:pos x="75" y="440"/>
                </a:cxn>
                <a:cxn ang="0">
                  <a:pos x="100" y="378"/>
                </a:cxn>
                <a:cxn ang="0">
                  <a:pos x="125" y="315"/>
                </a:cxn>
                <a:cxn ang="0">
                  <a:pos x="153" y="265"/>
                </a:cxn>
                <a:cxn ang="0">
                  <a:pos x="185" y="213"/>
                </a:cxn>
                <a:cxn ang="0">
                  <a:pos x="215" y="170"/>
                </a:cxn>
                <a:cxn ang="0">
                  <a:pos x="245" y="135"/>
                </a:cxn>
                <a:cxn ang="0">
                  <a:pos x="278" y="103"/>
                </a:cxn>
                <a:cxn ang="0">
                  <a:pos x="313" y="75"/>
                </a:cxn>
                <a:cxn ang="0">
                  <a:pos x="343" y="53"/>
                </a:cxn>
                <a:cxn ang="0">
                  <a:pos x="378" y="35"/>
                </a:cxn>
                <a:cxn ang="0">
                  <a:pos x="415" y="20"/>
                </a:cxn>
                <a:cxn ang="0">
                  <a:pos x="448" y="8"/>
                </a:cxn>
                <a:cxn ang="0">
                  <a:pos x="480" y="3"/>
                </a:cxn>
                <a:cxn ang="0">
                  <a:pos x="513" y="0"/>
                </a:cxn>
                <a:cxn ang="0">
                  <a:pos x="545" y="0"/>
                </a:cxn>
                <a:cxn ang="0">
                  <a:pos x="578" y="5"/>
                </a:cxn>
                <a:cxn ang="0">
                  <a:pos x="608" y="13"/>
                </a:cxn>
                <a:cxn ang="0">
                  <a:pos x="635" y="23"/>
                </a:cxn>
                <a:cxn ang="0">
                  <a:pos x="663" y="35"/>
                </a:cxn>
                <a:cxn ang="0">
                  <a:pos x="688" y="50"/>
                </a:cxn>
                <a:cxn ang="0">
                  <a:pos x="710" y="68"/>
                </a:cxn>
                <a:cxn ang="0">
                  <a:pos x="733" y="90"/>
                </a:cxn>
                <a:cxn ang="0">
                  <a:pos x="750" y="110"/>
                </a:cxn>
                <a:cxn ang="0">
                  <a:pos x="768" y="135"/>
                </a:cxn>
                <a:cxn ang="0">
                  <a:pos x="780" y="160"/>
                </a:cxn>
                <a:cxn ang="0">
                  <a:pos x="793" y="190"/>
                </a:cxn>
                <a:cxn ang="0">
                  <a:pos x="800" y="215"/>
                </a:cxn>
                <a:cxn ang="0">
                  <a:pos x="805" y="248"/>
                </a:cxn>
                <a:cxn ang="0">
                  <a:pos x="805" y="275"/>
                </a:cxn>
                <a:cxn ang="0">
                  <a:pos x="803" y="308"/>
                </a:cxn>
                <a:cxn ang="0">
                  <a:pos x="793" y="340"/>
                </a:cxn>
                <a:cxn ang="0">
                  <a:pos x="785" y="370"/>
                </a:cxn>
                <a:cxn ang="0">
                  <a:pos x="768" y="403"/>
                </a:cxn>
                <a:cxn ang="0">
                  <a:pos x="748" y="435"/>
                </a:cxn>
                <a:cxn ang="0">
                  <a:pos x="725" y="468"/>
                </a:cxn>
                <a:cxn ang="0">
                  <a:pos x="695" y="498"/>
                </a:cxn>
                <a:cxn ang="0">
                  <a:pos x="663" y="530"/>
                </a:cxn>
                <a:cxn ang="0">
                  <a:pos x="625" y="560"/>
                </a:cxn>
                <a:cxn ang="0">
                  <a:pos x="578" y="590"/>
                </a:cxn>
                <a:cxn ang="0">
                  <a:pos x="528" y="615"/>
                </a:cxn>
                <a:cxn ang="0">
                  <a:pos x="473" y="645"/>
                </a:cxn>
                <a:cxn ang="0">
                  <a:pos x="408" y="668"/>
                </a:cxn>
                <a:cxn ang="0">
                  <a:pos x="340" y="690"/>
                </a:cxn>
                <a:cxn ang="0">
                  <a:pos x="263" y="715"/>
                </a:cxn>
                <a:cxn ang="0">
                  <a:pos x="183" y="733"/>
                </a:cxn>
                <a:cxn ang="0">
                  <a:pos x="95" y="750"/>
                </a:cxn>
                <a:cxn ang="0">
                  <a:pos x="0" y="765"/>
                </a:cxn>
              </a:cxnLst>
              <a:rect l="0" t="0" r="r" b="b"/>
              <a:pathLst>
                <a:path w="805" h="765">
                  <a:moveTo>
                    <a:pt x="0" y="765"/>
                  </a:moveTo>
                  <a:lnTo>
                    <a:pt x="13" y="675"/>
                  </a:lnTo>
                  <a:lnTo>
                    <a:pt x="33" y="590"/>
                  </a:lnTo>
                  <a:lnTo>
                    <a:pt x="53" y="513"/>
                  </a:lnTo>
                  <a:lnTo>
                    <a:pt x="75" y="440"/>
                  </a:lnTo>
                  <a:lnTo>
                    <a:pt x="100" y="378"/>
                  </a:lnTo>
                  <a:lnTo>
                    <a:pt x="125" y="315"/>
                  </a:lnTo>
                  <a:lnTo>
                    <a:pt x="153" y="265"/>
                  </a:lnTo>
                  <a:lnTo>
                    <a:pt x="185" y="213"/>
                  </a:lnTo>
                  <a:lnTo>
                    <a:pt x="215" y="170"/>
                  </a:lnTo>
                  <a:lnTo>
                    <a:pt x="245" y="135"/>
                  </a:lnTo>
                  <a:lnTo>
                    <a:pt x="278" y="103"/>
                  </a:lnTo>
                  <a:lnTo>
                    <a:pt x="313" y="75"/>
                  </a:lnTo>
                  <a:lnTo>
                    <a:pt x="343" y="53"/>
                  </a:lnTo>
                  <a:lnTo>
                    <a:pt x="378" y="35"/>
                  </a:lnTo>
                  <a:lnTo>
                    <a:pt x="415" y="20"/>
                  </a:lnTo>
                  <a:lnTo>
                    <a:pt x="448" y="8"/>
                  </a:lnTo>
                  <a:lnTo>
                    <a:pt x="480" y="3"/>
                  </a:lnTo>
                  <a:lnTo>
                    <a:pt x="513" y="0"/>
                  </a:lnTo>
                  <a:lnTo>
                    <a:pt x="545" y="0"/>
                  </a:lnTo>
                  <a:lnTo>
                    <a:pt x="578" y="5"/>
                  </a:lnTo>
                  <a:lnTo>
                    <a:pt x="608" y="13"/>
                  </a:lnTo>
                  <a:lnTo>
                    <a:pt x="635" y="23"/>
                  </a:lnTo>
                  <a:lnTo>
                    <a:pt x="663" y="35"/>
                  </a:lnTo>
                  <a:lnTo>
                    <a:pt x="688" y="50"/>
                  </a:lnTo>
                  <a:lnTo>
                    <a:pt x="710" y="68"/>
                  </a:lnTo>
                  <a:lnTo>
                    <a:pt x="733" y="90"/>
                  </a:lnTo>
                  <a:lnTo>
                    <a:pt x="750" y="110"/>
                  </a:lnTo>
                  <a:lnTo>
                    <a:pt x="768" y="135"/>
                  </a:lnTo>
                  <a:lnTo>
                    <a:pt x="780" y="160"/>
                  </a:lnTo>
                  <a:lnTo>
                    <a:pt x="793" y="190"/>
                  </a:lnTo>
                  <a:lnTo>
                    <a:pt x="800" y="215"/>
                  </a:lnTo>
                  <a:lnTo>
                    <a:pt x="805" y="248"/>
                  </a:lnTo>
                  <a:lnTo>
                    <a:pt x="805" y="275"/>
                  </a:lnTo>
                  <a:lnTo>
                    <a:pt x="803" y="308"/>
                  </a:lnTo>
                  <a:lnTo>
                    <a:pt x="793" y="340"/>
                  </a:lnTo>
                  <a:lnTo>
                    <a:pt x="785" y="370"/>
                  </a:lnTo>
                  <a:lnTo>
                    <a:pt x="768" y="403"/>
                  </a:lnTo>
                  <a:lnTo>
                    <a:pt x="748" y="435"/>
                  </a:lnTo>
                  <a:lnTo>
                    <a:pt x="725" y="468"/>
                  </a:lnTo>
                  <a:lnTo>
                    <a:pt x="695" y="498"/>
                  </a:lnTo>
                  <a:lnTo>
                    <a:pt x="663" y="530"/>
                  </a:lnTo>
                  <a:lnTo>
                    <a:pt x="625" y="560"/>
                  </a:lnTo>
                  <a:lnTo>
                    <a:pt x="578" y="590"/>
                  </a:lnTo>
                  <a:lnTo>
                    <a:pt x="528" y="615"/>
                  </a:lnTo>
                  <a:lnTo>
                    <a:pt x="473" y="645"/>
                  </a:lnTo>
                  <a:lnTo>
                    <a:pt x="408" y="668"/>
                  </a:lnTo>
                  <a:lnTo>
                    <a:pt x="340" y="690"/>
                  </a:lnTo>
                  <a:lnTo>
                    <a:pt x="263" y="715"/>
                  </a:lnTo>
                  <a:lnTo>
                    <a:pt x="183" y="733"/>
                  </a:lnTo>
                  <a:lnTo>
                    <a:pt x="95" y="750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00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4" name="Freeform 26"/>
            <p:cNvSpPr>
              <a:spLocks/>
            </p:cNvSpPr>
            <p:nvPr/>
          </p:nvSpPr>
          <p:spPr bwMode="auto">
            <a:xfrm>
              <a:off x="3486" y="3287"/>
              <a:ext cx="322" cy="30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" y="12"/>
                </a:cxn>
                <a:cxn ang="0">
                  <a:pos x="183" y="32"/>
                </a:cxn>
                <a:cxn ang="0">
                  <a:pos x="263" y="52"/>
                </a:cxn>
                <a:cxn ang="0">
                  <a:pos x="340" y="75"/>
                </a:cxn>
                <a:cxn ang="0">
                  <a:pos x="408" y="97"/>
                </a:cxn>
                <a:cxn ang="0">
                  <a:pos x="473" y="122"/>
                </a:cxn>
                <a:cxn ang="0">
                  <a:pos x="528" y="150"/>
                </a:cxn>
                <a:cxn ang="0">
                  <a:pos x="578" y="175"/>
                </a:cxn>
                <a:cxn ang="0">
                  <a:pos x="625" y="207"/>
                </a:cxn>
                <a:cxn ang="0">
                  <a:pos x="663" y="235"/>
                </a:cxn>
                <a:cxn ang="0">
                  <a:pos x="695" y="267"/>
                </a:cxn>
                <a:cxn ang="0">
                  <a:pos x="725" y="297"/>
                </a:cxn>
                <a:cxn ang="0">
                  <a:pos x="748" y="330"/>
                </a:cxn>
                <a:cxn ang="0">
                  <a:pos x="768" y="360"/>
                </a:cxn>
                <a:cxn ang="0">
                  <a:pos x="785" y="392"/>
                </a:cxn>
                <a:cxn ang="0">
                  <a:pos x="793" y="425"/>
                </a:cxn>
                <a:cxn ang="0">
                  <a:pos x="803" y="457"/>
                </a:cxn>
                <a:cxn ang="0">
                  <a:pos x="805" y="490"/>
                </a:cxn>
                <a:cxn ang="0">
                  <a:pos x="805" y="520"/>
                </a:cxn>
                <a:cxn ang="0">
                  <a:pos x="800" y="550"/>
                </a:cxn>
                <a:cxn ang="0">
                  <a:pos x="793" y="577"/>
                </a:cxn>
                <a:cxn ang="0">
                  <a:pos x="780" y="602"/>
                </a:cxn>
                <a:cxn ang="0">
                  <a:pos x="768" y="630"/>
                </a:cxn>
                <a:cxn ang="0">
                  <a:pos x="750" y="652"/>
                </a:cxn>
                <a:cxn ang="0">
                  <a:pos x="733" y="675"/>
                </a:cxn>
                <a:cxn ang="0">
                  <a:pos x="710" y="697"/>
                </a:cxn>
                <a:cxn ang="0">
                  <a:pos x="688" y="715"/>
                </a:cxn>
                <a:cxn ang="0">
                  <a:pos x="663" y="727"/>
                </a:cxn>
                <a:cxn ang="0">
                  <a:pos x="635" y="740"/>
                </a:cxn>
                <a:cxn ang="0">
                  <a:pos x="608" y="752"/>
                </a:cxn>
                <a:cxn ang="0">
                  <a:pos x="578" y="760"/>
                </a:cxn>
                <a:cxn ang="0">
                  <a:pos x="545" y="765"/>
                </a:cxn>
                <a:cxn ang="0">
                  <a:pos x="513" y="765"/>
                </a:cxn>
                <a:cxn ang="0">
                  <a:pos x="480" y="762"/>
                </a:cxn>
                <a:cxn ang="0">
                  <a:pos x="448" y="755"/>
                </a:cxn>
                <a:cxn ang="0">
                  <a:pos x="415" y="747"/>
                </a:cxn>
                <a:cxn ang="0">
                  <a:pos x="378" y="730"/>
                </a:cxn>
                <a:cxn ang="0">
                  <a:pos x="343" y="712"/>
                </a:cxn>
                <a:cxn ang="0">
                  <a:pos x="313" y="690"/>
                </a:cxn>
                <a:cxn ang="0">
                  <a:pos x="278" y="662"/>
                </a:cxn>
                <a:cxn ang="0">
                  <a:pos x="245" y="630"/>
                </a:cxn>
                <a:cxn ang="0">
                  <a:pos x="215" y="592"/>
                </a:cxn>
                <a:cxn ang="0">
                  <a:pos x="185" y="550"/>
                </a:cxn>
                <a:cxn ang="0">
                  <a:pos x="153" y="500"/>
                </a:cxn>
                <a:cxn ang="0">
                  <a:pos x="125" y="450"/>
                </a:cxn>
                <a:cxn ang="0">
                  <a:pos x="100" y="387"/>
                </a:cxn>
                <a:cxn ang="0">
                  <a:pos x="75" y="325"/>
                </a:cxn>
                <a:cxn ang="0">
                  <a:pos x="53" y="252"/>
                </a:cxn>
                <a:cxn ang="0">
                  <a:pos x="33" y="175"/>
                </a:cxn>
                <a:cxn ang="0">
                  <a:pos x="13" y="90"/>
                </a:cxn>
                <a:cxn ang="0">
                  <a:pos x="0" y="0"/>
                </a:cxn>
              </a:cxnLst>
              <a:rect l="0" t="0" r="r" b="b"/>
              <a:pathLst>
                <a:path w="805" h="765">
                  <a:moveTo>
                    <a:pt x="0" y="0"/>
                  </a:moveTo>
                  <a:lnTo>
                    <a:pt x="95" y="12"/>
                  </a:lnTo>
                  <a:lnTo>
                    <a:pt x="183" y="32"/>
                  </a:lnTo>
                  <a:lnTo>
                    <a:pt x="263" y="52"/>
                  </a:lnTo>
                  <a:lnTo>
                    <a:pt x="340" y="75"/>
                  </a:lnTo>
                  <a:lnTo>
                    <a:pt x="408" y="97"/>
                  </a:lnTo>
                  <a:lnTo>
                    <a:pt x="473" y="122"/>
                  </a:lnTo>
                  <a:lnTo>
                    <a:pt x="528" y="150"/>
                  </a:lnTo>
                  <a:lnTo>
                    <a:pt x="578" y="175"/>
                  </a:lnTo>
                  <a:lnTo>
                    <a:pt x="625" y="207"/>
                  </a:lnTo>
                  <a:lnTo>
                    <a:pt x="663" y="235"/>
                  </a:lnTo>
                  <a:lnTo>
                    <a:pt x="695" y="267"/>
                  </a:lnTo>
                  <a:lnTo>
                    <a:pt x="725" y="297"/>
                  </a:lnTo>
                  <a:lnTo>
                    <a:pt x="748" y="330"/>
                  </a:lnTo>
                  <a:lnTo>
                    <a:pt x="768" y="360"/>
                  </a:lnTo>
                  <a:lnTo>
                    <a:pt x="785" y="392"/>
                  </a:lnTo>
                  <a:lnTo>
                    <a:pt x="793" y="425"/>
                  </a:lnTo>
                  <a:lnTo>
                    <a:pt x="803" y="457"/>
                  </a:lnTo>
                  <a:lnTo>
                    <a:pt x="805" y="490"/>
                  </a:lnTo>
                  <a:lnTo>
                    <a:pt x="805" y="520"/>
                  </a:lnTo>
                  <a:lnTo>
                    <a:pt x="800" y="550"/>
                  </a:lnTo>
                  <a:lnTo>
                    <a:pt x="793" y="577"/>
                  </a:lnTo>
                  <a:lnTo>
                    <a:pt x="780" y="602"/>
                  </a:lnTo>
                  <a:lnTo>
                    <a:pt x="768" y="630"/>
                  </a:lnTo>
                  <a:lnTo>
                    <a:pt x="750" y="652"/>
                  </a:lnTo>
                  <a:lnTo>
                    <a:pt x="733" y="675"/>
                  </a:lnTo>
                  <a:lnTo>
                    <a:pt x="710" y="697"/>
                  </a:lnTo>
                  <a:lnTo>
                    <a:pt x="688" y="715"/>
                  </a:lnTo>
                  <a:lnTo>
                    <a:pt x="663" y="727"/>
                  </a:lnTo>
                  <a:lnTo>
                    <a:pt x="635" y="740"/>
                  </a:lnTo>
                  <a:lnTo>
                    <a:pt x="608" y="752"/>
                  </a:lnTo>
                  <a:lnTo>
                    <a:pt x="578" y="760"/>
                  </a:lnTo>
                  <a:lnTo>
                    <a:pt x="545" y="765"/>
                  </a:lnTo>
                  <a:lnTo>
                    <a:pt x="513" y="765"/>
                  </a:lnTo>
                  <a:lnTo>
                    <a:pt x="480" y="762"/>
                  </a:lnTo>
                  <a:lnTo>
                    <a:pt x="448" y="755"/>
                  </a:lnTo>
                  <a:lnTo>
                    <a:pt x="415" y="747"/>
                  </a:lnTo>
                  <a:lnTo>
                    <a:pt x="378" y="730"/>
                  </a:lnTo>
                  <a:lnTo>
                    <a:pt x="343" y="712"/>
                  </a:lnTo>
                  <a:lnTo>
                    <a:pt x="313" y="690"/>
                  </a:lnTo>
                  <a:lnTo>
                    <a:pt x="278" y="662"/>
                  </a:lnTo>
                  <a:lnTo>
                    <a:pt x="245" y="630"/>
                  </a:lnTo>
                  <a:lnTo>
                    <a:pt x="215" y="592"/>
                  </a:lnTo>
                  <a:lnTo>
                    <a:pt x="185" y="550"/>
                  </a:lnTo>
                  <a:lnTo>
                    <a:pt x="153" y="500"/>
                  </a:lnTo>
                  <a:lnTo>
                    <a:pt x="125" y="450"/>
                  </a:lnTo>
                  <a:lnTo>
                    <a:pt x="100" y="387"/>
                  </a:lnTo>
                  <a:lnTo>
                    <a:pt x="75" y="325"/>
                  </a:lnTo>
                  <a:lnTo>
                    <a:pt x="53" y="252"/>
                  </a:lnTo>
                  <a:lnTo>
                    <a:pt x="33" y="175"/>
                  </a:lnTo>
                  <a:lnTo>
                    <a:pt x="13" y="9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5" name="Freeform 27"/>
            <p:cNvSpPr>
              <a:spLocks/>
            </p:cNvSpPr>
            <p:nvPr/>
          </p:nvSpPr>
          <p:spPr bwMode="auto">
            <a:xfrm>
              <a:off x="1864" y="2849"/>
              <a:ext cx="218" cy="233"/>
            </a:xfrm>
            <a:custGeom>
              <a:avLst/>
              <a:gdLst/>
              <a:ahLst/>
              <a:cxnLst>
                <a:cxn ang="0">
                  <a:pos x="545" y="582"/>
                </a:cxn>
                <a:cxn ang="0">
                  <a:pos x="477" y="570"/>
                </a:cxn>
                <a:cxn ang="0">
                  <a:pos x="420" y="557"/>
                </a:cxn>
                <a:cxn ang="0">
                  <a:pos x="362" y="545"/>
                </a:cxn>
                <a:cxn ang="0">
                  <a:pos x="315" y="525"/>
                </a:cxn>
                <a:cxn ang="0">
                  <a:pos x="265" y="507"/>
                </a:cxn>
                <a:cxn ang="0">
                  <a:pos x="225" y="490"/>
                </a:cxn>
                <a:cxn ang="0">
                  <a:pos x="185" y="467"/>
                </a:cxn>
                <a:cxn ang="0">
                  <a:pos x="155" y="450"/>
                </a:cxn>
                <a:cxn ang="0">
                  <a:pos x="122" y="425"/>
                </a:cxn>
                <a:cxn ang="0">
                  <a:pos x="95" y="402"/>
                </a:cxn>
                <a:cxn ang="0">
                  <a:pos x="72" y="377"/>
                </a:cxn>
                <a:cxn ang="0">
                  <a:pos x="52" y="355"/>
                </a:cxn>
                <a:cxn ang="0">
                  <a:pos x="35" y="330"/>
                </a:cxn>
                <a:cxn ang="0">
                  <a:pos x="22" y="305"/>
                </a:cxn>
                <a:cxn ang="0">
                  <a:pos x="15" y="280"/>
                </a:cxn>
                <a:cxn ang="0">
                  <a:pos x="5" y="257"/>
                </a:cxn>
                <a:cxn ang="0">
                  <a:pos x="0" y="232"/>
                </a:cxn>
                <a:cxn ang="0">
                  <a:pos x="0" y="207"/>
                </a:cxn>
                <a:cxn ang="0">
                  <a:pos x="0" y="187"/>
                </a:cxn>
                <a:cxn ang="0">
                  <a:pos x="2" y="162"/>
                </a:cxn>
                <a:cxn ang="0">
                  <a:pos x="10" y="142"/>
                </a:cxn>
                <a:cxn ang="0">
                  <a:pos x="15" y="120"/>
                </a:cxn>
                <a:cxn ang="0">
                  <a:pos x="25" y="102"/>
                </a:cxn>
                <a:cxn ang="0">
                  <a:pos x="35" y="82"/>
                </a:cxn>
                <a:cxn ang="0">
                  <a:pos x="50" y="67"/>
                </a:cxn>
                <a:cxn ang="0">
                  <a:pos x="62" y="50"/>
                </a:cxn>
                <a:cxn ang="0">
                  <a:pos x="77" y="37"/>
                </a:cxn>
                <a:cxn ang="0">
                  <a:pos x="95" y="25"/>
                </a:cxn>
                <a:cxn ang="0">
                  <a:pos x="112" y="15"/>
                </a:cxn>
                <a:cxn ang="0">
                  <a:pos x="135" y="7"/>
                </a:cxn>
                <a:cxn ang="0">
                  <a:pos x="155" y="2"/>
                </a:cxn>
                <a:cxn ang="0">
                  <a:pos x="175" y="0"/>
                </a:cxn>
                <a:cxn ang="0">
                  <a:pos x="197" y="0"/>
                </a:cxn>
                <a:cxn ang="0">
                  <a:pos x="217" y="0"/>
                </a:cxn>
                <a:cxn ang="0">
                  <a:pos x="240" y="5"/>
                </a:cxn>
                <a:cxn ang="0">
                  <a:pos x="265" y="15"/>
                </a:cxn>
                <a:cxn ang="0">
                  <a:pos x="285" y="25"/>
                </a:cxn>
                <a:cxn ang="0">
                  <a:pos x="307" y="40"/>
                </a:cxn>
                <a:cxn ang="0">
                  <a:pos x="332" y="55"/>
                </a:cxn>
                <a:cxn ang="0">
                  <a:pos x="352" y="77"/>
                </a:cxn>
                <a:cxn ang="0">
                  <a:pos x="377" y="102"/>
                </a:cxn>
                <a:cxn ang="0">
                  <a:pos x="397" y="127"/>
                </a:cxn>
                <a:cxn ang="0">
                  <a:pos x="417" y="160"/>
                </a:cxn>
                <a:cxn ang="0">
                  <a:pos x="437" y="200"/>
                </a:cxn>
                <a:cxn ang="0">
                  <a:pos x="457" y="240"/>
                </a:cxn>
                <a:cxn ang="0">
                  <a:pos x="475" y="287"/>
                </a:cxn>
                <a:cxn ang="0">
                  <a:pos x="492" y="335"/>
                </a:cxn>
                <a:cxn ang="0">
                  <a:pos x="507" y="390"/>
                </a:cxn>
                <a:cxn ang="0">
                  <a:pos x="520" y="450"/>
                </a:cxn>
                <a:cxn ang="0">
                  <a:pos x="532" y="515"/>
                </a:cxn>
                <a:cxn ang="0">
                  <a:pos x="545" y="582"/>
                </a:cxn>
              </a:cxnLst>
              <a:rect l="0" t="0" r="r" b="b"/>
              <a:pathLst>
                <a:path w="545" h="582">
                  <a:moveTo>
                    <a:pt x="545" y="582"/>
                  </a:moveTo>
                  <a:lnTo>
                    <a:pt x="477" y="570"/>
                  </a:lnTo>
                  <a:lnTo>
                    <a:pt x="420" y="557"/>
                  </a:lnTo>
                  <a:lnTo>
                    <a:pt x="362" y="545"/>
                  </a:lnTo>
                  <a:lnTo>
                    <a:pt x="315" y="525"/>
                  </a:lnTo>
                  <a:lnTo>
                    <a:pt x="265" y="507"/>
                  </a:lnTo>
                  <a:lnTo>
                    <a:pt x="225" y="490"/>
                  </a:lnTo>
                  <a:lnTo>
                    <a:pt x="185" y="467"/>
                  </a:lnTo>
                  <a:lnTo>
                    <a:pt x="155" y="450"/>
                  </a:lnTo>
                  <a:lnTo>
                    <a:pt x="122" y="425"/>
                  </a:lnTo>
                  <a:lnTo>
                    <a:pt x="95" y="402"/>
                  </a:lnTo>
                  <a:lnTo>
                    <a:pt x="72" y="377"/>
                  </a:lnTo>
                  <a:lnTo>
                    <a:pt x="52" y="355"/>
                  </a:lnTo>
                  <a:lnTo>
                    <a:pt x="35" y="330"/>
                  </a:lnTo>
                  <a:lnTo>
                    <a:pt x="22" y="305"/>
                  </a:lnTo>
                  <a:lnTo>
                    <a:pt x="15" y="280"/>
                  </a:lnTo>
                  <a:lnTo>
                    <a:pt x="5" y="257"/>
                  </a:lnTo>
                  <a:lnTo>
                    <a:pt x="0" y="232"/>
                  </a:lnTo>
                  <a:lnTo>
                    <a:pt x="0" y="207"/>
                  </a:lnTo>
                  <a:lnTo>
                    <a:pt x="0" y="187"/>
                  </a:lnTo>
                  <a:lnTo>
                    <a:pt x="2" y="162"/>
                  </a:lnTo>
                  <a:lnTo>
                    <a:pt x="10" y="142"/>
                  </a:lnTo>
                  <a:lnTo>
                    <a:pt x="15" y="120"/>
                  </a:lnTo>
                  <a:lnTo>
                    <a:pt x="25" y="102"/>
                  </a:lnTo>
                  <a:lnTo>
                    <a:pt x="35" y="82"/>
                  </a:lnTo>
                  <a:lnTo>
                    <a:pt x="50" y="67"/>
                  </a:lnTo>
                  <a:lnTo>
                    <a:pt x="62" y="50"/>
                  </a:lnTo>
                  <a:lnTo>
                    <a:pt x="77" y="37"/>
                  </a:lnTo>
                  <a:lnTo>
                    <a:pt x="95" y="25"/>
                  </a:lnTo>
                  <a:lnTo>
                    <a:pt x="112" y="15"/>
                  </a:lnTo>
                  <a:lnTo>
                    <a:pt x="135" y="7"/>
                  </a:lnTo>
                  <a:lnTo>
                    <a:pt x="155" y="2"/>
                  </a:lnTo>
                  <a:lnTo>
                    <a:pt x="175" y="0"/>
                  </a:lnTo>
                  <a:lnTo>
                    <a:pt x="197" y="0"/>
                  </a:lnTo>
                  <a:lnTo>
                    <a:pt x="217" y="0"/>
                  </a:lnTo>
                  <a:lnTo>
                    <a:pt x="240" y="5"/>
                  </a:lnTo>
                  <a:lnTo>
                    <a:pt x="265" y="15"/>
                  </a:lnTo>
                  <a:lnTo>
                    <a:pt x="285" y="25"/>
                  </a:lnTo>
                  <a:lnTo>
                    <a:pt x="307" y="40"/>
                  </a:lnTo>
                  <a:lnTo>
                    <a:pt x="332" y="55"/>
                  </a:lnTo>
                  <a:lnTo>
                    <a:pt x="352" y="77"/>
                  </a:lnTo>
                  <a:lnTo>
                    <a:pt x="377" y="102"/>
                  </a:lnTo>
                  <a:lnTo>
                    <a:pt x="397" y="127"/>
                  </a:lnTo>
                  <a:lnTo>
                    <a:pt x="417" y="160"/>
                  </a:lnTo>
                  <a:lnTo>
                    <a:pt x="437" y="200"/>
                  </a:lnTo>
                  <a:lnTo>
                    <a:pt x="457" y="240"/>
                  </a:lnTo>
                  <a:lnTo>
                    <a:pt x="475" y="287"/>
                  </a:lnTo>
                  <a:lnTo>
                    <a:pt x="492" y="335"/>
                  </a:lnTo>
                  <a:lnTo>
                    <a:pt x="507" y="390"/>
                  </a:lnTo>
                  <a:lnTo>
                    <a:pt x="520" y="450"/>
                  </a:lnTo>
                  <a:lnTo>
                    <a:pt x="532" y="515"/>
                  </a:lnTo>
                  <a:lnTo>
                    <a:pt x="545" y="582"/>
                  </a:lnTo>
                  <a:close/>
                </a:path>
              </a:pathLst>
            </a:custGeom>
            <a:solidFill>
              <a:srgbClr val="C4FFFF"/>
            </a:solidFill>
            <a:ln w="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6" name="Freeform 28"/>
            <p:cNvSpPr>
              <a:spLocks/>
            </p:cNvSpPr>
            <p:nvPr/>
          </p:nvSpPr>
          <p:spPr bwMode="auto">
            <a:xfrm>
              <a:off x="1864" y="3263"/>
              <a:ext cx="218" cy="233"/>
            </a:xfrm>
            <a:custGeom>
              <a:avLst/>
              <a:gdLst/>
              <a:ahLst/>
              <a:cxnLst>
                <a:cxn ang="0">
                  <a:pos x="545" y="0"/>
                </a:cxn>
                <a:cxn ang="0">
                  <a:pos x="532" y="67"/>
                </a:cxn>
                <a:cxn ang="0">
                  <a:pos x="520" y="132"/>
                </a:cxn>
                <a:cxn ang="0">
                  <a:pos x="507" y="192"/>
                </a:cxn>
                <a:cxn ang="0">
                  <a:pos x="492" y="247"/>
                </a:cxn>
                <a:cxn ang="0">
                  <a:pos x="475" y="295"/>
                </a:cxn>
                <a:cxn ang="0">
                  <a:pos x="457" y="342"/>
                </a:cxn>
                <a:cxn ang="0">
                  <a:pos x="437" y="382"/>
                </a:cxn>
                <a:cxn ang="0">
                  <a:pos x="417" y="420"/>
                </a:cxn>
                <a:cxn ang="0">
                  <a:pos x="397" y="452"/>
                </a:cxn>
                <a:cxn ang="0">
                  <a:pos x="377" y="480"/>
                </a:cxn>
                <a:cxn ang="0">
                  <a:pos x="352" y="505"/>
                </a:cxn>
                <a:cxn ang="0">
                  <a:pos x="332" y="527"/>
                </a:cxn>
                <a:cxn ang="0">
                  <a:pos x="307" y="542"/>
                </a:cxn>
                <a:cxn ang="0">
                  <a:pos x="285" y="557"/>
                </a:cxn>
                <a:cxn ang="0">
                  <a:pos x="265" y="570"/>
                </a:cxn>
                <a:cxn ang="0">
                  <a:pos x="240" y="575"/>
                </a:cxn>
                <a:cxn ang="0">
                  <a:pos x="217" y="582"/>
                </a:cxn>
                <a:cxn ang="0">
                  <a:pos x="197" y="582"/>
                </a:cxn>
                <a:cxn ang="0">
                  <a:pos x="175" y="582"/>
                </a:cxn>
                <a:cxn ang="0">
                  <a:pos x="155" y="580"/>
                </a:cxn>
                <a:cxn ang="0">
                  <a:pos x="135" y="575"/>
                </a:cxn>
                <a:cxn ang="0">
                  <a:pos x="112" y="565"/>
                </a:cxn>
                <a:cxn ang="0">
                  <a:pos x="95" y="555"/>
                </a:cxn>
                <a:cxn ang="0">
                  <a:pos x="77" y="545"/>
                </a:cxn>
                <a:cxn ang="0">
                  <a:pos x="62" y="532"/>
                </a:cxn>
                <a:cxn ang="0">
                  <a:pos x="50" y="515"/>
                </a:cxn>
                <a:cxn ang="0">
                  <a:pos x="35" y="497"/>
                </a:cxn>
                <a:cxn ang="0">
                  <a:pos x="25" y="480"/>
                </a:cxn>
                <a:cxn ang="0">
                  <a:pos x="15" y="460"/>
                </a:cxn>
                <a:cxn ang="0">
                  <a:pos x="10" y="440"/>
                </a:cxn>
                <a:cxn ang="0">
                  <a:pos x="2" y="420"/>
                </a:cxn>
                <a:cxn ang="0">
                  <a:pos x="0" y="397"/>
                </a:cxn>
                <a:cxn ang="0">
                  <a:pos x="0" y="372"/>
                </a:cxn>
                <a:cxn ang="0">
                  <a:pos x="0" y="350"/>
                </a:cxn>
                <a:cxn ang="0">
                  <a:pos x="5" y="325"/>
                </a:cxn>
                <a:cxn ang="0">
                  <a:pos x="15" y="300"/>
                </a:cxn>
                <a:cxn ang="0">
                  <a:pos x="22" y="275"/>
                </a:cxn>
                <a:cxn ang="0">
                  <a:pos x="35" y="252"/>
                </a:cxn>
                <a:cxn ang="0">
                  <a:pos x="52" y="227"/>
                </a:cxn>
                <a:cxn ang="0">
                  <a:pos x="72" y="205"/>
                </a:cxn>
                <a:cxn ang="0">
                  <a:pos x="95" y="180"/>
                </a:cxn>
                <a:cxn ang="0">
                  <a:pos x="122" y="157"/>
                </a:cxn>
                <a:cxn ang="0">
                  <a:pos x="155" y="132"/>
                </a:cxn>
                <a:cxn ang="0">
                  <a:pos x="185" y="115"/>
                </a:cxn>
                <a:cxn ang="0">
                  <a:pos x="225" y="92"/>
                </a:cxn>
                <a:cxn ang="0">
                  <a:pos x="265" y="75"/>
                </a:cxn>
                <a:cxn ang="0">
                  <a:pos x="315" y="57"/>
                </a:cxn>
                <a:cxn ang="0">
                  <a:pos x="362" y="40"/>
                </a:cxn>
                <a:cxn ang="0">
                  <a:pos x="420" y="25"/>
                </a:cxn>
                <a:cxn ang="0">
                  <a:pos x="477" y="10"/>
                </a:cxn>
                <a:cxn ang="0">
                  <a:pos x="545" y="0"/>
                </a:cxn>
              </a:cxnLst>
              <a:rect l="0" t="0" r="r" b="b"/>
              <a:pathLst>
                <a:path w="545" h="582">
                  <a:moveTo>
                    <a:pt x="545" y="0"/>
                  </a:moveTo>
                  <a:lnTo>
                    <a:pt x="532" y="67"/>
                  </a:lnTo>
                  <a:lnTo>
                    <a:pt x="520" y="132"/>
                  </a:lnTo>
                  <a:lnTo>
                    <a:pt x="507" y="192"/>
                  </a:lnTo>
                  <a:lnTo>
                    <a:pt x="492" y="247"/>
                  </a:lnTo>
                  <a:lnTo>
                    <a:pt x="475" y="295"/>
                  </a:lnTo>
                  <a:lnTo>
                    <a:pt x="457" y="342"/>
                  </a:lnTo>
                  <a:lnTo>
                    <a:pt x="437" y="382"/>
                  </a:lnTo>
                  <a:lnTo>
                    <a:pt x="417" y="420"/>
                  </a:lnTo>
                  <a:lnTo>
                    <a:pt x="397" y="452"/>
                  </a:lnTo>
                  <a:lnTo>
                    <a:pt x="377" y="480"/>
                  </a:lnTo>
                  <a:lnTo>
                    <a:pt x="352" y="505"/>
                  </a:lnTo>
                  <a:lnTo>
                    <a:pt x="332" y="527"/>
                  </a:lnTo>
                  <a:lnTo>
                    <a:pt x="307" y="542"/>
                  </a:lnTo>
                  <a:lnTo>
                    <a:pt x="285" y="557"/>
                  </a:lnTo>
                  <a:lnTo>
                    <a:pt x="265" y="570"/>
                  </a:lnTo>
                  <a:lnTo>
                    <a:pt x="240" y="575"/>
                  </a:lnTo>
                  <a:lnTo>
                    <a:pt x="217" y="582"/>
                  </a:lnTo>
                  <a:lnTo>
                    <a:pt x="197" y="582"/>
                  </a:lnTo>
                  <a:lnTo>
                    <a:pt x="175" y="582"/>
                  </a:lnTo>
                  <a:lnTo>
                    <a:pt x="155" y="580"/>
                  </a:lnTo>
                  <a:lnTo>
                    <a:pt x="135" y="575"/>
                  </a:lnTo>
                  <a:lnTo>
                    <a:pt x="112" y="565"/>
                  </a:lnTo>
                  <a:lnTo>
                    <a:pt x="95" y="555"/>
                  </a:lnTo>
                  <a:lnTo>
                    <a:pt x="77" y="545"/>
                  </a:lnTo>
                  <a:lnTo>
                    <a:pt x="62" y="532"/>
                  </a:lnTo>
                  <a:lnTo>
                    <a:pt x="50" y="515"/>
                  </a:lnTo>
                  <a:lnTo>
                    <a:pt x="35" y="497"/>
                  </a:lnTo>
                  <a:lnTo>
                    <a:pt x="25" y="480"/>
                  </a:lnTo>
                  <a:lnTo>
                    <a:pt x="15" y="460"/>
                  </a:lnTo>
                  <a:lnTo>
                    <a:pt x="10" y="440"/>
                  </a:lnTo>
                  <a:lnTo>
                    <a:pt x="2" y="420"/>
                  </a:lnTo>
                  <a:lnTo>
                    <a:pt x="0" y="397"/>
                  </a:lnTo>
                  <a:lnTo>
                    <a:pt x="0" y="372"/>
                  </a:lnTo>
                  <a:lnTo>
                    <a:pt x="0" y="350"/>
                  </a:lnTo>
                  <a:lnTo>
                    <a:pt x="5" y="325"/>
                  </a:lnTo>
                  <a:lnTo>
                    <a:pt x="15" y="300"/>
                  </a:lnTo>
                  <a:lnTo>
                    <a:pt x="22" y="275"/>
                  </a:lnTo>
                  <a:lnTo>
                    <a:pt x="35" y="252"/>
                  </a:lnTo>
                  <a:lnTo>
                    <a:pt x="52" y="227"/>
                  </a:lnTo>
                  <a:lnTo>
                    <a:pt x="72" y="205"/>
                  </a:lnTo>
                  <a:lnTo>
                    <a:pt x="95" y="180"/>
                  </a:lnTo>
                  <a:lnTo>
                    <a:pt x="122" y="157"/>
                  </a:lnTo>
                  <a:lnTo>
                    <a:pt x="155" y="132"/>
                  </a:lnTo>
                  <a:lnTo>
                    <a:pt x="185" y="115"/>
                  </a:lnTo>
                  <a:lnTo>
                    <a:pt x="225" y="92"/>
                  </a:lnTo>
                  <a:lnTo>
                    <a:pt x="265" y="75"/>
                  </a:lnTo>
                  <a:lnTo>
                    <a:pt x="315" y="57"/>
                  </a:lnTo>
                  <a:lnTo>
                    <a:pt x="362" y="40"/>
                  </a:lnTo>
                  <a:lnTo>
                    <a:pt x="420" y="25"/>
                  </a:lnTo>
                  <a:lnTo>
                    <a:pt x="477" y="10"/>
                  </a:lnTo>
                  <a:lnTo>
                    <a:pt x="545" y="0"/>
                  </a:lnTo>
                  <a:close/>
                </a:path>
              </a:pathLst>
            </a:custGeom>
            <a:solidFill>
              <a:srgbClr val="FFFFC4"/>
            </a:solidFill>
            <a:ln w="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7" name="Arc 29"/>
            <p:cNvSpPr>
              <a:spLocks/>
            </p:cNvSpPr>
            <p:nvPr/>
          </p:nvSpPr>
          <p:spPr bwMode="auto">
            <a:xfrm>
              <a:off x="2785" y="2623"/>
              <a:ext cx="245" cy="97"/>
            </a:xfrm>
            <a:custGeom>
              <a:avLst/>
              <a:gdLst>
                <a:gd name="G0" fmla="+- 19778 0 0"/>
                <a:gd name="G1" fmla="+- 21600 0 0"/>
                <a:gd name="G2" fmla="+- 21600 0 0"/>
                <a:gd name="T0" fmla="*/ 0 w 40764"/>
                <a:gd name="T1" fmla="*/ 12918 h 21600"/>
                <a:gd name="T2" fmla="*/ 40764 w 40764"/>
                <a:gd name="T3" fmla="*/ 16487 h 21600"/>
                <a:gd name="T4" fmla="*/ 19778 w 4076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764" h="21600" fill="none" extrusionOk="0">
                  <a:moveTo>
                    <a:pt x="-1" y="12917"/>
                  </a:moveTo>
                  <a:cubicBezTo>
                    <a:pt x="3445" y="5068"/>
                    <a:pt x="11206" y="-1"/>
                    <a:pt x="19778" y="0"/>
                  </a:cubicBezTo>
                  <a:cubicBezTo>
                    <a:pt x="29737" y="0"/>
                    <a:pt x="38406" y="6810"/>
                    <a:pt x="40764" y="16486"/>
                  </a:cubicBezTo>
                </a:path>
                <a:path w="40764" h="21600" stroke="0" extrusionOk="0">
                  <a:moveTo>
                    <a:pt x="-1" y="12917"/>
                  </a:moveTo>
                  <a:cubicBezTo>
                    <a:pt x="3445" y="5068"/>
                    <a:pt x="11206" y="-1"/>
                    <a:pt x="19778" y="0"/>
                  </a:cubicBezTo>
                  <a:cubicBezTo>
                    <a:pt x="29737" y="0"/>
                    <a:pt x="38406" y="6810"/>
                    <a:pt x="40764" y="16486"/>
                  </a:cubicBezTo>
                  <a:lnTo>
                    <a:pt x="19778" y="21600"/>
                  </a:lnTo>
                  <a:close/>
                </a:path>
              </a:pathLst>
            </a:cu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38" name="Freeform 30"/>
            <p:cNvSpPr>
              <a:spLocks/>
            </p:cNvSpPr>
            <p:nvPr/>
          </p:nvSpPr>
          <p:spPr bwMode="auto">
            <a:xfrm>
              <a:off x="2758" y="2614"/>
              <a:ext cx="84" cy="94"/>
            </a:xfrm>
            <a:custGeom>
              <a:avLst/>
              <a:gdLst/>
              <a:ahLst/>
              <a:cxnLst>
                <a:cxn ang="0">
                  <a:pos x="0" y="235"/>
                </a:cxn>
                <a:cxn ang="0">
                  <a:pos x="90" y="0"/>
                </a:cxn>
                <a:cxn ang="0">
                  <a:pos x="105" y="123"/>
                </a:cxn>
                <a:cxn ang="0">
                  <a:pos x="212" y="128"/>
                </a:cxn>
                <a:cxn ang="0">
                  <a:pos x="0" y="235"/>
                </a:cxn>
              </a:cxnLst>
              <a:rect l="0" t="0" r="r" b="b"/>
              <a:pathLst>
                <a:path w="212" h="235">
                  <a:moveTo>
                    <a:pt x="0" y="235"/>
                  </a:moveTo>
                  <a:lnTo>
                    <a:pt x="90" y="0"/>
                  </a:lnTo>
                  <a:lnTo>
                    <a:pt x="105" y="123"/>
                  </a:lnTo>
                  <a:lnTo>
                    <a:pt x="212" y="128"/>
                  </a:lnTo>
                  <a:lnTo>
                    <a:pt x="0" y="235"/>
                  </a:ln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9839" name="Group 31"/>
            <p:cNvGrpSpPr>
              <a:grpSpLocks/>
            </p:cNvGrpSpPr>
            <p:nvPr/>
          </p:nvGrpSpPr>
          <p:grpSpPr bwMode="auto">
            <a:xfrm>
              <a:off x="3026" y="2823"/>
              <a:ext cx="38" cy="78"/>
              <a:chOff x="7566" y="7058"/>
              <a:chExt cx="93" cy="195"/>
            </a:xfrm>
          </p:grpSpPr>
          <p:sp>
            <p:nvSpPr>
              <p:cNvPr id="119840" name="Oval 32"/>
              <p:cNvSpPr>
                <a:spLocks noChangeArrowheads="1"/>
              </p:cNvSpPr>
              <p:nvPr/>
            </p:nvSpPr>
            <p:spPr bwMode="auto">
              <a:xfrm>
                <a:off x="7566" y="7058"/>
                <a:ext cx="93" cy="82"/>
              </a:xfrm>
              <a:prstGeom prst="ellipse">
                <a:avLst/>
              </a:prstGeom>
              <a:solidFill>
                <a:srgbClr val="FF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841" name="Oval 33"/>
              <p:cNvSpPr>
                <a:spLocks noChangeArrowheads="1"/>
              </p:cNvSpPr>
              <p:nvPr/>
            </p:nvSpPr>
            <p:spPr bwMode="auto">
              <a:xfrm>
                <a:off x="7566" y="7170"/>
                <a:ext cx="93" cy="83"/>
              </a:xfrm>
              <a:prstGeom prst="ellipse">
                <a:avLst/>
              </a:prstGeom>
              <a:solidFill>
                <a:srgbClr val="FF808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9842" name="Text Box 34"/>
          <p:cNvSpPr txBox="1">
            <a:spLocks noChangeArrowheads="1"/>
          </p:cNvSpPr>
          <p:nvPr/>
        </p:nvSpPr>
        <p:spPr bwMode="auto">
          <a:xfrm>
            <a:off x="709613" y="3276600"/>
            <a:ext cx="7207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  orbital serves as a very weak donor to a metal atom</a:t>
            </a: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119843" name="Object 35"/>
          <p:cNvGraphicFramePr>
            <a:graphicFrameLocks noChangeAspect="1"/>
          </p:cNvGraphicFramePr>
          <p:nvPr/>
        </p:nvGraphicFramePr>
        <p:xfrm>
          <a:off x="290513" y="4189413"/>
          <a:ext cx="8624887" cy="243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Drawing" r:id="rId2" imgW="9183661" imgH="2293712" progId="">
                  <p:embed/>
                </p:oleObj>
              </mc:Choice>
              <mc:Fallback>
                <p:oleObj name="Microsoft Drawing" r:id="rId2" imgW="9183661" imgH="2293712" progId="">
                  <p:embed/>
                  <p:pic>
                    <p:nvPicPr>
                      <p:cNvPr id="119843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5588" b="-7440"/>
                      <a:stretch>
                        <a:fillRect/>
                      </a:stretch>
                    </p:blipFill>
                    <p:spPr bwMode="auto">
                      <a:xfrm>
                        <a:off x="290513" y="4189413"/>
                        <a:ext cx="8624887" cy="2439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9486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" y="228600"/>
            <a:ext cx="9058275" cy="501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507" name="Rectangle 3"/>
              <p:cNvSpPr>
                <a:spLocks noChangeArrowheads="1"/>
              </p:cNvSpPr>
              <p:nvPr/>
            </p:nvSpPr>
            <p:spPr bwMode="auto">
              <a:xfrm>
                <a:off x="255588" y="228600"/>
                <a:ext cx="8686800" cy="6248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2800" b="1" dirty="0">
                    <a:solidFill>
                      <a:srgbClr val="CC0000"/>
                    </a:solidFill>
                    <a:sym typeface="Symbol" pitchFamily="18" charset="2"/>
                  </a:rPr>
                  <a:t></a:t>
                </a:r>
                <a:r>
                  <a:rPr lang="en-US" sz="2800" b="1" baseline="-25000" dirty="0">
                    <a:solidFill>
                      <a:srgbClr val="CC0000"/>
                    </a:solidFill>
                    <a:sym typeface="Symbol" pitchFamily="18" charset="2"/>
                  </a:rPr>
                  <a:t>so</a:t>
                </a:r>
                <a:r>
                  <a:rPr lang="en-US" sz="2800" b="1" dirty="0">
                    <a:solidFill>
                      <a:srgbClr val="CC0000"/>
                    </a:solidFill>
                  </a:rPr>
                  <a:t> = 2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+1)</m:t>
                        </m:r>
                      </m:e>
                    </m:rad>
                  </m:oMath>
                </a14:m>
                <a:r>
                  <a:rPr lang="en-US" sz="2800" b="1" dirty="0">
                    <a:solidFill>
                      <a:srgbClr val="CC0000"/>
                    </a:solidFill>
                  </a:rPr>
                  <a:t> </a:t>
                </a:r>
                <a:r>
                  <a:rPr lang="en-US" sz="2800" b="1" dirty="0">
                    <a:solidFill>
                      <a:srgbClr val="CC0000"/>
                    </a:solidFill>
                    <a:sym typeface="Symbol" pitchFamily="18" charset="2"/>
                  </a:rPr>
                  <a:t></a:t>
                </a:r>
                <a:r>
                  <a:rPr lang="en-US" sz="2800" b="1" baseline="-25000" dirty="0">
                    <a:solidFill>
                      <a:srgbClr val="CC0000"/>
                    </a:solidFill>
                  </a:rPr>
                  <a:t>B  =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</a:t>
                </a:r>
                <a:r>
                  <a:rPr lang="en-US" sz="2800" b="1" baseline="-25000" dirty="0">
                    <a:solidFill>
                      <a:srgbClr val="C00000"/>
                    </a:solidFill>
                    <a:sym typeface="Symbol" pitchFamily="18" charset="2"/>
                  </a:rPr>
                  <a:t>so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00000"/>
                            </a:solidFill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0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00000"/>
                            </a:solidFill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00000"/>
                            </a:solidFill>
                          </a:rPr>
                          <m:t>+2)</m:t>
                        </m:r>
                      </m:e>
                    </m:rad>
                  </m:oMath>
                </a14:m>
                <a:r>
                  <a:rPr lang="en-US" sz="2800" b="1" dirty="0">
                    <a:solidFill>
                      <a:srgbClr val="C00000"/>
                    </a:solidFill>
                  </a:rPr>
                  <a:t> 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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B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(</a:t>
                </a:r>
                <a:r>
                  <a:rPr lang="en-US" sz="2800" b="1" dirty="0">
                    <a:solidFill>
                      <a:srgbClr val="C00000"/>
                    </a:solidFill>
                    <a:sym typeface="Symbol" pitchFamily="18" charset="2"/>
                  </a:rPr>
                  <a:t></a:t>
                </a:r>
                <a:r>
                  <a:rPr lang="en-US" sz="2800" b="1" baseline="-25000" dirty="0">
                    <a:solidFill>
                      <a:srgbClr val="C00000"/>
                    </a:solidFill>
                  </a:rPr>
                  <a:t>B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is the Bohr magneton which is a unit of magnetic moment)</a:t>
                </a: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2800" b="1" dirty="0">
                    <a:solidFill>
                      <a:srgbClr val="CC0000"/>
                    </a:solidFill>
                    <a:sym typeface="Symbol" pitchFamily="18" charset="2"/>
                  </a:rPr>
                  <a:t></a:t>
                </a:r>
                <a:r>
                  <a:rPr lang="en-US" sz="2800" b="1" i="1" baseline="-25000" dirty="0">
                    <a:solidFill>
                      <a:srgbClr val="CC0000"/>
                    </a:solidFill>
                    <a:sym typeface="Symbol" pitchFamily="18" charset="2"/>
                  </a:rPr>
                  <a:t>total = </a:t>
                </a:r>
                <a:r>
                  <a:rPr lang="en-US" sz="2800" b="1" dirty="0">
                    <a:solidFill>
                      <a:srgbClr val="CC0000"/>
                    </a:solidFill>
                    <a:sym typeface="Symbol" pitchFamily="18" charset="2"/>
                  </a:rPr>
                  <a:t></a:t>
                </a:r>
                <a:r>
                  <a:rPr lang="en-US" sz="2800" b="1" i="1" baseline="-25000" dirty="0" err="1">
                    <a:solidFill>
                      <a:srgbClr val="CC0000"/>
                    </a:solidFill>
                    <a:sym typeface="Symbol" pitchFamily="18" charset="2"/>
                  </a:rPr>
                  <a:t>s+l</a:t>
                </a:r>
                <a:r>
                  <a:rPr lang="en-US" sz="2800" b="1" dirty="0">
                    <a:solidFill>
                      <a:srgbClr val="CC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800" b="1" i="1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IN" sz="2800" b="1" i="1" smtClean="0">
                            <a:solidFill>
                              <a:srgbClr val="CC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S</m:t>
                        </m:r>
                        <m:r>
                          <m:rPr>
                            <m:nor/>
                          </m:rPr>
                          <a:rPr lang="en-US" sz="2800" b="1" dirty="0">
                            <a:solidFill>
                              <a:srgbClr val="CC0000"/>
                            </a:solidFill>
                          </a:rPr>
                          <m:t>+1)</m:t>
                        </m:r>
                        <m:r>
                          <m:rPr>
                            <m:nor/>
                          </m:rPr>
                          <a:rPr lang="en-IN" sz="2800" b="1" i="0" dirty="0" smtClean="0">
                            <a:solidFill>
                              <a:srgbClr val="CC0000"/>
                            </a:solidFill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IN" sz="2800" b="1" i="0" dirty="0" smtClean="0">
                            <a:solidFill>
                              <a:srgbClr val="CC0000"/>
                            </a:solidFill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en-IN" sz="2800" b="1" i="0" dirty="0" smtClean="0">
                            <a:solidFill>
                              <a:srgbClr val="CC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IN" sz="2800" b="1" i="0" dirty="0" smtClean="0">
                            <a:solidFill>
                              <a:srgbClr val="CC0000"/>
                            </a:solidFill>
                          </a:rPr>
                          <m:t>L</m:t>
                        </m:r>
                        <m:r>
                          <m:rPr>
                            <m:nor/>
                          </m:rPr>
                          <a:rPr lang="en-IN" sz="2800" b="1" i="0" dirty="0" smtClean="0">
                            <a:solidFill>
                              <a:srgbClr val="CC0000"/>
                            </a:solidFill>
                          </a:rPr>
                          <m:t>+1)</m:t>
                        </m:r>
                      </m:e>
                    </m:rad>
                  </m:oMath>
                </a14:m>
                <a:endParaRPr lang="en-US" sz="2800" b="1" dirty="0">
                  <a:solidFill>
                    <a:srgbClr val="C00000"/>
                  </a:solidFill>
                </a:endParaRP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3100" b="1" dirty="0">
                    <a:solidFill>
                      <a:srgbClr val="000066"/>
                    </a:solidFill>
                    <a:sym typeface="Symbol" pitchFamily="18" charset="2"/>
                  </a:rPr>
                  <a:t></a:t>
                </a:r>
                <a:r>
                  <a:rPr lang="en-US" sz="3100" b="1" baseline="-25000" dirty="0">
                    <a:solidFill>
                      <a:srgbClr val="000066"/>
                    </a:solidFill>
                  </a:rPr>
                  <a:t>B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 = eh/4</a:t>
                </a:r>
                <a:r>
                  <a:rPr lang="en-US" sz="3100" b="1" dirty="0">
                    <a:solidFill>
                      <a:srgbClr val="000066"/>
                    </a:solidFill>
                    <a:sym typeface="Symbol" pitchFamily="18" charset="2"/>
                  </a:rPr>
                  <a:t>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m</a:t>
                </a:r>
                <a:r>
                  <a:rPr lang="en-US" sz="3100" b="1" baseline="-25000" dirty="0">
                    <a:solidFill>
                      <a:srgbClr val="000066"/>
                    </a:solidFill>
                  </a:rPr>
                  <a:t>e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 = 9.274 </a:t>
                </a:r>
                <a:r>
                  <a:rPr lang="en-US" sz="3100" b="1" dirty="0">
                    <a:solidFill>
                      <a:srgbClr val="000066"/>
                    </a:solidFill>
                    <a:sym typeface="Symbol" pitchFamily="18" charset="2"/>
                  </a:rPr>
                  <a:t>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10</a:t>
                </a:r>
                <a:r>
                  <a:rPr lang="en-US" sz="3100" b="1" baseline="30000" dirty="0">
                    <a:solidFill>
                      <a:srgbClr val="000066"/>
                    </a:solidFill>
                  </a:rPr>
                  <a:t>-24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 J T</a:t>
                </a:r>
                <a:r>
                  <a:rPr lang="en-US" sz="3100" b="1" baseline="30000" dirty="0">
                    <a:solidFill>
                      <a:srgbClr val="000066"/>
                    </a:solidFill>
                  </a:rPr>
                  <a:t>-1</a:t>
                </a:r>
                <a:r>
                  <a:rPr lang="en-US" sz="3100" b="1" dirty="0">
                    <a:solidFill>
                      <a:srgbClr val="CC0000"/>
                    </a:solidFill>
                  </a:rPr>
                  <a:t> </a:t>
                </a: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3100" b="1" dirty="0">
                    <a:solidFill>
                      <a:srgbClr val="000066"/>
                    </a:solidFill>
                    <a:sym typeface="Symbol" pitchFamily="18" charset="2"/>
                  </a:rPr>
                  <a:t> =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 magnetic moment of a complex </a:t>
                </a:r>
                <a:endParaRPr lang="en-US" sz="3100" b="1" dirty="0">
                  <a:solidFill>
                    <a:srgbClr val="CC0000"/>
                  </a:solidFill>
                </a:endParaRP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3100" b="1" dirty="0">
                    <a:solidFill>
                      <a:srgbClr val="990033"/>
                    </a:solidFill>
                  </a:rPr>
                  <a:t>S = </a:t>
                </a:r>
                <a:r>
                  <a:rPr lang="en-US" sz="3100" b="1" dirty="0">
                    <a:solidFill>
                      <a:srgbClr val="000066"/>
                    </a:solidFill>
                  </a:rPr>
                  <a:t>total spin quantum number </a:t>
                </a: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3100" b="1" dirty="0">
                    <a:solidFill>
                      <a:srgbClr val="990033"/>
                    </a:solidFill>
                  </a:rPr>
                  <a:t>n = no. of unpaired electrons</a:t>
                </a: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3100" b="1" dirty="0">
                    <a:solidFill>
                      <a:srgbClr val="990033"/>
                    </a:solidFill>
                  </a:rPr>
                  <a:t>Since each unpaired electron has a spin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100" b="1" i="1" smtClean="0">
                            <a:solidFill>
                              <a:srgbClr val="99003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100" b="1" i="1" smtClean="0">
                            <a:solidFill>
                              <a:srgbClr val="990033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3100" b="1" i="1" smtClean="0">
                            <a:solidFill>
                              <a:srgbClr val="990033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endParaRPr lang="en-US" sz="3100" b="1" dirty="0">
                  <a:solidFill>
                    <a:srgbClr val="990033"/>
                  </a:solidFill>
                </a:endParaRPr>
              </a:p>
              <a:p>
                <a:pPr marL="342900" indent="-342900" algn="just">
                  <a:lnSpc>
                    <a:spcPct val="90000"/>
                  </a:lnSpc>
                  <a:spcBef>
                    <a:spcPct val="20000"/>
                  </a:spcBef>
                  <a:buFontTx/>
                  <a:buChar char="•"/>
                </a:pPr>
                <a:r>
                  <a:rPr lang="en-US" sz="3100" b="1" dirty="0">
                    <a:solidFill>
                      <a:srgbClr val="990033"/>
                    </a:solidFill>
                  </a:rPr>
                  <a:t>S 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100" b="1" i="1">
                            <a:solidFill>
                              <a:srgbClr val="990033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100" b="1" i="1">
                            <a:solidFill>
                              <a:srgbClr val="990033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3100" b="1" i="1">
                            <a:solidFill>
                              <a:srgbClr val="990033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3100" b="1" dirty="0">
                    <a:solidFill>
                      <a:srgbClr val="990033"/>
                    </a:solidFill>
                  </a:rPr>
                  <a:t>)n</a:t>
                </a:r>
                <a:endParaRPr lang="en-US" sz="3100" b="1" dirty="0">
                  <a:solidFill>
                    <a:srgbClr val="000066"/>
                  </a:solidFill>
                </a:endParaRPr>
              </a:p>
            </p:txBody>
          </p:sp>
        </mc:Choice>
        <mc:Fallback xmlns="">
          <p:sp>
            <p:nvSpPr>
              <p:cNvPr id="21507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588" y="228600"/>
                <a:ext cx="8686800" cy="6248400"/>
              </a:xfrm>
              <a:prstGeom prst="rect">
                <a:avLst/>
              </a:prstGeom>
              <a:blipFill>
                <a:blip r:embed="rId3"/>
                <a:stretch>
                  <a:fillRect l="-1754" t="-878" r="-140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05680" y="853008"/>
            <a:ext cx="8686800" cy="257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100" b="1" dirty="0">
                <a:solidFill>
                  <a:srgbClr val="CC0000"/>
                </a:solidFill>
              </a:rPr>
              <a:t>In d</a:t>
            </a:r>
            <a:r>
              <a:rPr lang="en-US" sz="3100" b="1" baseline="30000" dirty="0">
                <a:solidFill>
                  <a:srgbClr val="CC0000"/>
                </a:solidFill>
              </a:rPr>
              <a:t>4</a:t>
            </a:r>
            <a:r>
              <a:rPr lang="en-US" sz="3100" b="1" dirty="0">
                <a:solidFill>
                  <a:srgbClr val="CC0000"/>
                </a:solidFill>
              </a:rPr>
              <a:t>, d</a:t>
            </a:r>
            <a:r>
              <a:rPr lang="en-US" sz="3100" b="1" baseline="30000" dirty="0">
                <a:solidFill>
                  <a:srgbClr val="CC0000"/>
                </a:solidFill>
              </a:rPr>
              <a:t>5</a:t>
            </a:r>
            <a:r>
              <a:rPr lang="en-US" sz="3100" b="1" dirty="0">
                <a:solidFill>
                  <a:srgbClr val="CC0000"/>
                </a:solidFill>
              </a:rPr>
              <a:t>, d</a:t>
            </a:r>
            <a:r>
              <a:rPr lang="en-US" sz="3100" b="1" baseline="30000" dirty="0">
                <a:solidFill>
                  <a:srgbClr val="CC0000"/>
                </a:solidFill>
              </a:rPr>
              <a:t>6</a:t>
            </a:r>
            <a:r>
              <a:rPr lang="en-US" sz="3100" b="1" dirty="0">
                <a:solidFill>
                  <a:srgbClr val="CC0000"/>
                </a:solidFill>
              </a:rPr>
              <a:t>, and d</a:t>
            </a:r>
            <a:r>
              <a:rPr lang="en-US" sz="3100" b="1" baseline="30000" dirty="0">
                <a:solidFill>
                  <a:srgbClr val="CC0000"/>
                </a:solidFill>
              </a:rPr>
              <a:t>7 </a:t>
            </a:r>
            <a:r>
              <a:rPr lang="en-US" sz="3100" b="1" dirty="0">
                <a:solidFill>
                  <a:srgbClr val="CC0000"/>
                </a:solidFill>
              </a:rPr>
              <a:t>octahedral complexes, magnetic measurements can very easily predict weak versus strong field.</a:t>
            </a:r>
            <a:r>
              <a:rPr lang="en-US" sz="3100" b="1" dirty="0"/>
              <a:t>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100" b="1" dirty="0">
                <a:solidFill>
                  <a:srgbClr val="000066"/>
                </a:solidFill>
              </a:rPr>
              <a:t>Tetrahedral complexes - only high spin complexes result, for </a:t>
            </a:r>
            <a:r>
              <a:rPr lang="en-US" sz="3100" b="1" dirty="0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100" b="1" baseline="-25000" dirty="0">
                <a:solidFill>
                  <a:srgbClr val="000066"/>
                </a:solidFill>
              </a:rPr>
              <a:t>t</a:t>
            </a:r>
            <a:r>
              <a:rPr lang="en-US" sz="3100" b="1" dirty="0">
                <a:solidFill>
                  <a:srgbClr val="000066"/>
                </a:solidFill>
              </a:rPr>
              <a:t> </a:t>
            </a:r>
            <a:r>
              <a:rPr lang="en-US" sz="3100" b="1" dirty="0">
                <a:solidFill>
                  <a:srgbClr val="000066"/>
                </a:solidFill>
                <a:sym typeface="Symbol" pitchFamily="18" charset="2"/>
              </a:rPr>
              <a:t></a:t>
            </a:r>
            <a:r>
              <a:rPr lang="en-US" sz="3100" b="1" dirty="0">
                <a:solidFill>
                  <a:srgbClr val="000066"/>
                </a:solidFill>
              </a:rPr>
              <a:t> </a:t>
            </a:r>
            <a:r>
              <a:rPr lang="en-US" sz="3100" b="1" dirty="0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100" b="1" baseline="-25000" dirty="0">
                <a:solidFill>
                  <a:srgbClr val="000066"/>
                </a:solidFill>
              </a:rPr>
              <a:t>O</a:t>
            </a:r>
            <a:r>
              <a:rPr lang="en-US" sz="3100" b="1" dirty="0">
                <a:solidFill>
                  <a:srgbClr val="000066"/>
                </a:solidFill>
              </a:rPr>
              <a:t>.</a:t>
            </a:r>
            <a:r>
              <a:rPr lang="en-US" sz="31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1435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0178" name="Rectangle 2"/>
              <p:cNvSpPr>
                <a:spLocks noChangeArrowheads="1"/>
              </p:cNvSpPr>
              <p:nvPr/>
            </p:nvSpPr>
            <p:spPr bwMode="auto">
              <a:xfrm>
                <a:off x="269875" y="227013"/>
                <a:ext cx="8610600" cy="12969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marL="342900" indent="-342900" algn="ctr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3200" b="1" dirty="0">
                    <a:solidFill>
                      <a:srgbClr val="000066"/>
                    </a:solidFill>
                  </a:rPr>
                  <a:t>n = no. of unpaired electrons</a:t>
                </a:r>
              </a:p>
              <a:p>
                <a:pPr marL="342900" indent="-342900" algn="ctr"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en-US" sz="3200" b="1" dirty="0">
                    <a:solidFill>
                      <a:srgbClr val="CC0000"/>
                    </a:solidFill>
                    <a:sym typeface="Symbol" pitchFamily="18" charset="2"/>
                  </a:rPr>
                  <a:t></a:t>
                </a:r>
                <a:r>
                  <a:rPr lang="en-US" sz="3200" b="1" dirty="0">
                    <a:solidFill>
                      <a:srgbClr val="CC0000"/>
                    </a:solidFill>
                  </a:rPr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3200" b="1" dirty="0">
                            <a:solidFill>
                              <a:srgbClr val="C00000"/>
                            </a:solidFill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3200" b="1" dirty="0">
                            <a:solidFill>
                              <a:srgbClr val="C00000"/>
                            </a:solidFill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3200" b="1" dirty="0">
                            <a:solidFill>
                              <a:srgbClr val="C00000"/>
                            </a:solidFill>
                          </a:rPr>
                          <m:t>n</m:t>
                        </m:r>
                        <m:r>
                          <m:rPr>
                            <m:nor/>
                          </m:rPr>
                          <a:rPr lang="en-US" sz="3200" b="1" dirty="0">
                            <a:solidFill>
                              <a:srgbClr val="C00000"/>
                            </a:solidFill>
                          </a:rPr>
                          <m:t>+2)</m:t>
                        </m:r>
                      </m:e>
                    </m:rad>
                    <m:r>
                      <a:rPr lang="en-US" sz="3200" b="1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b="1" dirty="0">
                    <a:solidFill>
                      <a:srgbClr val="CC0000"/>
                    </a:solidFill>
                    <a:sym typeface="Symbol" pitchFamily="18" charset="2"/>
                  </a:rPr>
                  <a:t></a:t>
                </a:r>
                <a:r>
                  <a:rPr lang="en-US" sz="3200" b="1" baseline="-25000" dirty="0">
                    <a:solidFill>
                      <a:srgbClr val="CC0000"/>
                    </a:solidFill>
                  </a:rPr>
                  <a:t>B</a:t>
                </a:r>
                <a:endParaRPr lang="en-US" sz="3200" b="1" dirty="0">
                  <a:solidFill>
                    <a:srgbClr val="000066"/>
                  </a:solidFill>
                </a:endParaRPr>
              </a:p>
            </p:txBody>
          </p:sp>
        </mc:Choice>
        <mc:Fallback xmlns="">
          <p:sp>
            <p:nvSpPr>
              <p:cNvPr id="50178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9875" y="227013"/>
                <a:ext cx="8610600" cy="1296987"/>
              </a:xfrm>
              <a:prstGeom prst="rect">
                <a:avLst/>
              </a:prstGeom>
              <a:blipFill>
                <a:blip r:embed="rId4"/>
                <a:stretch>
                  <a:fillRect t="-9859" b="-5634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977900" y="1519238"/>
          <a:ext cx="7556500" cy="360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5627074" imgH="2785348" progId="Word.Document.8">
                  <p:embed/>
                </p:oleObj>
              </mc:Choice>
              <mc:Fallback>
                <p:oleObj name="Document" r:id="rId5" imgW="5627074" imgH="2785348" progId="Word.Document.8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1519238"/>
                        <a:ext cx="7556500" cy="360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928813" y="5187950"/>
            <a:ext cx="5314950" cy="98425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900" b="1">
                <a:solidFill>
                  <a:srgbClr val="000066"/>
                </a:solidFill>
              </a:rPr>
              <a:t>Similar Calculation can be done </a:t>
            </a:r>
          </a:p>
          <a:p>
            <a:pPr algn="ctr" eaLnBrk="0" hangingPunct="0"/>
            <a:r>
              <a:rPr lang="en-US" sz="2900" b="1">
                <a:solidFill>
                  <a:srgbClr val="000066"/>
                </a:solidFill>
              </a:rPr>
              <a:t>for Low-spin Complex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685800" y="525463"/>
            <a:ext cx="7772400" cy="838200"/>
          </a:xfrm>
          <a:prstGeom prst="rect">
            <a:avLst/>
          </a:prstGeom>
          <a:solidFill>
            <a:srgbClr val="FCD0FB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80000"/>
              </a:lnSpc>
            </a:pPr>
            <a:r>
              <a:rPr lang="en-US" sz="3200" b="1">
                <a:solidFill>
                  <a:srgbClr val="000066"/>
                </a:solidFill>
              </a:rPr>
              <a:t>The origin of the color of the transition metal compounds</a:t>
            </a:r>
          </a:p>
        </p:txBody>
      </p:sp>
      <p:graphicFrame>
        <p:nvGraphicFramePr>
          <p:cNvPr id="51203" name="Object 3"/>
          <p:cNvGraphicFramePr>
            <a:graphicFrameLocks noChangeAspect="1"/>
          </p:cNvGraphicFramePr>
          <p:nvPr/>
        </p:nvGraphicFramePr>
        <p:xfrm>
          <a:off x="2705100" y="1554163"/>
          <a:ext cx="3733800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486400" imgH="1790700" progId="Word.Document.8">
                  <p:embed/>
                </p:oleObj>
              </mc:Choice>
              <mc:Fallback>
                <p:oleObj name="Document" r:id="rId2" imgW="5486400" imgH="1790700" progId="Word.Document.8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6613" t="19753" r="33871" b="8643"/>
                      <a:stretch>
                        <a:fillRect/>
                      </a:stretch>
                    </p:blipFill>
                    <p:spPr bwMode="auto">
                      <a:xfrm>
                        <a:off x="2705100" y="1554163"/>
                        <a:ext cx="3733800" cy="22098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33CC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04" name="Object 4"/>
          <p:cNvGraphicFramePr>
            <a:graphicFrameLocks noChangeAspect="1"/>
          </p:cNvGraphicFramePr>
          <p:nvPr/>
        </p:nvGraphicFramePr>
        <p:xfrm>
          <a:off x="2590800" y="3916363"/>
          <a:ext cx="39624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486400" imgH="376767" progId="Word.Document.8">
                  <p:embed/>
                </p:oleObj>
              </mc:Choice>
              <mc:Fallback>
                <p:oleObj name="Document" r:id="rId4" imgW="5486400" imgH="376767" progId="Word.Document.8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8333" r="28334"/>
                      <a:stretch>
                        <a:fillRect/>
                      </a:stretch>
                    </p:blipFill>
                    <p:spPr bwMode="auto">
                      <a:xfrm>
                        <a:off x="2590800" y="3916363"/>
                        <a:ext cx="3962400" cy="620712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830263" y="4754563"/>
            <a:ext cx="7481887" cy="579437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000066"/>
                </a:solidFill>
              </a:rPr>
              <a:t>Ligands influence </a:t>
            </a:r>
            <a:r>
              <a:rPr lang="en-US" sz="3200" b="1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200" b="1" baseline="-25000">
                <a:solidFill>
                  <a:srgbClr val="000066"/>
                </a:solidFill>
              </a:rPr>
              <a:t>O</a:t>
            </a:r>
            <a:r>
              <a:rPr lang="en-US" sz="3200" b="1">
                <a:solidFill>
                  <a:srgbClr val="000066"/>
                </a:solidFill>
              </a:rPr>
              <a:t>, therefore the colour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G24_030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019" t="14027" r="6999" b="15495"/>
          <a:stretch>
            <a:fillRect/>
          </a:stretch>
        </p:blipFill>
        <p:spPr bwMode="auto">
          <a:xfrm>
            <a:off x="1295400" y="76200"/>
            <a:ext cx="6553200" cy="3581400"/>
          </a:xfrm>
          <a:prstGeom prst="rect">
            <a:avLst/>
          </a:prstGeom>
          <a:noFill/>
        </p:spPr>
      </p:pic>
      <p:pic>
        <p:nvPicPr>
          <p:cNvPr id="12291" name="Picture 3" descr="FG24_03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514" t="25269" r="16498" b="25244"/>
          <a:stretch>
            <a:fillRect/>
          </a:stretch>
        </p:blipFill>
        <p:spPr bwMode="auto">
          <a:xfrm>
            <a:off x="1295400" y="3810000"/>
            <a:ext cx="5029200" cy="2514600"/>
          </a:xfrm>
          <a:prstGeom prst="rect">
            <a:avLst/>
          </a:prstGeom>
          <a:noFill/>
        </p:spPr>
      </p:pic>
      <p:sp>
        <p:nvSpPr>
          <p:cNvPr id="12293" name="Line 5"/>
          <p:cNvSpPr>
            <a:spLocks noChangeShapeType="1"/>
          </p:cNvSpPr>
          <p:nvPr/>
        </p:nvSpPr>
        <p:spPr bwMode="auto">
          <a:xfrm flipV="1">
            <a:off x="2590800" y="1676400"/>
            <a:ext cx="0" cy="381000"/>
          </a:xfrm>
          <a:prstGeom prst="line">
            <a:avLst/>
          </a:prstGeom>
          <a:noFill/>
          <a:ln w="508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V="1">
            <a:off x="6248400" y="2667000"/>
            <a:ext cx="0" cy="381000"/>
          </a:xfrm>
          <a:prstGeom prst="line">
            <a:avLst/>
          </a:prstGeom>
          <a:noFill/>
          <a:ln w="50800">
            <a:solidFill>
              <a:srgbClr val="FF33C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1043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81000" y="304800"/>
            <a:ext cx="8534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b="1">
                <a:solidFill>
                  <a:srgbClr val="FF33CC"/>
                </a:solidFill>
                <a:latin typeface="Arial" pitchFamily="34" charset="0"/>
              </a:rPr>
              <a:t>The colour can change depending on a number of factors e.g.</a:t>
            </a:r>
          </a:p>
          <a:p>
            <a:r>
              <a:rPr lang="en-US" b="1">
                <a:solidFill>
                  <a:srgbClr val="D60093"/>
                </a:solidFill>
                <a:latin typeface="Arial" pitchFamily="34" charset="0"/>
              </a:rPr>
              <a:t>                                 1. Metal charge</a:t>
            </a:r>
          </a:p>
          <a:p>
            <a:r>
              <a:rPr lang="en-US" b="1">
                <a:solidFill>
                  <a:srgbClr val="D60093"/>
                </a:solidFill>
                <a:latin typeface="Arial" pitchFamily="34" charset="0"/>
              </a:rPr>
              <a:t>                                 2. Ligand strength</a:t>
            </a:r>
          </a:p>
        </p:txBody>
      </p:sp>
      <p:pic>
        <p:nvPicPr>
          <p:cNvPr id="59396" name="Picture 4" descr="FG22_22"/>
          <p:cNvPicPr>
            <a:picLocks noChangeAspect="1" noChangeArrowheads="1"/>
          </p:cNvPicPr>
          <p:nvPr/>
        </p:nvPicPr>
        <p:blipFill>
          <a:blip r:embed="rId2"/>
          <a:srcRect b="5023"/>
          <a:stretch>
            <a:fillRect/>
          </a:stretch>
        </p:blipFill>
        <p:spPr bwMode="auto">
          <a:xfrm>
            <a:off x="0" y="1905000"/>
            <a:ext cx="8991600" cy="4322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4572000" cy="451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284163" y="304800"/>
            <a:ext cx="85899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>
                <a:solidFill>
                  <a:srgbClr val="800000"/>
                </a:solidFill>
              </a:rPr>
              <a:t>The optical absorption spectrum of [Ti(H</a:t>
            </a:r>
            <a:r>
              <a:rPr lang="en-US" sz="3200" b="1" baseline="-25000">
                <a:solidFill>
                  <a:srgbClr val="800000"/>
                </a:solidFill>
              </a:rPr>
              <a:t>2</a:t>
            </a:r>
            <a:r>
              <a:rPr lang="en-US" sz="3200" b="1">
                <a:solidFill>
                  <a:srgbClr val="800000"/>
                </a:solidFill>
              </a:rPr>
              <a:t>O)</a:t>
            </a:r>
            <a:r>
              <a:rPr lang="en-US" sz="3200" b="1" baseline="-25000">
                <a:solidFill>
                  <a:srgbClr val="800000"/>
                </a:solidFill>
              </a:rPr>
              <a:t>6</a:t>
            </a:r>
            <a:r>
              <a:rPr lang="en-US" sz="3200" b="1">
                <a:solidFill>
                  <a:srgbClr val="800000"/>
                </a:solidFill>
              </a:rPr>
              <a:t>]</a:t>
            </a:r>
            <a:r>
              <a:rPr lang="en-US" sz="3200" b="1" baseline="30000">
                <a:solidFill>
                  <a:srgbClr val="800000"/>
                </a:solidFill>
              </a:rPr>
              <a:t>3+</a:t>
            </a:r>
            <a:r>
              <a:rPr lang="en-US" sz="3200" b="1">
                <a:solidFill>
                  <a:srgbClr val="800000"/>
                </a:solidFill>
              </a:rPr>
              <a:t> 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5029200" y="1784350"/>
            <a:ext cx="3886200" cy="325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lnSpc>
                <a:spcPct val="130000"/>
              </a:lnSpc>
            </a:pPr>
            <a:r>
              <a:rPr lang="en-US" sz="3200" b="1" dirty="0">
                <a:solidFill>
                  <a:srgbClr val="000066"/>
                </a:solidFill>
              </a:rPr>
              <a:t>Assigned transition: </a:t>
            </a:r>
            <a:r>
              <a:rPr lang="en-US" sz="3200" b="1" dirty="0" err="1">
                <a:solidFill>
                  <a:srgbClr val="000066"/>
                </a:solidFill>
              </a:rPr>
              <a:t>e</a:t>
            </a:r>
            <a:r>
              <a:rPr lang="en-US" sz="3200" b="1" baseline="-25000" dirty="0" err="1">
                <a:solidFill>
                  <a:srgbClr val="000066"/>
                </a:solidFill>
              </a:rPr>
              <a:t>g</a:t>
            </a:r>
            <a:r>
              <a:rPr lang="en-US" sz="3200" b="1" baseline="-25000" dirty="0">
                <a:solidFill>
                  <a:srgbClr val="000066"/>
                </a:solidFill>
              </a:rPr>
              <a:t>        </a:t>
            </a:r>
            <a:r>
              <a:rPr lang="en-US" sz="3200" b="1" dirty="0">
                <a:solidFill>
                  <a:srgbClr val="000066"/>
                </a:solidFill>
              </a:rPr>
              <a:t>t</a:t>
            </a:r>
            <a:r>
              <a:rPr lang="en-US" sz="3200" b="1" baseline="-25000" dirty="0">
                <a:solidFill>
                  <a:srgbClr val="000066"/>
                </a:solidFill>
              </a:rPr>
              <a:t>2g</a:t>
            </a:r>
            <a:r>
              <a:rPr lang="en-US" sz="3200" b="1" dirty="0">
                <a:solidFill>
                  <a:srgbClr val="000066"/>
                </a:solidFill>
              </a:rPr>
              <a:t> </a:t>
            </a:r>
          </a:p>
          <a:p>
            <a:pPr algn="ctr" eaLnBrk="0" hangingPunct="0">
              <a:lnSpc>
                <a:spcPct val="130000"/>
              </a:lnSpc>
            </a:pPr>
            <a:r>
              <a:rPr lang="en-US" sz="3200" b="1" dirty="0">
                <a:solidFill>
                  <a:srgbClr val="000066"/>
                </a:solidFill>
              </a:rPr>
              <a:t>This corresponds to the energy gap </a:t>
            </a:r>
          </a:p>
          <a:p>
            <a:pPr algn="ctr" eaLnBrk="0" hangingPunct="0">
              <a:lnSpc>
                <a:spcPct val="130000"/>
              </a:lnSpc>
            </a:pPr>
            <a:r>
              <a:rPr lang="en-US" sz="3200" b="1" dirty="0">
                <a:solidFill>
                  <a:srgbClr val="000066"/>
                </a:solidFill>
                <a:sym typeface="Symbol" pitchFamily="18" charset="2"/>
              </a:rPr>
              <a:t></a:t>
            </a:r>
            <a:r>
              <a:rPr lang="en-US" sz="3200" b="1" baseline="-25000" dirty="0">
                <a:solidFill>
                  <a:srgbClr val="000066"/>
                </a:solidFill>
              </a:rPr>
              <a:t>O </a:t>
            </a:r>
            <a:r>
              <a:rPr lang="en-US" sz="3200" b="1" dirty="0">
                <a:solidFill>
                  <a:srgbClr val="000066"/>
                </a:solidFill>
              </a:rPr>
              <a:t>=  243 kJ mol</a:t>
            </a:r>
            <a:r>
              <a:rPr lang="en-US" sz="3200" b="1" baseline="30000" dirty="0">
                <a:solidFill>
                  <a:srgbClr val="000066"/>
                </a:solidFill>
              </a:rPr>
              <a:t>-1</a:t>
            </a:r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>
            <a:off x="6705600" y="2895600"/>
            <a:ext cx="457200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6" name="Picture 4" descr="colorwhe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206500"/>
            <a:ext cx="5105400" cy="4443413"/>
          </a:xfrm>
          <a:prstGeom prst="rect">
            <a:avLst/>
          </a:prstGeom>
          <a:noFill/>
        </p:spPr>
      </p:pic>
      <p:sp>
        <p:nvSpPr>
          <p:cNvPr id="131077" name="Text Box 5"/>
          <p:cNvSpPr txBox="1">
            <a:spLocks noChangeArrowheads="1"/>
          </p:cNvSpPr>
          <p:nvPr/>
        </p:nvSpPr>
        <p:spPr bwMode="auto">
          <a:xfrm>
            <a:off x="0" y="2909888"/>
            <a:ext cx="18288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35B1B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absorbed color</a:t>
            </a:r>
          </a:p>
        </p:txBody>
      </p:sp>
      <p:sp>
        <p:nvSpPr>
          <p:cNvPr id="131078" name="Text Box 6"/>
          <p:cNvSpPr txBox="1">
            <a:spLocks noChangeArrowheads="1"/>
          </p:cNvSpPr>
          <p:nvPr/>
        </p:nvSpPr>
        <p:spPr bwMode="auto">
          <a:xfrm>
            <a:off x="7315200" y="2955925"/>
            <a:ext cx="1828800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observed color</a:t>
            </a:r>
          </a:p>
        </p:txBody>
      </p:sp>
      <p:sp>
        <p:nvSpPr>
          <p:cNvPr id="131079" name="Line 7"/>
          <p:cNvSpPr>
            <a:spLocks noChangeShapeType="1"/>
          </p:cNvSpPr>
          <p:nvPr/>
        </p:nvSpPr>
        <p:spPr bwMode="auto">
          <a:xfrm>
            <a:off x="1676400" y="3200400"/>
            <a:ext cx="1219200" cy="0"/>
          </a:xfrm>
          <a:prstGeom prst="line">
            <a:avLst/>
          </a:prstGeom>
          <a:noFill/>
          <a:ln w="57150">
            <a:solidFill>
              <a:srgbClr val="F35B1B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1080" name="Line 8"/>
          <p:cNvSpPr>
            <a:spLocks noChangeShapeType="1"/>
          </p:cNvSpPr>
          <p:nvPr/>
        </p:nvSpPr>
        <p:spPr bwMode="auto">
          <a:xfrm>
            <a:off x="6019800" y="3124200"/>
            <a:ext cx="1219200" cy="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 type="triangle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81000" y="228600"/>
            <a:ext cx="8382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b="1">
                <a:solidFill>
                  <a:srgbClr val="990033"/>
                </a:solidFill>
              </a:rPr>
              <a:t>Spectrochemical Series: An order of ligand field strength based on experiment: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374775" y="1371600"/>
            <a:ext cx="639445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lnSpc>
                <a:spcPct val="110000"/>
              </a:lnSpc>
              <a:spcBef>
                <a:spcPct val="20000"/>
              </a:spcBef>
            </a:pPr>
            <a:r>
              <a:rPr lang="en-US" sz="3200" b="1"/>
              <a:t>           I</a:t>
            </a:r>
            <a:r>
              <a:rPr lang="en-US" sz="3200" b="1" baseline="30000"/>
              <a:t>-</a:t>
            </a:r>
            <a:r>
              <a:rPr lang="en-US" sz="3200" b="1"/>
              <a:t> 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Br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S</a:t>
            </a:r>
            <a:r>
              <a:rPr lang="en-US" sz="3200" b="1" baseline="30000"/>
              <a:t>2-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SCN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Cl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NO</a:t>
            </a:r>
            <a:r>
              <a:rPr lang="en-US" sz="3200" b="1" baseline="-25000"/>
              <a:t>3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F</a:t>
            </a:r>
            <a:r>
              <a:rPr lang="en-US" sz="3200" b="1" baseline="30000"/>
              <a:t>- 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C</a:t>
            </a:r>
            <a:r>
              <a:rPr lang="en-US" sz="3200" b="1" baseline="-25000"/>
              <a:t>2</a:t>
            </a:r>
            <a:r>
              <a:rPr lang="en-US" sz="3200" b="1"/>
              <a:t>O</a:t>
            </a:r>
            <a:r>
              <a:rPr lang="en-US" sz="3200" b="1" baseline="-25000"/>
              <a:t>4</a:t>
            </a:r>
            <a:r>
              <a:rPr lang="en-US" sz="3200" b="1" baseline="30000"/>
              <a:t>2-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H</a:t>
            </a:r>
            <a:r>
              <a:rPr lang="en-US" sz="3200" b="1" baseline="-25000"/>
              <a:t>2</a:t>
            </a:r>
            <a:r>
              <a:rPr lang="en-US" sz="3200" b="1"/>
              <a:t>O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NCS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CH</a:t>
            </a:r>
            <a:r>
              <a:rPr lang="en-US" sz="3200" b="1" baseline="-25000"/>
              <a:t>3</a:t>
            </a:r>
            <a:r>
              <a:rPr lang="en-US" sz="3200" b="1"/>
              <a:t>CN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NH</a:t>
            </a:r>
            <a:r>
              <a:rPr lang="en-US" sz="3200" b="1" baseline="-25000"/>
              <a:t>3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en 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bipy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phen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NO</a:t>
            </a:r>
            <a:r>
              <a:rPr lang="en-US" sz="3200" b="1" baseline="-25000"/>
              <a:t>2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PPh</a:t>
            </a:r>
            <a:r>
              <a:rPr lang="en-US" sz="3200" b="1" baseline="-25000"/>
              <a:t>3</a:t>
            </a:r>
            <a:r>
              <a:rPr lang="en-US" sz="3200" b="1">
                <a:sym typeface="Symbol" pitchFamily="18" charset="2"/>
              </a:rPr>
              <a:t></a:t>
            </a:r>
            <a:r>
              <a:rPr lang="en-US" sz="3200" b="1"/>
              <a:t> CN</a:t>
            </a:r>
            <a:r>
              <a:rPr lang="en-US" sz="3200" b="1" baseline="30000"/>
              <a:t>-</a:t>
            </a:r>
            <a:r>
              <a:rPr lang="en-US" sz="3200" b="1">
                <a:sym typeface="Symbol" pitchFamily="18" charset="2"/>
              </a:rPr>
              <a:t> </a:t>
            </a:r>
            <a:r>
              <a:rPr lang="en-US" sz="3200" b="1"/>
              <a:t>CO 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en-US" sz="3200" b="1"/>
          </a:p>
          <a:p>
            <a:pPr algn="just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en-US" sz="3200" b="1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28600" y="1295400"/>
            <a:ext cx="2190750" cy="588963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/>
              <a:t>Weak Field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638800" y="3124200"/>
            <a:ext cx="2347913" cy="588963"/>
          </a:xfrm>
          <a:prstGeom prst="rect">
            <a:avLst/>
          </a:prstGeom>
          <a:solidFill>
            <a:srgbClr val="FFFF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3200" b="1"/>
              <a:t>Strong Field</a:t>
            </a:r>
          </a:p>
        </p:txBody>
      </p:sp>
      <p:grpSp>
        <p:nvGrpSpPr>
          <p:cNvPr id="53255" name="Group 7"/>
          <p:cNvGrpSpPr>
            <a:grpSpLocks/>
          </p:cNvGrpSpPr>
          <p:nvPr/>
        </p:nvGrpSpPr>
        <p:grpSpPr bwMode="auto">
          <a:xfrm>
            <a:off x="800100" y="3962400"/>
            <a:ext cx="7543800" cy="1824038"/>
            <a:chOff x="192" y="2928"/>
            <a:chExt cx="4752" cy="1149"/>
          </a:xfrm>
        </p:grpSpPr>
        <p:graphicFrame>
          <p:nvGraphicFramePr>
            <p:cNvPr id="53256" name="Object 8"/>
            <p:cNvGraphicFramePr>
              <a:graphicFrameLocks noChangeAspect="1"/>
            </p:cNvGraphicFramePr>
            <p:nvPr/>
          </p:nvGraphicFramePr>
          <p:xfrm>
            <a:off x="1680" y="2928"/>
            <a:ext cx="1584" cy="11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SIS/Draw Sketch" r:id="rId3" imgW="1178677" imgH="858021" progId="">
                    <p:embed/>
                  </p:oleObj>
                </mc:Choice>
                <mc:Fallback>
                  <p:oleObj name="ISIS/Draw Sketch" r:id="rId3" imgW="1178677" imgH="858021" progId="">
                    <p:embed/>
                    <p:pic>
                      <p:nvPicPr>
                        <p:cNvPr id="53256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2928"/>
                          <a:ext cx="1584" cy="114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257" name="Object 9"/>
            <p:cNvGraphicFramePr>
              <a:graphicFrameLocks noChangeAspect="1"/>
            </p:cNvGraphicFramePr>
            <p:nvPr/>
          </p:nvGraphicFramePr>
          <p:xfrm>
            <a:off x="192" y="2976"/>
            <a:ext cx="1392" cy="8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SIS/Draw Sketch" r:id="rId5" imgW="1245628" imgH="791071" progId="">
                    <p:embed/>
                  </p:oleObj>
                </mc:Choice>
                <mc:Fallback>
                  <p:oleObj name="ISIS/Draw Sketch" r:id="rId5" imgW="1245628" imgH="791071" progId="">
                    <p:embed/>
                    <p:pic>
                      <p:nvPicPr>
                        <p:cNvPr id="53257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" y="2976"/>
                          <a:ext cx="1392" cy="8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258" name="Object 10"/>
            <p:cNvGraphicFramePr>
              <a:graphicFrameLocks noChangeAspect="1"/>
            </p:cNvGraphicFramePr>
            <p:nvPr/>
          </p:nvGraphicFramePr>
          <p:xfrm>
            <a:off x="3360" y="2928"/>
            <a:ext cx="1584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SIS/Draw Sketch" r:id="rId7" imgW="1571073" imgH="1096221" progId="">
                    <p:embed/>
                  </p:oleObj>
                </mc:Choice>
                <mc:Fallback>
                  <p:oleObj name="ISIS/Draw Sketch" r:id="rId7" imgW="1571073" imgH="1096221" progId="">
                    <p:embed/>
                    <p:pic>
                      <p:nvPicPr>
                        <p:cNvPr id="53258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2928"/>
                          <a:ext cx="1584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4008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build="p" autoUpdateAnimBg="0"/>
      <p:bldP spid="53252" grpId="0" autoUpdateAnimBg="0"/>
      <p:bldP spid="53253" grpId="0" animBg="1" autoUpdateAnimBg="0"/>
      <p:bldP spid="53254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EB910DB-94B5-CC9D-4268-5A5D4373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350" y="1175147"/>
            <a:ext cx="5829300" cy="419100"/>
          </a:xfrm>
          <a:noFill/>
        </p:spPr>
        <p:txBody>
          <a:bodyPr vert="horz" lIns="67866" tIns="33338" rIns="67866" bIns="33338" rtlCol="0" anchor="ctr">
            <a:normAutofit fontScale="90000"/>
          </a:bodyPr>
          <a:lstStyle/>
          <a:p>
            <a:pPr eaLnBrk="1" hangingPunct="1"/>
            <a:br>
              <a:rPr lang="en-US" altLang="en-US" sz="2700" b="1">
                <a:solidFill>
                  <a:srgbClr val="001065"/>
                </a:solidFill>
                <a:latin typeface="gilroy-bold"/>
              </a:rPr>
            </a:br>
            <a:endParaRPr lang="en-US" altLang="en-US" sz="2700">
              <a:solidFill>
                <a:srgbClr val="C00000"/>
              </a:solidFill>
            </a:endParaRPr>
          </a:p>
        </p:txBody>
      </p:sp>
      <p:sp>
        <p:nvSpPr>
          <p:cNvPr id="29699" name="Text Placeholder 2">
            <a:extLst>
              <a:ext uri="{FF2B5EF4-FFF2-40B4-BE49-F238E27FC236}">
                <a16:creationId xmlns:a16="http://schemas.microsoft.com/office/drawing/2014/main" id="{A99B7508-65AA-2422-A900-D12E12597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4357" y="148911"/>
            <a:ext cx="8065294" cy="592777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Spectrochemical Series of Ligand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en-US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crystal field splitting depends upon the nature of the ligand. The ligands which cause only a small crystal field splitting are called </a:t>
            </a:r>
            <a:r>
              <a:rPr lang="en-US" altLang="en-US" sz="2800" b="1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weak field ligands</a:t>
            </a: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The ligands which cause a large crystal field splitting are called </a:t>
            </a:r>
            <a:r>
              <a:rPr lang="en-US" altLang="en-US" sz="2800" b="1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strong field ligands</a:t>
            </a: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arrangement of common ligands in the ascending order of crystal field splitting (Δ) is called spectrochemical series. </a:t>
            </a:r>
          </a:p>
          <a:p>
            <a:pPr marL="0" indent="0" algn="just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spectrochemical series in the increasing order of crystal field splitting is: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I–&lt;Br–&lt;S2–&lt;Cl–&lt;NO–3&lt;F–&lt;OH–&lt;EtOH–&lt;C2O2–4&lt;H2O&lt;&lt;EDTA&lt;NH3&lt;</a:t>
            </a:r>
            <a:r>
              <a:rPr lang="en-US" altLang="en-US" sz="2800" dirty="0" err="1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</a:t>
            </a: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&lt;Ethylenediamine&lt;dipyridyl&lt;0–phenanthroline&lt;NO2-&lt;CN–&lt;CO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17969"/>
      </p:ext>
    </p:extLst>
  </p:cSld>
  <p:clrMapOvr>
    <a:masterClrMapping/>
  </p:clrMapOvr>
  <p:transition>
    <p:zoom dir="in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B4D63C4-0CD5-4868-C22D-752A26B6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7350" y="1175147"/>
            <a:ext cx="5829300" cy="419100"/>
          </a:xfrm>
          <a:noFill/>
        </p:spPr>
        <p:txBody>
          <a:bodyPr vert="horz" lIns="67866" tIns="33338" rIns="67866" bIns="33338" rtlCol="0" anchor="ctr">
            <a:normAutofit fontScale="90000"/>
          </a:bodyPr>
          <a:lstStyle/>
          <a:p>
            <a:pPr eaLnBrk="1" hangingPunct="1"/>
            <a:br>
              <a:rPr lang="en-US" altLang="en-US" sz="2700" b="1">
                <a:solidFill>
                  <a:srgbClr val="001065"/>
                </a:solidFill>
                <a:latin typeface="gilroy-bold"/>
              </a:rPr>
            </a:br>
            <a:endParaRPr lang="en-US" altLang="en-US" sz="2700">
              <a:solidFill>
                <a:srgbClr val="C00000"/>
              </a:solidFill>
            </a:endParaRPr>
          </a:p>
        </p:txBody>
      </p:sp>
      <p:sp>
        <p:nvSpPr>
          <p:cNvPr id="30723" name="Text Placeholder 2">
            <a:extLst>
              <a:ext uri="{FF2B5EF4-FFF2-40B4-BE49-F238E27FC236}">
                <a16:creationId xmlns:a16="http://schemas.microsoft.com/office/drawing/2014/main" id="{9D0005DA-06DD-EB77-832B-AB927DEB42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50068" y="188640"/>
            <a:ext cx="8151019" cy="6093976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Spectrochemical Series of Metal </a:t>
            </a:r>
          </a:p>
          <a:p>
            <a:pPr marL="0" indent="0" algn="ctr">
              <a:spcBef>
                <a:spcPct val="0"/>
              </a:spcBef>
              <a:buNone/>
            </a:pPr>
            <a:endParaRPr lang="en-US" altLang="en-US" sz="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ct val="0"/>
              </a:spcBef>
              <a:buNone/>
            </a:pPr>
            <a:endParaRPr lang="en-US" altLang="en-US" sz="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Like the ligands, different metal ions can also be ordered in increasing </a:t>
            </a: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 </a:t>
            </a:r>
            <a:r>
              <a:rPr lang="en-US" altLang="en-US" sz="280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 the circumstances with the same ligands </a:t>
            </a:r>
            <a:r>
              <a:rPr lang="en-US" altLang="en-US" sz="2800" dirty="0">
                <a:solidFill>
                  <a:srgbClr val="4A4A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is called </a:t>
            </a:r>
            <a:r>
              <a:rPr lang="en-US" altLang="en-US" sz="280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spectrochemical series of metals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spectrochemical series of metals, are used and that it is in an octahedral coordination, is given by: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Mn2+ &lt; Ni2+ &lt; Co2+ &lt;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Fe2+ &lt; V2+ &lt; Fe3+ &lt; V3+ &lt; Co3+ &lt; Mn4+ &lt; Mo3+ &lt; Rh3+ &lt; Ru3+ &lt; Pd4+ &lt; Ir3+ &lt; Pt4+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Magnitude of Δ increase with increasing the oxidation number of the metal ion.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Magnitude of Δ increase as we move down the group.</a:t>
            </a:r>
          </a:p>
        </p:txBody>
      </p:sp>
    </p:spTree>
    <p:extLst>
      <p:ext uri="{BB962C8B-B14F-4D97-AF65-F5344CB8AC3E}">
        <p14:creationId xmlns:p14="http://schemas.microsoft.com/office/powerpoint/2010/main" val="2844960081"/>
      </p:ext>
    </p:extLst>
  </p:cSld>
  <p:clrMapOvr>
    <a:masterClrMapping/>
  </p:clrMapOvr>
  <p:transition>
    <p:zoom dir="in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G24_03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028" b="6499"/>
          <a:stretch>
            <a:fillRect/>
          </a:stretch>
        </p:blipFill>
        <p:spPr bwMode="auto">
          <a:xfrm>
            <a:off x="760413" y="188640"/>
            <a:ext cx="7621587" cy="4191000"/>
          </a:xfrm>
          <a:prstGeom prst="rect">
            <a:avLst/>
          </a:prstGeom>
          <a:noFill/>
        </p:spPr>
      </p:pic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517525" y="4437112"/>
            <a:ext cx="832167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</a:pP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As Cr</a:t>
            </a:r>
            <a:r>
              <a:rPr lang="en-US" sz="2800" b="1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3+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goes from being attached to a weak field ligand to a strong field ligand, 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sym typeface="Symbol" pitchFamily="18" charset="2"/>
              </a:rPr>
              <a:t></a:t>
            </a:r>
            <a:r>
              <a:rPr lang="en-US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increases and the color of the complex changes from green to yellow.</a:t>
            </a: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1828800" y="3573016"/>
            <a:ext cx="1066800" cy="685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/>
              <a:t>[CrF</a:t>
            </a:r>
            <a:r>
              <a:rPr lang="en-US" b="1" baseline="-25000" dirty="0"/>
              <a:t>6</a:t>
            </a:r>
            <a:r>
              <a:rPr lang="en-US" b="1" dirty="0"/>
              <a:t>]</a:t>
            </a:r>
            <a:r>
              <a:rPr lang="en-US" b="1" baseline="30000" dirty="0"/>
              <a:t>3-</a:t>
            </a:r>
            <a:endParaRPr lang="en-US" b="1" dirty="0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276600" y="3573016"/>
            <a:ext cx="1600200" cy="685800"/>
          </a:xfrm>
          <a:prstGeom prst="rect">
            <a:avLst/>
          </a:prstGeom>
          <a:solidFill>
            <a:srgbClr val="800080"/>
          </a:solidFill>
          <a:ln w="9525">
            <a:solidFill>
              <a:srgbClr val="8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[Cr(H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  <a:r>
              <a:rPr lang="en-US" b="1" dirty="0">
                <a:solidFill>
                  <a:schemeClr val="bg1"/>
                </a:solidFill>
              </a:rPr>
              <a:t>O)</a:t>
            </a:r>
            <a:r>
              <a:rPr lang="en-US" b="1" baseline="-25000" dirty="0">
                <a:solidFill>
                  <a:schemeClr val="bg1"/>
                </a:solidFill>
              </a:rPr>
              <a:t>6</a:t>
            </a:r>
            <a:r>
              <a:rPr lang="en-US" b="1" dirty="0">
                <a:solidFill>
                  <a:schemeClr val="bg1"/>
                </a:solidFill>
              </a:rPr>
              <a:t>]</a:t>
            </a:r>
            <a:r>
              <a:rPr lang="en-US" b="1" baseline="30000" dirty="0">
                <a:solidFill>
                  <a:schemeClr val="bg1"/>
                </a:solidFill>
              </a:rPr>
              <a:t>3+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257800" y="3573016"/>
            <a:ext cx="1600200" cy="685800"/>
          </a:xfrm>
          <a:prstGeom prst="rect">
            <a:avLst/>
          </a:prstGeom>
          <a:solidFill>
            <a:srgbClr val="FFFF99"/>
          </a:solidFill>
          <a:ln w="9525">
            <a:solidFill>
              <a:srgbClr val="FFFF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 dirty="0"/>
              <a:t>[Cr(NH</a:t>
            </a:r>
            <a:r>
              <a:rPr lang="en-US" b="1" baseline="-25000" dirty="0"/>
              <a:t>3</a:t>
            </a:r>
            <a:r>
              <a:rPr lang="en-US" b="1" dirty="0"/>
              <a:t>)</a:t>
            </a:r>
            <a:r>
              <a:rPr lang="en-US" b="1" baseline="-25000" dirty="0"/>
              <a:t>6</a:t>
            </a:r>
            <a:r>
              <a:rPr lang="en-US" b="1" dirty="0"/>
              <a:t>]</a:t>
            </a:r>
            <a:r>
              <a:rPr lang="en-US" b="1" baseline="30000" dirty="0"/>
              <a:t>3+</a:t>
            </a:r>
            <a:endParaRPr lang="en-US" b="1" dirty="0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7086600" y="3573016"/>
            <a:ext cx="1524000" cy="685800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[Cr(CN)</a:t>
            </a:r>
            <a:r>
              <a:rPr lang="en-US" b="1" baseline="-25000"/>
              <a:t>6</a:t>
            </a:r>
            <a:r>
              <a:rPr lang="en-US" b="1"/>
              <a:t>]</a:t>
            </a:r>
            <a:r>
              <a:rPr lang="en-US" b="1" baseline="30000"/>
              <a:t>3-</a:t>
            </a:r>
            <a:endParaRPr lang="en-US" b="1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Text Box 3">
            <a:extLst>
              <a:ext uri="{FF2B5EF4-FFF2-40B4-BE49-F238E27FC236}">
                <a16:creationId xmlns:a16="http://schemas.microsoft.com/office/drawing/2014/main" id="{E2334A4F-9939-C377-06C3-BC64ACC59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1196752"/>
            <a:ext cx="792088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IN" altLang="en-US" b="1" dirty="0" err="1">
                <a:latin typeface="Times New Roman" panose="02020603050405020304" pitchFamily="18" charset="0"/>
              </a:rPr>
              <a:t>Ashim</a:t>
            </a:r>
            <a:r>
              <a:rPr lang="en-IN" altLang="en-US" b="1" dirty="0">
                <a:latin typeface="Times New Roman" panose="02020603050405020304" pitchFamily="18" charset="0"/>
              </a:rPr>
              <a:t> K Das &amp; Mahua Das, </a:t>
            </a:r>
            <a:r>
              <a:rPr lang="en-IN" altLang="en-US" b="1" i="1" dirty="0">
                <a:latin typeface="Times New Roman" panose="02020603050405020304" pitchFamily="18" charset="0"/>
              </a:rPr>
              <a:t>Fundamental Concept of Inorganic Chemistry</a:t>
            </a:r>
            <a:r>
              <a:rPr lang="en-IN" altLang="en-US" b="1" dirty="0">
                <a:latin typeface="Times New Roman" panose="02020603050405020304" pitchFamily="18" charset="0"/>
              </a:rPr>
              <a:t>, CBC Publishers &amp; Distributors, Volume 2, First Edition, 2000</a:t>
            </a:r>
          </a:p>
          <a:p>
            <a:pPr>
              <a:spcBef>
                <a:spcPct val="0"/>
              </a:spcBef>
            </a:pPr>
            <a:r>
              <a:rPr lang="en-IN" altLang="en-US" b="1" dirty="0" err="1">
                <a:latin typeface="Times New Roman" panose="02020603050405020304" pitchFamily="18" charset="0"/>
              </a:rPr>
              <a:t>Ashim</a:t>
            </a:r>
            <a:r>
              <a:rPr lang="en-IN" altLang="en-US" b="1" dirty="0">
                <a:latin typeface="Times New Roman" panose="02020603050405020304" pitchFamily="18" charset="0"/>
              </a:rPr>
              <a:t> K Das, </a:t>
            </a:r>
            <a:r>
              <a:rPr lang="en-IN" altLang="en-US" b="1" i="1" dirty="0">
                <a:latin typeface="Times New Roman" panose="02020603050405020304" pitchFamily="18" charset="0"/>
              </a:rPr>
              <a:t>Fundamental Concept of Inorganic Chemistry, </a:t>
            </a:r>
            <a:r>
              <a:rPr lang="en-IN" altLang="en-US" b="1" dirty="0">
                <a:latin typeface="Times New Roman" panose="02020603050405020304" pitchFamily="18" charset="0"/>
              </a:rPr>
              <a:t>CBC Publishers &amp; Distributors, Volume 4, Second Edition, 2014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CF55E-81F6-A907-E642-2EA40C2B7A80}"/>
              </a:ext>
            </a:extLst>
          </p:cNvPr>
          <p:cNvSpPr txBox="1"/>
          <p:nvPr/>
        </p:nvSpPr>
        <p:spPr>
          <a:xfrm>
            <a:off x="2286000" y="251356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36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Reference</a:t>
            </a:r>
            <a:endParaRPr lang="en-US" altLang="en-US" sz="3600" dirty="0">
              <a:solidFill>
                <a:srgbClr val="C0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1">
            <a:extLst>
              <a:ext uri="{FF2B5EF4-FFF2-40B4-BE49-F238E27FC236}">
                <a16:creationId xmlns:a16="http://schemas.microsoft.com/office/drawing/2014/main" id="{5168B2B1-4421-EEA0-AC29-4951BB54A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9092" y="2564904"/>
            <a:ext cx="339708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5400" b="1" dirty="0">
                <a:latin typeface="Times New Roman" panose="02020603050405020304" pitchFamily="18" charset="0"/>
              </a:rPr>
              <a:t>Thank you</a:t>
            </a:r>
            <a:endParaRPr lang="en-US" altLang="en-US" sz="5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4493</TotalTime>
  <Words>2182</Words>
  <Application>Microsoft Office PowerPoint</Application>
  <PresentationFormat>On-screen Show (4:3)</PresentationFormat>
  <Paragraphs>342</Paragraphs>
  <Slides>44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56" baseType="lpstr">
      <vt:lpstr>Arial</vt:lpstr>
      <vt:lpstr>Calibri</vt:lpstr>
      <vt:lpstr>Calibri Light</vt:lpstr>
      <vt:lpstr>Cambria Math</vt:lpstr>
      <vt:lpstr>gilroy-bold</vt:lpstr>
      <vt:lpstr>Symbol</vt:lpstr>
      <vt:lpstr>Times</vt:lpstr>
      <vt:lpstr>Times New Roman</vt:lpstr>
      <vt:lpstr>Office Theme</vt:lpstr>
      <vt:lpstr>Microsoft Drawing</vt:lpstr>
      <vt:lpstr>Document</vt:lpstr>
      <vt:lpstr>ISIS/Draw Sketch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Splitting of d^n configuration in tetraherdal field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Crystal Field Strength (CFSE)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Crystal Field Stabilisation Energies (CFSE) &amp;  </vt:lpstr>
      <vt:lpstr>Crystal Field Stabilisation Energies (CFSE) &amp;  Octahedral Site Preference Energies (OSPE)</vt:lpstr>
      <vt:lpstr>PowerPoint Presentation</vt:lpstr>
      <vt:lpstr>Limitations of CFT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Prof.C.R.Raj</dc:creator>
  <cp:lastModifiedBy>Semanti Basu</cp:lastModifiedBy>
  <cp:revision>185</cp:revision>
  <dcterms:created xsi:type="dcterms:W3CDTF">2006-06-16T12:16:30Z</dcterms:created>
  <dcterms:modified xsi:type="dcterms:W3CDTF">2024-11-22T15:33:36Z</dcterms:modified>
</cp:coreProperties>
</file>