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7"/>
  </p:notesMasterIdLst>
  <p:sldIdLst>
    <p:sldId id="484" r:id="rId2"/>
    <p:sldId id="279" r:id="rId3"/>
    <p:sldId id="582" r:id="rId4"/>
    <p:sldId id="353" r:id="rId5"/>
    <p:sldId id="557" r:id="rId6"/>
    <p:sldId id="549" r:id="rId7"/>
    <p:sldId id="576" r:id="rId8"/>
    <p:sldId id="346" r:id="rId9"/>
    <p:sldId id="348" r:id="rId10"/>
    <p:sldId id="349" r:id="rId11"/>
    <p:sldId id="583" r:id="rId12"/>
    <p:sldId id="316" r:id="rId13"/>
    <p:sldId id="317" r:id="rId14"/>
    <p:sldId id="553" r:id="rId15"/>
    <p:sldId id="554" r:id="rId16"/>
    <p:sldId id="550" r:id="rId17"/>
    <p:sldId id="551" r:id="rId18"/>
    <p:sldId id="555" r:id="rId19"/>
    <p:sldId id="556" r:id="rId20"/>
    <p:sldId id="356" r:id="rId21"/>
    <p:sldId id="269" r:id="rId22"/>
    <p:sldId id="548" r:id="rId23"/>
    <p:sldId id="562" r:id="rId24"/>
    <p:sldId id="494" r:id="rId25"/>
    <p:sldId id="561" r:id="rId26"/>
    <p:sldId id="577" r:id="rId27"/>
    <p:sldId id="558" r:id="rId28"/>
    <p:sldId id="559" r:id="rId29"/>
    <p:sldId id="566" r:id="rId30"/>
    <p:sldId id="568" r:id="rId31"/>
    <p:sldId id="572" r:id="rId32"/>
    <p:sldId id="306" r:id="rId33"/>
    <p:sldId id="270" r:id="rId34"/>
    <p:sldId id="258" r:id="rId35"/>
    <p:sldId id="264" r:id="rId36"/>
    <p:sldId id="366" r:id="rId37"/>
    <p:sldId id="261" r:id="rId38"/>
    <p:sldId id="278" r:id="rId39"/>
    <p:sldId id="573" r:id="rId40"/>
    <p:sldId id="569" r:id="rId41"/>
    <p:sldId id="571" r:id="rId42"/>
    <p:sldId id="580" r:id="rId43"/>
    <p:sldId id="578" r:id="rId44"/>
    <p:sldId id="570" r:id="rId45"/>
    <p:sldId id="564" r:id="rId46"/>
    <p:sldId id="262" r:id="rId47"/>
    <p:sldId id="354" r:id="rId48"/>
    <p:sldId id="300" r:id="rId49"/>
    <p:sldId id="301" r:id="rId50"/>
    <p:sldId id="355" r:id="rId51"/>
    <p:sldId id="584" r:id="rId52"/>
    <p:sldId id="585" r:id="rId53"/>
    <p:sldId id="331" r:id="rId54"/>
    <p:sldId id="560" r:id="rId55"/>
    <p:sldId id="332" r:id="rId56"/>
    <p:sldId id="370" r:id="rId57"/>
    <p:sldId id="295" r:id="rId58"/>
    <p:sldId id="296" r:id="rId59"/>
    <p:sldId id="297" r:id="rId60"/>
    <p:sldId id="350" r:id="rId61"/>
    <p:sldId id="335" r:id="rId62"/>
    <p:sldId id="275" r:id="rId63"/>
    <p:sldId id="581" r:id="rId64"/>
    <p:sldId id="302" r:id="rId65"/>
    <p:sldId id="303" r:id="rId66"/>
    <p:sldId id="266" r:id="rId67"/>
    <p:sldId id="310" r:id="rId68"/>
    <p:sldId id="304" r:id="rId69"/>
    <p:sldId id="357" r:id="rId70"/>
    <p:sldId id="305" r:id="rId71"/>
    <p:sldId id="575" r:id="rId72"/>
    <p:sldId id="563" r:id="rId73"/>
    <p:sldId id="268" r:id="rId74"/>
    <p:sldId id="287" r:id="rId75"/>
    <p:sldId id="288"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990099"/>
    <a:srgbClr val="FFFFEB"/>
    <a:srgbClr val="FCD0FB"/>
    <a:srgbClr val="FBBFFA"/>
    <a:srgbClr val="FFFF99"/>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77" autoAdjust="0"/>
    <p:restoredTop sz="94575" autoAdjust="0"/>
  </p:normalViewPr>
  <p:slideViewPr>
    <p:cSldViewPr>
      <p:cViewPr>
        <p:scale>
          <a:sx n="100" d="100"/>
          <a:sy n="100" d="100"/>
        </p:scale>
        <p:origin x="376" y="-172"/>
      </p:cViewPr>
      <p:guideLst>
        <p:guide orient="horz" pos="14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249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249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49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249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9CDACB8-0D13-4E3E-BB20-77D02DCC169A}" type="slidenum">
              <a:rPr lang="en-US"/>
              <a:pPr/>
              <a:t>‹#›</a:t>
            </a:fld>
            <a:endParaRPr lang="en-US"/>
          </a:p>
        </p:txBody>
      </p:sp>
    </p:spTree>
    <p:extLst>
      <p:ext uri="{BB962C8B-B14F-4D97-AF65-F5344CB8AC3E}">
        <p14:creationId xmlns:p14="http://schemas.microsoft.com/office/powerpoint/2010/main" val="4253210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3CAEE67-C428-1920-D609-75EAFA50AF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B24BCCD0-DA36-F935-A1E9-087FB111CC4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9220" name="Slide Number Placeholder 3">
            <a:extLst>
              <a:ext uri="{FF2B5EF4-FFF2-40B4-BE49-F238E27FC236}">
                <a16:creationId xmlns:a16="http://schemas.microsoft.com/office/drawing/2014/main" id="{3D2D6262-AEFA-1CA3-CC78-B031C84203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E8900CD8-7F72-47D8-8BF1-0B31BFE97096}" type="slidenum">
              <a:rPr lang="en-US" altLang="en-US" sz="1200" smtClean="0"/>
              <a:pPr/>
              <a:t>15</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AC4840-EF19-48BD-84B3-D8C7D077E6CE}" type="slidenum">
              <a:rPr lang="en-US"/>
              <a:pPr/>
              <a:t>47</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2345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52342E-313A-4675-8225-05F922849F6A}" type="slidenum">
              <a:rPr lang="en-US"/>
              <a:pPr/>
              <a:t>50</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6172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8B40-8E69-4904-C755-A28335B3EB0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43600B67-4BB7-383E-6BD8-E33899AE038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387B043-D0EA-4B48-BA9C-709B9D4D19B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2062933-357D-1D69-9D10-80F07DDA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7F37B-B29B-8EA8-283F-2B6A1549EFD4}"/>
              </a:ext>
            </a:extLst>
          </p:cNvPr>
          <p:cNvSpPr>
            <a:spLocks noGrp="1"/>
          </p:cNvSpPr>
          <p:nvPr>
            <p:ph type="sldNum" sz="quarter" idx="12"/>
          </p:nvPr>
        </p:nvSpPr>
        <p:spPr/>
        <p:txBody>
          <a:bodyPr/>
          <a:lstStyle/>
          <a:p>
            <a:fld id="{BE6491B7-2B47-4890-B100-D57B78EF528B}" type="slidenum">
              <a:rPr lang="en-US" smtClean="0"/>
              <a:pPr/>
              <a:t>‹#›</a:t>
            </a:fld>
            <a:endParaRPr lang="en-US"/>
          </a:p>
        </p:txBody>
      </p:sp>
    </p:spTree>
    <p:extLst>
      <p:ext uri="{BB962C8B-B14F-4D97-AF65-F5344CB8AC3E}">
        <p14:creationId xmlns:p14="http://schemas.microsoft.com/office/powerpoint/2010/main" val="2105600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9603-5916-F733-4B62-B4836A65B52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40BE7D3-BF06-1553-EA86-BDD5BDF6ED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03D7D7-F277-C6C3-1F9A-DDA47064C8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1C0DB4E-7565-035E-801F-713CC9A5C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08F6F-11D3-6F83-239B-07E2D5936D82}"/>
              </a:ext>
            </a:extLst>
          </p:cNvPr>
          <p:cNvSpPr>
            <a:spLocks noGrp="1"/>
          </p:cNvSpPr>
          <p:nvPr>
            <p:ph type="sldNum" sz="quarter" idx="12"/>
          </p:nvPr>
        </p:nvSpPr>
        <p:spPr/>
        <p:txBody>
          <a:bodyPr/>
          <a:lstStyle/>
          <a:p>
            <a:fld id="{8549D1EA-7629-4CC7-A254-2EB6B1079891}" type="slidenum">
              <a:rPr lang="en-US" smtClean="0"/>
              <a:pPr/>
              <a:t>‹#›</a:t>
            </a:fld>
            <a:endParaRPr lang="en-US"/>
          </a:p>
        </p:txBody>
      </p:sp>
    </p:spTree>
    <p:extLst>
      <p:ext uri="{BB962C8B-B14F-4D97-AF65-F5344CB8AC3E}">
        <p14:creationId xmlns:p14="http://schemas.microsoft.com/office/powerpoint/2010/main" val="429430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AFC4-D402-05D0-27EE-075A5D14E6C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F30F4BE-B9EA-DA32-78D9-0555F9CF6C8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CFE1C-E8F3-91B0-A80A-0C267E5DBAD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6F7C904-0501-8D75-FED1-B0665819C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C8B36-B422-F34A-4770-A3F58A156F37}"/>
              </a:ext>
            </a:extLst>
          </p:cNvPr>
          <p:cNvSpPr>
            <a:spLocks noGrp="1"/>
          </p:cNvSpPr>
          <p:nvPr>
            <p:ph type="sldNum" sz="quarter" idx="12"/>
          </p:nvPr>
        </p:nvSpPr>
        <p:spPr/>
        <p:txBody>
          <a:bodyPr/>
          <a:lstStyle/>
          <a:p>
            <a:fld id="{02268EA5-ADD2-45AC-AEF1-D416B725D53B}" type="slidenum">
              <a:rPr lang="en-US" smtClean="0"/>
              <a:pPr/>
              <a:t>‹#›</a:t>
            </a:fld>
            <a:endParaRPr lang="en-US"/>
          </a:p>
        </p:txBody>
      </p:sp>
    </p:spTree>
    <p:extLst>
      <p:ext uri="{BB962C8B-B14F-4D97-AF65-F5344CB8AC3E}">
        <p14:creationId xmlns:p14="http://schemas.microsoft.com/office/powerpoint/2010/main" val="283249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F33B-BF0B-35A9-3928-D4491BECED9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E50F5DF-EAEC-3F76-2E9E-581B37A526B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A900C0-22E1-51B7-21D1-5D2DF72AB24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261B8F7-2232-CBD3-E9CC-0521C58218B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84A51CF-FEAF-59AE-CA60-C0DD5F019E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7A6F99-78B7-38E7-277C-9E40D64B2B0E}"/>
              </a:ext>
            </a:extLst>
          </p:cNvPr>
          <p:cNvSpPr>
            <a:spLocks noGrp="1"/>
          </p:cNvSpPr>
          <p:nvPr>
            <p:ph type="sldNum" sz="quarter" idx="12"/>
          </p:nvPr>
        </p:nvSpPr>
        <p:spPr/>
        <p:txBody>
          <a:bodyPr/>
          <a:lstStyle/>
          <a:p>
            <a:fld id="{38A56835-B903-4430-89EA-14E0ADE78A93}" type="slidenum">
              <a:rPr lang="en-US" smtClean="0"/>
              <a:pPr/>
              <a:t>‹#›</a:t>
            </a:fld>
            <a:endParaRPr lang="en-US"/>
          </a:p>
        </p:txBody>
      </p:sp>
    </p:spTree>
    <p:extLst>
      <p:ext uri="{BB962C8B-B14F-4D97-AF65-F5344CB8AC3E}">
        <p14:creationId xmlns:p14="http://schemas.microsoft.com/office/powerpoint/2010/main" val="165398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296BF-7D5B-9166-EEB4-BCBA46CDBB4A}"/>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D2ECBB2-B79F-C3B9-099B-F2EA719C6CB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489C1-71CD-8994-8FBE-81DEFEC36C7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A019F78-645D-7830-94F9-4A42B022809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CFF2DCF-B4F3-EF5B-D07E-81AFFFB58D8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338BBA6-2D23-33B3-C567-7ACA18B9F7E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73E496C-1833-93E8-3307-55AC174A91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2C06F2-4133-E07D-A516-991A0F684DC3}"/>
              </a:ext>
            </a:extLst>
          </p:cNvPr>
          <p:cNvSpPr>
            <a:spLocks noGrp="1"/>
          </p:cNvSpPr>
          <p:nvPr>
            <p:ph type="sldNum" sz="quarter" idx="12"/>
          </p:nvPr>
        </p:nvSpPr>
        <p:spPr/>
        <p:txBody>
          <a:bodyPr/>
          <a:lstStyle/>
          <a:p>
            <a:fld id="{B638D696-FE2A-458A-9CA5-78C322B2334C}" type="slidenum">
              <a:rPr lang="en-US" smtClean="0"/>
              <a:pPr/>
              <a:t>‹#›</a:t>
            </a:fld>
            <a:endParaRPr lang="en-US"/>
          </a:p>
        </p:txBody>
      </p:sp>
    </p:spTree>
    <p:extLst>
      <p:ext uri="{BB962C8B-B14F-4D97-AF65-F5344CB8AC3E}">
        <p14:creationId xmlns:p14="http://schemas.microsoft.com/office/powerpoint/2010/main" val="349985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CE9D4-9C6B-D656-702C-90E836E3EB2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12DE06F-9F9B-F3A7-699D-C57AA6BB532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6C1256F-A1EE-E80F-4A0F-9E23D13AF9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C47675-B37B-3481-E208-189F9A9EEF0F}"/>
              </a:ext>
            </a:extLst>
          </p:cNvPr>
          <p:cNvSpPr>
            <a:spLocks noGrp="1"/>
          </p:cNvSpPr>
          <p:nvPr>
            <p:ph type="sldNum" sz="quarter" idx="12"/>
          </p:nvPr>
        </p:nvSpPr>
        <p:spPr/>
        <p:txBody>
          <a:bodyPr/>
          <a:lstStyle/>
          <a:p>
            <a:fld id="{2145A99A-A391-43F2-BE28-761580B055C1}" type="slidenum">
              <a:rPr lang="en-US" smtClean="0"/>
              <a:pPr/>
              <a:t>‹#›</a:t>
            </a:fld>
            <a:endParaRPr lang="en-US"/>
          </a:p>
        </p:txBody>
      </p:sp>
    </p:spTree>
    <p:extLst>
      <p:ext uri="{BB962C8B-B14F-4D97-AF65-F5344CB8AC3E}">
        <p14:creationId xmlns:p14="http://schemas.microsoft.com/office/powerpoint/2010/main" val="94210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CB721B-2F72-FA77-0CE0-C098C3E032A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13557F2-DD08-D77F-2FB6-2F57B80729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808BDF-C096-E477-AC10-4619B69BFFE6}"/>
              </a:ext>
            </a:extLst>
          </p:cNvPr>
          <p:cNvSpPr>
            <a:spLocks noGrp="1"/>
          </p:cNvSpPr>
          <p:nvPr>
            <p:ph type="sldNum" sz="quarter" idx="12"/>
          </p:nvPr>
        </p:nvSpPr>
        <p:spPr/>
        <p:txBody>
          <a:bodyPr/>
          <a:lstStyle/>
          <a:p>
            <a:fld id="{37422012-D504-43E0-95B9-2D505898EB95}" type="slidenum">
              <a:rPr lang="en-US" smtClean="0"/>
              <a:pPr/>
              <a:t>‹#›</a:t>
            </a:fld>
            <a:endParaRPr lang="en-US"/>
          </a:p>
        </p:txBody>
      </p:sp>
    </p:spTree>
    <p:extLst>
      <p:ext uri="{BB962C8B-B14F-4D97-AF65-F5344CB8AC3E}">
        <p14:creationId xmlns:p14="http://schemas.microsoft.com/office/powerpoint/2010/main" val="3844752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AF84A-12B1-3DCA-D289-B620CE21593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626E5EB-FADC-608C-4B2D-9AD44A134E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A241060-A045-462F-25B2-39FFCF7616D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DF12FE7-048C-855A-19A3-7710E98B710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F9BE50D-C568-D6DA-1AC4-A16D91BF5F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FEA23-C9DB-6FE3-0148-5B81A0D5CFF6}"/>
              </a:ext>
            </a:extLst>
          </p:cNvPr>
          <p:cNvSpPr>
            <a:spLocks noGrp="1"/>
          </p:cNvSpPr>
          <p:nvPr>
            <p:ph type="sldNum" sz="quarter" idx="12"/>
          </p:nvPr>
        </p:nvSpPr>
        <p:spPr/>
        <p:txBody>
          <a:bodyPr/>
          <a:lstStyle/>
          <a:p>
            <a:fld id="{7496CCDD-E3FA-4432-9852-91EBA3CA4809}" type="slidenum">
              <a:rPr lang="en-US" smtClean="0"/>
              <a:pPr/>
              <a:t>‹#›</a:t>
            </a:fld>
            <a:endParaRPr lang="en-US"/>
          </a:p>
        </p:txBody>
      </p:sp>
    </p:spTree>
    <p:extLst>
      <p:ext uri="{BB962C8B-B14F-4D97-AF65-F5344CB8AC3E}">
        <p14:creationId xmlns:p14="http://schemas.microsoft.com/office/powerpoint/2010/main" val="3445673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81FC-3F05-1D3E-2F67-C668B502E44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F34E952-13A8-4A45-470A-218F9AD1E03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id="{D1083834-3327-7E3D-71B4-2515AEE7C0A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BC4DD3D-5081-A5DE-877C-0DC6A9662CB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9120052-1555-52B3-153F-5A7F7B437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C35FA-CF1B-9EB3-BC3E-E1A58E2F18B0}"/>
              </a:ext>
            </a:extLst>
          </p:cNvPr>
          <p:cNvSpPr>
            <a:spLocks noGrp="1"/>
          </p:cNvSpPr>
          <p:nvPr>
            <p:ph type="sldNum" sz="quarter" idx="12"/>
          </p:nvPr>
        </p:nvSpPr>
        <p:spPr/>
        <p:txBody>
          <a:bodyPr/>
          <a:lstStyle/>
          <a:p>
            <a:fld id="{02CB6895-40CC-4B7C-AD57-A8C24B1EFCE3}" type="slidenum">
              <a:rPr lang="en-US" smtClean="0"/>
              <a:pPr/>
              <a:t>‹#›</a:t>
            </a:fld>
            <a:endParaRPr lang="en-US"/>
          </a:p>
        </p:txBody>
      </p:sp>
    </p:spTree>
    <p:extLst>
      <p:ext uri="{BB962C8B-B14F-4D97-AF65-F5344CB8AC3E}">
        <p14:creationId xmlns:p14="http://schemas.microsoft.com/office/powerpoint/2010/main" val="1538903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DF1E3-00BB-8BF2-CB17-75D2EA58084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58FEE10-D236-56A5-72CE-45DCF30A52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5C6371-BB6E-8E95-8BFB-264DCE4CE54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0B585D9-4DD6-227A-CFC7-92E418D26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E70C8-C9A1-1F03-9255-34F2BE78EEA6}"/>
              </a:ext>
            </a:extLst>
          </p:cNvPr>
          <p:cNvSpPr>
            <a:spLocks noGrp="1"/>
          </p:cNvSpPr>
          <p:nvPr>
            <p:ph type="sldNum" sz="quarter" idx="12"/>
          </p:nvPr>
        </p:nvSpPr>
        <p:spPr/>
        <p:txBody>
          <a:bodyPr/>
          <a:lstStyle/>
          <a:p>
            <a:fld id="{9987D3CC-D14A-459E-AB65-ED7077C87953}" type="slidenum">
              <a:rPr lang="en-US" smtClean="0"/>
              <a:pPr/>
              <a:t>‹#›</a:t>
            </a:fld>
            <a:endParaRPr lang="en-US"/>
          </a:p>
        </p:txBody>
      </p:sp>
    </p:spTree>
    <p:extLst>
      <p:ext uri="{BB962C8B-B14F-4D97-AF65-F5344CB8AC3E}">
        <p14:creationId xmlns:p14="http://schemas.microsoft.com/office/powerpoint/2010/main" val="1425795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FD397E-50B7-0E14-E2E0-A583B4EBB673}"/>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C66C1FD-3EF5-B72E-1DC8-7C440386FC7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070938-EB38-018B-DF04-6E6FADD70B8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FA95869-2693-D2DB-E864-05EF9634B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0A0AD-5D40-1248-2E29-8DA936CE5A3E}"/>
              </a:ext>
            </a:extLst>
          </p:cNvPr>
          <p:cNvSpPr>
            <a:spLocks noGrp="1"/>
          </p:cNvSpPr>
          <p:nvPr>
            <p:ph type="sldNum" sz="quarter" idx="12"/>
          </p:nvPr>
        </p:nvSpPr>
        <p:spPr/>
        <p:txBody>
          <a:bodyPr/>
          <a:lstStyle/>
          <a:p>
            <a:fld id="{FFC8F87A-11EC-4A51-83E2-4ABC820E1E78}" type="slidenum">
              <a:rPr lang="en-US" smtClean="0"/>
              <a:pPr/>
              <a:t>‹#›</a:t>
            </a:fld>
            <a:endParaRPr lang="en-US"/>
          </a:p>
        </p:txBody>
      </p:sp>
    </p:spTree>
    <p:extLst>
      <p:ext uri="{BB962C8B-B14F-4D97-AF65-F5344CB8AC3E}">
        <p14:creationId xmlns:p14="http://schemas.microsoft.com/office/powerpoint/2010/main" val="349521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44D4A0-AB7A-AE26-4956-699027A0DC6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ACCF929-6B73-09F8-8956-1BF7B67083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93AFF5-5E0E-33FA-89ED-2EC478B37AF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4CDA29B-2811-0C96-4E5E-E1B5B10B8AB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D8FF20-82B9-392B-6469-F9D2BBD2DEF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53C5CB-B903-4FE9-A482-7D49038E81F5}" type="slidenum">
              <a:rPr lang="en-US" smtClean="0"/>
              <a:pPr/>
              <a:t>‹#›</a:t>
            </a:fld>
            <a:endParaRPr lang="en-US"/>
          </a:p>
        </p:txBody>
      </p:sp>
    </p:spTree>
    <p:extLst>
      <p:ext uri="{BB962C8B-B14F-4D97-AF65-F5344CB8AC3E}">
        <p14:creationId xmlns:p14="http://schemas.microsoft.com/office/powerpoint/2010/main" val="7540634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hyperlink" Target="https://en.wikipedia.org/wiki/Alfred_Wern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28.wmf"/><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10.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microsoft.com/office/2007/relationships/hdphoto" Target="../media/hdphoto3.wdp"/></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oleObject" Target="../embeddings/oleObject2.bin"/><Relationship Id="rId4" Type="http://schemas.openxmlformats.org/officeDocument/2006/relationships/image" Target="../media/image490.png"/></Relationships>
</file>

<file path=ppt/slides/_rels/slide65.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oleObject" Target="../embeddings/oleObject3.bin"/><Relationship Id="rId1" Type="http://schemas.openxmlformats.org/officeDocument/2006/relationships/slideLayout" Target="../slideLayouts/slideLayout7.xml"/><Relationship Id="rId5" Type="http://schemas.openxmlformats.org/officeDocument/2006/relationships/image" Target="../media/image58.wmf"/><Relationship Id="rId4" Type="http://schemas.openxmlformats.org/officeDocument/2006/relationships/oleObject" Target="../embeddings/oleObject4.bin"/></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65.wmf"/><Relationship Id="rId5" Type="http://schemas.openxmlformats.org/officeDocument/2006/relationships/oleObject" Target="../embeddings/oleObject6.bin"/><Relationship Id="rId4" Type="http://schemas.openxmlformats.org/officeDocument/2006/relationships/image" Target="../media/image64.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a:extLst>
              <a:ext uri="{FF2B5EF4-FFF2-40B4-BE49-F238E27FC236}">
                <a16:creationId xmlns:a16="http://schemas.microsoft.com/office/drawing/2014/main" id="{F20D555C-2105-BC7F-9FCE-87396F8AD76E}"/>
              </a:ext>
            </a:extLst>
          </p:cNvPr>
          <p:cNvSpPr>
            <a:spLocks noChangeArrowheads="1"/>
          </p:cNvSpPr>
          <p:nvPr/>
        </p:nvSpPr>
        <p:spPr bwMode="auto">
          <a:xfrm>
            <a:off x="467544" y="836712"/>
            <a:ext cx="806489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 typeface="Arial" panose="020B0604020202020204" pitchFamily="34" charset="0"/>
              <a:buNone/>
            </a:pPr>
            <a:r>
              <a:rPr lang="en-US" altLang="en-US" sz="4400" b="1" dirty="0">
                <a:solidFill>
                  <a:srgbClr val="C00000"/>
                </a:solidFill>
                <a:latin typeface="Times New Roman" panose="02020603050405020304" pitchFamily="18" charset="0"/>
              </a:rPr>
              <a:t>Coordination Chemistry-II</a:t>
            </a:r>
          </a:p>
        </p:txBody>
      </p:sp>
      <p:sp>
        <p:nvSpPr>
          <p:cNvPr id="7" name="Rectangle 6">
            <a:extLst>
              <a:ext uri="{FF2B5EF4-FFF2-40B4-BE49-F238E27FC236}">
                <a16:creationId xmlns:a16="http://schemas.microsoft.com/office/drawing/2014/main" id="{29974191-3C73-74C5-7D81-4F34643F0DA4}"/>
              </a:ext>
            </a:extLst>
          </p:cNvPr>
          <p:cNvSpPr/>
          <p:nvPr/>
        </p:nvSpPr>
        <p:spPr>
          <a:xfrm>
            <a:off x="1729358" y="3355182"/>
            <a:ext cx="6299026" cy="2323713"/>
          </a:xfrm>
          <a:prstGeom prst="rect">
            <a:avLst/>
          </a:prstGeom>
        </p:spPr>
        <p:txBody>
          <a:bodyPr wrap="square">
            <a:spAutoFit/>
          </a:bodyPr>
          <a:lstStyle/>
          <a:p>
            <a:pPr marL="257175" indent="-257175" algn="ctr">
              <a:defRPr/>
            </a:pPr>
            <a:r>
              <a:rPr lang="en-US" sz="2800" dirty="0">
                <a:solidFill>
                  <a:srgbClr val="7030A0"/>
                </a:solidFill>
              </a:rPr>
              <a:t>Dr Semanti Basu</a:t>
            </a:r>
          </a:p>
          <a:p>
            <a:pPr algn="ctr"/>
            <a:r>
              <a:rPr lang="en-US" altLang="en-US" sz="2400" dirty="0">
                <a:solidFill>
                  <a:srgbClr val="7030A0"/>
                </a:solidFill>
              </a:rPr>
              <a:t>Assistant Professor</a:t>
            </a:r>
          </a:p>
          <a:p>
            <a:pPr algn="ctr"/>
            <a:r>
              <a:rPr lang="en-US" altLang="en-US" sz="2400" dirty="0">
                <a:solidFill>
                  <a:srgbClr val="7030A0"/>
                </a:solidFill>
              </a:rPr>
              <a:t>Department of Chemistry</a:t>
            </a:r>
          </a:p>
          <a:p>
            <a:pPr algn="ctr"/>
            <a:r>
              <a:rPr lang="en-US" altLang="en-US" sz="2400" dirty="0">
                <a:solidFill>
                  <a:srgbClr val="7030A0"/>
                </a:solidFill>
              </a:rPr>
              <a:t>Bejoy Narayan Mahavidyalaya,</a:t>
            </a:r>
          </a:p>
          <a:p>
            <a:pPr algn="ctr"/>
            <a:r>
              <a:rPr lang="en-US" altLang="en-US" sz="2400" dirty="0" err="1">
                <a:solidFill>
                  <a:srgbClr val="7030A0"/>
                </a:solidFill>
              </a:rPr>
              <a:t>Itachuna</a:t>
            </a:r>
            <a:r>
              <a:rPr lang="en-US" altLang="en-US" sz="2400" dirty="0">
                <a:solidFill>
                  <a:srgbClr val="7030A0"/>
                </a:solidFill>
              </a:rPr>
              <a:t>, Hooghly, W. B., India</a:t>
            </a:r>
          </a:p>
          <a:p>
            <a:pPr marL="257175" indent="-257175" algn="ctr">
              <a:defRPr/>
            </a:pP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752600"/>
            <a:ext cx="5423520" cy="3657600"/>
          </a:xfrm>
          <a:prstGeom prst="rect">
            <a:avLst/>
          </a:prstGeom>
          <a:noFill/>
          <a:ln w="9525">
            <a:noFill/>
            <a:miter lim="800000"/>
            <a:headEnd/>
            <a:tailEnd/>
          </a:ln>
          <a:effectLst/>
        </p:spPr>
        <p:txBody>
          <a:bodyPr/>
          <a:lstStyle/>
          <a:p>
            <a:pPr marL="342900" indent="-342900">
              <a:spcBef>
                <a:spcPct val="20000"/>
              </a:spcBef>
              <a:buFontTx/>
              <a:buChar char="•"/>
            </a:pPr>
            <a:endParaRPr lang="en-US" sz="3200" b="1" dirty="0">
              <a:solidFill>
                <a:srgbClr val="000066"/>
              </a:solidFill>
            </a:endParaRPr>
          </a:p>
        </p:txBody>
      </p:sp>
      <p:sp>
        <p:nvSpPr>
          <p:cNvPr id="26628" name="Text Box 4"/>
          <p:cNvSpPr txBox="1">
            <a:spLocks noChangeArrowheads="1"/>
          </p:cNvSpPr>
          <p:nvPr/>
        </p:nvSpPr>
        <p:spPr bwMode="auto">
          <a:xfrm>
            <a:off x="2107832" y="61754"/>
            <a:ext cx="5667449" cy="769441"/>
          </a:xfrm>
          <a:prstGeom prst="rect">
            <a:avLst/>
          </a:prstGeom>
          <a:noFill/>
          <a:ln w="9525">
            <a:noFill/>
            <a:miter lim="800000"/>
            <a:headEnd/>
            <a:tailEnd/>
          </a:ln>
          <a:effectLst/>
        </p:spPr>
        <p:txBody>
          <a:bodyPr wrap="none">
            <a:spAutoFit/>
          </a:bodyPr>
          <a:lstStyle/>
          <a:p>
            <a:r>
              <a:rPr lang="en-US" sz="4400" b="1" dirty="0">
                <a:solidFill>
                  <a:srgbClr val="C00000"/>
                </a:solidFill>
                <a:effectLst>
                  <a:outerShdw blurRad="38100" dist="38100" dir="2700000" algn="tl">
                    <a:srgbClr val="C0C0C0"/>
                  </a:outerShdw>
                </a:effectLst>
              </a:rPr>
              <a:t>coordination Chemistry</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A7D6087-1DA8-06FA-B2AF-9C1EDEF1D2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5576" y="1135452"/>
            <a:ext cx="3047313" cy="4309772"/>
          </a:xfrm>
          <a:prstGeom prst="rect">
            <a:avLst/>
          </a:prstGeom>
        </p:spPr>
      </p:pic>
      <p:sp>
        <p:nvSpPr>
          <p:cNvPr id="4" name="TextBox 3">
            <a:extLst>
              <a:ext uri="{FF2B5EF4-FFF2-40B4-BE49-F238E27FC236}">
                <a16:creationId xmlns:a16="http://schemas.microsoft.com/office/drawing/2014/main" id="{64827885-962B-4FB6-04DC-F7735BFAB1F3}"/>
              </a:ext>
            </a:extLst>
          </p:cNvPr>
          <p:cNvSpPr txBox="1"/>
          <p:nvPr/>
        </p:nvSpPr>
        <p:spPr>
          <a:xfrm>
            <a:off x="4211960" y="1791975"/>
            <a:ext cx="4598987" cy="1569660"/>
          </a:xfrm>
          <a:prstGeom prst="rect">
            <a:avLst/>
          </a:prstGeom>
          <a:noFill/>
        </p:spPr>
        <p:txBody>
          <a:bodyPr wrap="square">
            <a:spAutoFit/>
          </a:bodyPr>
          <a:lstStyle/>
          <a:p>
            <a:pPr algn="ctr"/>
            <a:r>
              <a:rPr lang="en-US" sz="2400" b="1" dirty="0">
                <a:solidFill>
                  <a:srgbClr val="FF0000"/>
                </a:solidFill>
              </a:rPr>
              <a:t>Alfred Werner</a:t>
            </a:r>
          </a:p>
          <a:p>
            <a:pPr algn="ctr"/>
            <a:r>
              <a:rPr lang="en-US" sz="2400" b="1" dirty="0">
                <a:solidFill>
                  <a:srgbClr val="000066"/>
                </a:solidFill>
              </a:rPr>
              <a:t>Swiss Chemist</a:t>
            </a:r>
            <a:endParaRPr lang="en-US" sz="2400" b="1" dirty="0">
              <a:solidFill>
                <a:srgbClr val="FF0000"/>
              </a:solidFill>
            </a:endParaRPr>
          </a:p>
          <a:p>
            <a:pPr algn="ctr"/>
            <a:r>
              <a:rPr lang="en-US" sz="2400" b="1" dirty="0">
                <a:solidFill>
                  <a:srgbClr val="FF0000"/>
                </a:solidFill>
              </a:rPr>
              <a:t>Father of Coordination Chemistry Nobel prize 1913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079450" y="1643608"/>
            <a:ext cx="7092950" cy="3657600"/>
          </a:xfrm>
          <a:prstGeom prst="rect">
            <a:avLst/>
          </a:prstGeom>
          <a:noFill/>
          <a:ln w="9525">
            <a:noFill/>
            <a:miter lim="800000"/>
            <a:headEnd/>
            <a:tailEnd/>
          </a:ln>
          <a:effectLst/>
        </p:spPr>
        <p:txBody>
          <a:bodyPr/>
          <a:lstStyle/>
          <a:p>
            <a:pPr marL="342900" indent="-342900">
              <a:spcBef>
                <a:spcPct val="20000"/>
              </a:spcBef>
              <a:buFontTx/>
              <a:buChar char="•"/>
            </a:pPr>
            <a:r>
              <a:rPr lang="en-US" sz="3600" b="1" dirty="0">
                <a:solidFill>
                  <a:srgbClr val="002060"/>
                </a:solidFill>
              </a:rPr>
              <a:t>Valence Bond Theory (VBT) </a:t>
            </a:r>
          </a:p>
          <a:p>
            <a:pPr marL="342900" indent="-342900">
              <a:spcBef>
                <a:spcPct val="20000"/>
              </a:spcBef>
              <a:buFontTx/>
              <a:buChar char="•"/>
            </a:pPr>
            <a:r>
              <a:rPr lang="en-US" sz="3600" b="1" dirty="0">
                <a:solidFill>
                  <a:srgbClr val="002060"/>
                </a:solidFill>
              </a:rPr>
              <a:t>Crystal Field Theory (CFT) </a:t>
            </a:r>
          </a:p>
          <a:p>
            <a:pPr marL="342900" indent="-342900">
              <a:spcBef>
                <a:spcPct val="20000"/>
              </a:spcBef>
              <a:buFontTx/>
              <a:buChar char="•"/>
            </a:pPr>
            <a:r>
              <a:rPr lang="en-US" sz="3600" b="1" dirty="0">
                <a:solidFill>
                  <a:srgbClr val="002060"/>
                </a:solidFill>
              </a:rPr>
              <a:t>Modified CFT, known as Ligand Field Theory (LFT) </a:t>
            </a:r>
          </a:p>
          <a:p>
            <a:pPr marL="342900" indent="-342900">
              <a:spcBef>
                <a:spcPct val="20000"/>
              </a:spcBef>
              <a:buFontTx/>
              <a:buChar char="•"/>
            </a:pPr>
            <a:r>
              <a:rPr lang="en-US" sz="3600" b="1" dirty="0">
                <a:solidFill>
                  <a:srgbClr val="002060"/>
                </a:solidFill>
              </a:rPr>
              <a:t>Molecular Orbital Theory (MOT) </a:t>
            </a:r>
          </a:p>
        </p:txBody>
      </p:sp>
      <p:sp>
        <p:nvSpPr>
          <p:cNvPr id="26628" name="Text Box 4"/>
          <p:cNvSpPr txBox="1">
            <a:spLocks noChangeArrowheads="1"/>
          </p:cNvSpPr>
          <p:nvPr/>
        </p:nvSpPr>
        <p:spPr bwMode="auto">
          <a:xfrm>
            <a:off x="1325563" y="192088"/>
            <a:ext cx="7138493" cy="646331"/>
          </a:xfrm>
          <a:prstGeom prst="rect">
            <a:avLst/>
          </a:prstGeom>
          <a:noFill/>
          <a:ln w="9525">
            <a:noFill/>
            <a:miter lim="800000"/>
            <a:headEnd/>
            <a:tailEnd/>
          </a:ln>
          <a:effectLst/>
        </p:spPr>
        <p:txBody>
          <a:bodyPr wrap="none">
            <a:spAutoFit/>
          </a:bodyPr>
          <a:lstStyle/>
          <a:p>
            <a:r>
              <a:rPr lang="en-US" sz="3600" b="1" dirty="0">
                <a:solidFill>
                  <a:srgbClr val="C00000"/>
                </a:solidFill>
                <a:effectLst>
                  <a:outerShdw blurRad="38100" dist="38100" dir="2700000" algn="tl">
                    <a:srgbClr val="C0C0C0"/>
                  </a:outerShdw>
                </a:effectLst>
              </a:rPr>
              <a:t>Bonding in coordination compounds</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5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4"/>
          <p:cNvPicPr>
            <a:picLocks noChangeAspect="1" noChangeArrowheads="1"/>
          </p:cNvPicPr>
          <p:nvPr/>
        </p:nvPicPr>
        <p:blipFill>
          <a:blip r:embed="rId2"/>
          <a:srcRect/>
          <a:stretch>
            <a:fillRect/>
          </a:stretch>
        </p:blipFill>
        <p:spPr bwMode="auto">
          <a:xfrm>
            <a:off x="6705600" y="228600"/>
            <a:ext cx="2211388" cy="3168650"/>
          </a:xfrm>
          <a:prstGeom prst="rect">
            <a:avLst/>
          </a:prstGeom>
          <a:noFill/>
        </p:spPr>
      </p:pic>
      <p:sp>
        <p:nvSpPr>
          <p:cNvPr id="122885" name="Text Box 5"/>
          <p:cNvSpPr txBox="1">
            <a:spLocks noChangeArrowheads="1"/>
          </p:cNvSpPr>
          <p:nvPr/>
        </p:nvSpPr>
        <p:spPr bwMode="auto">
          <a:xfrm>
            <a:off x="492052" y="3645024"/>
            <a:ext cx="8424936" cy="2616101"/>
          </a:xfrm>
          <a:prstGeom prst="rect">
            <a:avLst/>
          </a:prstGeom>
          <a:noFill/>
          <a:ln w="9525">
            <a:noFill/>
            <a:miter lim="800000"/>
            <a:headEnd/>
            <a:tailEnd/>
          </a:ln>
          <a:effectLst/>
        </p:spPr>
        <p:txBody>
          <a:bodyPr wrap="square">
            <a:spAutoFit/>
          </a:bodyPr>
          <a:lstStyle/>
          <a:p>
            <a:pPr algn="r" eaLnBrk="0" hangingPunct="0"/>
            <a:r>
              <a:rPr lang="en-US" sz="2800" b="1" dirty="0">
                <a:solidFill>
                  <a:srgbClr val="FF0000"/>
                </a:solidFill>
                <a:latin typeface="Times" pitchFamily="18" charset="0"/>
              </a:rPr>
              <a:t>Linus Carl Pauling (1901-1994)</a:t>
            </a:r>
          </a:p>
          <a:p>
            <a:pPr algn="just" eaLnBrk="0" hangingPunct="0"/>
            <a:endParaRPr lang="en-US" sz="2400" b="1" dirty="0"/>
          </a:p>
          <a:p>
            <a:pPr algn="just" eaLnBrk="0" hangingPunct="0"/>
            <a:r>
              <a:rPr lang="en-US" sz="2800" b="1" dirty="0"/>
              <a:t>The Nobel Prize in Chemistry for 1954 and the Peace Prize for 1962 for his research into the nature of the chemical bond and its application to the elucidation of the structure of complex substances.”</a:t>
            </a:r>
            <a:endParaRPr lang="en-US" sz="2800" b="1" dirty="0">
              <a:latin typeface="Times" pitchFamily="18" charset="0"/>
            </a:endParaRPr>
          </a:p>
        </p:txBody>
      </p:sp>
      <p:sp>
        <p:nvSpPr>
          <p:cNvPr id="122886" name="Text Box 6"/>
          <p:cNvSpPr txBox="1">
            <a:spLocks noChangeArrowheads="1"/>
          </p:cNvSpPr>
          <p:nvPr/>
        </p:nvSpPr>
        <p:spPr bwMode="auto">
          <a:xfrm>
            <a:off x="1892424" y="1052736"/>
            <a:ext cx="2895600" cy="523220"/>
          </a:xfrm>
          <a:prstGeom prst="rect">
            <a:avLst/>
          </a:prstGeom>
          <a:noFill/>
          <a:ln w="9525">
            <a:noFill/>
            <a:miter lim="800000"/>
            <a:headEnd/>
            <a:tailEnd/>
          </a:ln>
          <a:effectLst/>
        </p:spPr>
        <p:txBody>
          <a:bodyPr>
            <a:spAutoFit/>
          </a:bodyPr>
          <a:lstStyle/>
          <a:p>
            <a:pPr eaLnBrk="0" hangingPunct="0">
              <a:spcBef>
                <a:spcPct val="50000"/>
              </a:spcBef>
            </a:pPr>
            <a:r>
              <a:rPr lang="en-US" sz="2800" b="1" dirty="0">
                <a:solidFill>
                  <a:srgbClr val="FF0000"/>
                </a:solidFill>
                <a:latin typeface="Arial" pitchFamily="34" charset="0"/>
                <a:cs typeface="Arial" pitchFamily="34" charset="0"/>
              </a:rPr>
              <a:t>Basic Principle</a:t>
            </a:r>
          </a:p>
        </p:txBody>
      </p:sp>
      <p:sp>
        <p:nvSpPr>
          <p:cNvPr id="122887" name="Text Box 7"/>
          <p:cNvSpPr txBox="1">
            <a:spLocks noChangeArrowheads="1"/>
          </p:cNvSpPr>
          <p:nvPr/>
        </p:nvSpPr>
        <p:spPr bwMode="auto">
          <a:xfrm>
            <a:off x="492052" y="1628800"/>
            <a:ext cx="5756348" cy="1938992"/>
          </a:xfrm>
          <a:prstGeom prst="rect">
            <a:avLst/>
          </a:prstGeom>
          <a:noFill/>
          <a:ln w="9525">
            <a:noFill/>
            <a:miter lim="800000"/>
            <a:headEnd/>
            <a:tailEnd/>
          </a:ln>
          <a:effectLst/>
        </p:spPr>
        <p:txBody>
          <a:bodyPr wrap="square">
            <a:spAutoFit/>
          </a:bodyPr>
          <a:lstStyle/>
          <a:p>
            <a:pPr algn="just" eaLnBrk="0" hangingPunct="0">
              <a:spcBef>
                <a:spcPct val="50000"/>
              </a:spcBef>
            </a:pPr>
            <a:r>
              <a:rPr lang="en-US" sz="2400" b="1" dirty="0">
                <a:latin typeface="Arial" pitchFamily="34" charset="0"/>
                <a:cs typeface="Arial" pitchFamily="34" charset="0"/>
              </a:rPr>
              <a:t>A covalent bond forms when the orbitals of two atom overlap and are occupied by a pair of electrons that have the highest probability of being located between the nuclei.</a:t>
            </a:r>
          </a:p>
        </p:txBody>
      </p:sp>
      <p:sp>
        <p:nvSpPr>
          <p:cNvPr id="122888" name="Text Box 8"/>
          <p:cNvSpPr txBox="1">
            <a:spLocks noChangeArrowheads="1"/>
          </p:cNvSpPr>
          <p:nvPr/>
        </p:nvSpPr>
        <p:spPr bwMode="auto">
          <a:xfrm>
            <a:off x="1219200" y="381000"/>
            <a:ext cx="3978275" cy="579438"/>
          </a:xfrm>
          <a:prstGeom prst="rect">
            <a:avLst/>
          </a:prstGeom>
          <a:noFill/>
          <a:ln w="9525">
            <a:noFill/>
            <a:miter lim="800000"/>
            <a:headEnd/>
            <a:tailEnd/>
          </a:ln>
          <a:effectLst/>
        </p:spPr>
        <p:txBody>
          <a:bodyPr wrap="none">
            <a:spAutoFit/>
          </a:bodyPr>
          <a:lstStyle/>
          <a:p>
            <a:r>
              <a:rPr lang="en-US" sz="3200" b="1" dirty="0">
                <a:solidFill>
                  <a:srgbClr val="0000FF"/>
                </a:solidFill>
              </a:rPr>
              <a:t>Valance Bond Theory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diamond(in)">
                                      <p:cBhvr>
                                        <p:cTn id="7" dur="2000"/>
                                        <p:tgtEl>
                                          <p:spTgt spid="12288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2884"/>
                                        </p:tgtEl>
                                        <p:attrNameLst>
                                          <p:attrName>style.visibility</p:attrName>
                                        </p:attrNameLst>
                                      </p:cBhvr>
                                      <p:to>
                                        <p:strVal val="visible"/>
                                      </p:to>
                                    </p:set>
                                    <p:anim calcmode="lin" valueType="num">
                                      <p:cBhvr additive="base">
                                        <p:cTn id="12" dur="500" fill="hold"/>
                                        <p:tgtEl>
                                          <p:spTgt spid="122884"/>
                                        </p:tgtEl>
                                        <p:attrNameLst>
                                          <p:attrName>ppt_x</p:attrName>
                                        </p:attrNameLst>
                                      </p:cBhvr>
                                      <p:tavLst>
                                        <p:tav tm="0">
                                          <p:val>
                                            <p:strVal val="0-#ppt_w/2"/>
                                          </p:val>
                                        </p:tav>
                                        <p:tav tm="100000">
                                          <p:val>
                                            <p:strVal val="#ppt_x"/>
                                          </p:val>
                                        </p:tav>
                                      </p:tavLst>
                                    </p:anim>
                                    <p:anim calcmode="lin" valueType="num">
                                      <p:cBhvr additive="base">
                                        <p:cTn id="13" dur="500" fill="hold"/>
                                        <p:tgtEl>
                                          <p:spTgt spid="12288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2885"/>
                                        </p:tgtEl>
                                        <p:attrNameLst>
                                          <p:attrName>style.visibility</p:attrName>
                                        </p:attrNameLst>
                                      </p:cBhvr>
                                      <p:to>
                                        <p:strVal val="visible"/>
                                      </p:to>
                                    </p:set>
                                    <p:anim calcmode="lin" valueType="num">
                                      <p:cBhvr additive="base">
                                        <p:cTn id="18" dur="500" fill="hold"/>
                                        <p:tgtEl>
                                          <p:spTgt spid="122885"/>
                                        </p:tgtEl>
                                        <p:attrNameLst>
                                          <p:attrName>ppt_x</p:attrName>
                                        </p:attrNameLst>
                                      </p:cBhvr>
                                      <p:tavLst>
                                        <p:tav tm="0">
                                          <p:val>
                                            <p:strVal val="0-#ppt_w/2"/>
                                          </p:val>
                                        </p:tav>
                                        <p:tav tm="100000">
                                          <p:val>
                                            <p:strVal val="#ppt_x"/>
                                          </p:val>
                                        </p:tav>
                                      </p:tavLst>
                                    </p:anim>
                                    <p:anim calcmode="lin" valueType="num">
                                      <p:cBhvr additive="base">
                                        <p:cTn id="19" dur="500" fill="hold"/>
                                        <p:tgtEl>
                                          <p:spTgt spid="12288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2886"/>
                                        </p:tgtEl>
                                        <p:attrNameLst>
                                          <p:attrName>style.visibility</p:attrName>
                                        </p:attrNameLst>
                                      </p:cBhvr>
                                      <p:to>
                                        <p:strVal val="visible"/>
                                      </p:to>
                                    </p:set>
                                    <p:anim calcmode="lin" valueType="num">
                                      <p:cBhvr additive="base">
                                        <p:cTn id="24" dur="500" fill="hold"/>
                                        <p:tgtEl>
                                          <p:spTgt spid="122886"/>
                                        </p:tgtEl>
                                        <p:attrNameLst>
                                          <p:attrName>ppt_x</p:attrName>
                                        </p:attrNameLst>
                                      </p:cBhvr>
                                      <p:tavLst>
                                        <p:tav tm="0">
                                          <p:val>
                                            <p:strVal val="0-#ppt_w/2"/>
                                          </p:val>
                                        </p:tav>
                                        <p:tav tm="100000">
                                          <p:val>
                                            <p:strVal val="#ppt_x"/>
                                          </p:val>
                                        </p:tav>
                                      </p:tavLst>
                                    </p:anim>
                                    <p:anim calcmode="lin" valueType="num">
                                      <p:cBhvr additive="base">
                                        <p:cTn id="25" dur="500" fill="hold"/>
                                        <p:tgtEl>
                                          <p:spTgt spid="12288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22887"/>
                                        </p:tgtEl>
                                        <p:attrNameLst>
                                          <p:attrName>style.visibility</p:attrName>
                                        </p:attrNameLst>
                                      </p:cBhvr>
                                      <p:to>
                                        <p:strVal val="visible"/>
                                      </p:to>
                                    </p:set>
                                    <p:anim calcmode="lin" valueType="num">
                                      <p:cBhvr additive="base">
                                        <p:cTn id="30" dur="500" fill="hold"/>
                                        <p:tgtEl>
                                          <p:spTgt spid="122887"/>
                                        </p:tgtEl>
                                        <p:attrNameLst>
                                          <p:attrName>ppt_x</p:attrName>
                                        </p:attrNameLst>
                                      </p:cBhvr>
                                      <p:tavLst>
                                        <p:tav tm="0">
                                          <p:val>
                                            <p:strVal val="0-#ppt_w/2"/>
                                          </p:val>
                                        </p:tav>
                                        <p:tav tm="100000">
                                          <p:val>
                                            <p:strVal val="#ppt_x"/>
                                          </p:val>
                                        </p:tav>
                                      </p:tavLst>
                                    </p:anim>
                                    <p:anim calcmode="lin" valueType="num">
                                      <p:cBhvr additive="base">
                                        <p:cTn id="31" dur="500" fill="hold"/>
                                        <p:tgtEl>
                                          <p:spTgt spid="1228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autoUpdateAnimBg="0"/>
      <p:bldP spid="122886" grpId="0" autoUpdateAnimBg="0"/>
      <p:bldP spid="122887" grpId="0" autoUpdateAnimBg="0"/>
      <p:bldP spid="1228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24DC47-5955-814A-17C5-D021DB802633}"/>
              </a:ext>
            </a:extLst>
          </p:cNvPr>
          <p:cNvSpPr txBox="1"/>
          <p:nvPr/>
        </p:nvSpPr>
        <p:spPr>
          <a:xfrm>
            <a:off x="539552" y="260648"/>
            <a:ext cx="8064896" cy="6124754"/>
          </a:xfrm>
          <a:prstGeom prst="rect">
            <a:avLst/>
          </a:prstGeom>
          <a:noFill/>
        </p:spPr>
        <p:txBody>
          <a:bodyPr wrap="square">
            <a:spAutoFit/>
          </a:bodyPr>
          <a:lstStyle/>
          <a:p>
            <a:pPr marL="0" indent="0" algn="ctr">
              <a:buNone/>
              <a:defRPr/>
            </a:pPr>
            <a:r>
              <a:rPr lang="en-US" altLang="en-US" sz="2800" b="1" dirty="0">
                <a:solidFill>
                  <a:srgbClr val="C00000"/>
                </a:solidFill>
                <a:latin typeface="Times New Roman" panose="02020603050405020304" pitchFamily="18" charset="0"/>
                <a:cs typeface="Times New Roman" panose="02020603050405020304" pitchFamily="18" charset="0"/>
              </a:rPr>
              <a:t>Valence bond Theory</a:t>
            </a:r>
          </a:p>
          <a:p>
            <a:pPr marL="0" indent="0" algn="just">
              <a:buNone/>
              <a:defRPr/>
            </a:pPr>
            <a:r>
              <a:rPr lang="en-US" sz="2800" dirty="0">
                <a:latin typeface="Times New Roman" panose="02020603050405020304" pitchFamily="18" charset="0"/>
                <a:cs typeface="Times New Roman" panose="02020603050405020304" pitchFamily="18" charset="0"/>
              </a:rPr>
              <a:t>This theory was </a:t>
            </a:r>
            <a:r>
              <a:rPr lang="en-US" sz="2800" b="1" dirty="0">
                <a:latin typeface="Times New Roman" panose="02020603050405020304" pitchFamily="18" charset="0"/>
                <a:cs typeface="Times New Roman" panose="02020603050405020304" pitchFamily="18" charset="0"/>
              </a:rPr>
              <a:t>proposed by </a:t>
            </a:r>
            <a:r>
              <a:rPr lang="en-US" sz="2800" b="1" dirty="0" err="1">
                <a:latin typeface="Times New Roman" panose="02020603050405020304" pitchFamily="18" charset="0"/>
                <a:cs typeface="Times New Roman" panose="02020603050405020304" pitchFamily="18" charset="0"/>
              </a:rPr>
              <a:t>Heitler</a:t>
            </a:r>
            <a:r>
              <a:rPr lang="en-US" sz="2800" b="1" dirty="0">
                <a:latin typeface="Times New Roman" panose="02020603050405020304" pitchFamily="18" charset="0"/>
                <a:cs typeface="Times New Roman" panose="02020603050405020304" pitchFamily="18" charset="0"/>
              </a:rPr>
              <a:t> and London </a:t>
            </a:r>
            <a:r>
              <a:rPr lang="en-US" sz="2800" dirty="0">
                <a:latin typeface="Times New Roman" panose="02020603050405020304" pitchFamily="18" charset="0"/>
                <a:cs typeface="Times New Roman" panose="02020603050405020304" pitchFamily="18" charset="0"/>
              </a:rPr>
              <a:t>in the year </a:t>
            </a:r>
            <a:r>
              <a:rPr lang="en-US" sz="2800" b="1" dirty="0">
                <a:latin typeface="Times New Roman" panose="02020603050405020304" pitchFamily="18" charset="0"/>
                <a:cs typeface="Times New Roman" panose="02020603050405020304" pitchFamily="18" charset="0"/>
              </a:rPr>
              <a:t>1927</a:t>
            </a:r>
            <a:r>
              <a:rPr lang="en-US" sz="2800" dirty="0">
                <a:latin typeface="Times New Roman" panose="02020603050405020304" pitchFamily="18" charset="0"/>
                <a:cs typeface="Times New Roman" panose="02020603050405020304" pitchFamily="18" charset="0"/>
              </a:rPr>
              <a:t> on the </a:t>
            </a:r>
            <a:r>
              <a:rPr lang="en-US" sz="2800" b="1" dirty="0">
                <a:latin typeface="Times New Roman" panose="02020603050405020304" pitchFamily="18" charset="0"/>
                <a:cs typeface="Times New Roman" panose="02020603050405020304" pitchFamily="18" charset="0"/>
              </a:rPr>
              <a:t>basis of the wave mechanics of electrons</a:t>
            </a:r>
            <a:r>
              <a:rPr lang="en-US" sz="2800" dirty="0">
                <a:latin typeface="Times New Roman" panose="02020603050405020304" pitchFamily="18" charset="0"/>
                <a:cs typeface="Times New Roman" panose="02020603050405020304" pitchFamily="18" charset="0"/>
              </a:rPr>
              <a:t> and it was </a:t>
            </a:r>
            <a:r>
              <a:rPr lang="en-US" sz="2800" b="1" dirty="0">
                <a:latin typeface="Times New Roman" panose="02020603050405020304" pitchFamily="18" charset="0"/>
                <a:cs typeface="Times New Roman" panose="02020603050405020304" pitchFamily="18" charset="0"/>
              </a:rPr>
              <a:t>further extended by Pauling and Slater </a:t>
            </a:r>
            <a:r>
              <a:rPr lang="en-US" sz="2800" dirty="0">
                <a:latin typeface="Times New Roman" panose="02020603050405020304" pitchFamily="18" charset="0"/>
                <a:cs typeface="Times New Roman" panose="02020603050405020304" pitchFamily="18" charset="0"/>
              </a:rPr>
              <a:t>in the year </a:t>
            </a:r>
            <a:r>
              <a:rPr lang="en-US" sz="2800" b="1" dirty="0">
                <a:latin typeface="Times New Roman" panose="02020603050405020304" pitchFamily="18" charset="0"/>
                <a:cs typeface="Times New Roman" panose="02020603050405020304" pitchFamily="18" charset="0"/>
              </a:rPr>
              <a:t>1931</a:t>
            </a:r>
            <a:r>
              <a:rPr lang="en-US" sz="2800" dirty="0">
                <a:latin typeface="Times New Roman" panose="02020603050405020304" pitchFamily="18" charset="0"/>
                <a:cs typeface="Times New Roman" panose="02020603050405020304" pitchFamily="18" charset="0"/>
              </a:rPr>
              <a:t>. According to this theory, a covalent bond is formed between two atoms by the overlap of half-filled valence atomic orbitals of each atom containing one unpaired electron. In VBT the interactions among the various valence shell electrons are considered when the combining species approach close together from infinity. The equilibrium distance is attended when the potential energy drops to a minimum value. This theory accounts for the </a:t>
            </a:r>
            <a:r>
              <a:rPr lang="en-US" sz="2800" b="1" dirty="0">
                <a:latin typeface="Times New Roman" panose="02020603050405020304" pitchFamily="18" charset="0"/>
                <a:cs typeface="Times New Roman" panose="02020603050405020304" pitchFamily="18" charset="0"/>
              </a:rPr>
              <a:t>directional nature of covalent bonds</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9106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F2AB7F8-4386-D0D0-0417-D75227655C3E}"/>
              </a:ext>
            </a:extLst>
          </p:cNvPr>
          <p:cNvSpPr>
            <a:spLocks noGrp="1"/>
          </p:cNvSpPr>
          <p:nvPr>
            <p:ph type="title"/>
          </p:nvPr>
        </p:nvSpPr>
        <p:spPr>
          <a:xfrm>
            <a:off x="1187624" y="116632"/>
            <a:ext cx="7200800" cy="64807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Postulates of Valence bond Theory</a:t>
            </a:r>
          </a:p>
        </p:txBody>
      </p:sp>
      <p:sp>
        <p:nvSpPr>
          <p:cNvPr id="15362" name="Rectangle 3">
            <a:extLst>
              <a:ext uri="{FF2B5EF4-FFF2-40B4-BE49-F238E27FC236}">
                <a16:creationId xmlns:a16="http://schemas.microsoft.com/office/drawing/2014/main" id="{DDF0F478-6321-652C-293C-A82688287636}"/>
              </a:ext>
            </a:extLst>
          </p:cNvPr>
          <p:cNvSpPr>
            <a:spLocks noGrp="1" noChangeArrowheads="1"/>
          </p:cNvSpPr>
          <p:nvPr>
            <p:ph idx="1"/>
          </p:nvPr>
        </p:nvSpPr>
        <p:spPr>
          <a:xfrm>
            <a:off x="478632" y="908720"/>
            <a:ext cx="8208169" cy="5544616"/>
          </a:xfrm>
        </p:spPr>
        <p:txBody>
          <a:bodyPr>
            <a:noAutofit/>
          </a:bodyPr>
          <a:lstStyle/>
          <a:p>
            <a:pPr algn="just">
              <a:defRPr/>
            </a:pPr>
            <a:r>
              <a:rPr lang="en-US" sz="2400" dirty="0">
                <a:latin typeface="Times New Roman" panose="02020603050405020304" pitchFamily="18" charset="0"/>
                <a:cs typeface="Times New Roman" panose="02020603050405020304" pitchFamily="18" charset="0"/>
              </a:rPr>
              <a:t>A covalent bond is formed only when half-filled orbitals of two atoms overlap each other.</a:t>
            </a:r>
          </a:p>
          <a:p>
            <a:pPr algn="just">
              <a:defRPr/>
            </a:pPr>
            <a:r>
              <a:rPr lang="en-US" sz="2400" dirty="0">
                <a:latin typeface="Times New Roman" panose="02020603050405020304" pitchFamily="18" charset="0"/>
                <a:cs typeface="Times New Roman" panose="02020603050405020304" pitchFamily="18" charset="0"/>
              </a:rPr>
              <a:t>Each overlapping atomic orbital should contain an unpaired electron with an opposite spin.</a:t>
            </a:r>
          </a:p>
          <a:p>
            <a:pPr algn="just">
              <a:defRPr/>
            </a:pPr>
            <a:r>
              <a:rPr lang="en-US" sz="2400" dirty="0">
                <a:latin typeface="Times New Roman" panose="02020603050405020304" pitchFamily="18" charset="0"/>
                <a:cs typeface="Times New Roman" panose="02020603050405020304" pitchFamily="18" charset="0"/>
              </a:rPr>
              <a:t>The overlapping atomic orbitals must have nearly the same i.e. comparable energies.</a:t>
            </a:r>
          </a:p>
          <a:p>
            <a:pPr algn="just">
              <a:defRPr/>
            </a:pPr>
            <a:r>
              <a:rPr lang="en-US" sz="2400" dirty="0">
                <a:latin typeface="Times New Roman" panose="02020603050405020304" pitchFamily="18" charset="0"/>
                <a:cs typeface="Times New Roman" panose="02020603050405020304" pitchFamily="18" charset="0"/>
              </a:rPr>
              <a:t>The electron spins are neutralized and electrons get paired up on overlapping of atomic orbitals.</a:t>
            </a:r>
          </a:p>
          <a:p>
            <a:pPr algn="just">
              <a:defRPr/>
            </a:pPr>
            <a:r>
              <a:rPr lang="en-US" sz="2400" dirty="0">
                <a:latin typeface="Times New Roman" panose="02020603050405020304" pitchFamily="18" charset="0"/>
                <a:cs typeface="Times New Roman" panose="02020603050405020304" pitchFamily="18" charset="0"/>
              </a:rPr>
              <a:t>During the overlap of atomic orbitals, the electron density increases in between the two nuclei and therefore repulsion between the two nuclei of bonded atoms decreases. This results in the liberation of energy and an increase in the attractive forces between atoms.</a:t>
            </a:r>
          </a:p>
          <a:p>
            <a:pPr algn="just">
              <a:defRPr/>
            </a:pPr>
            <a:r>
              <a:rPr lang="en-US" sz="2400" dirty="0">
                <a:latin typeface="Times New Roman" panose="02020603050405020304" pitchFamily="18" charset="0"/>
                <a:cs typeface="Times New Roman" panose="02020603050405020304" pitchFamily="18" charset="0"/>
              </a:rPr>
              <a:t>A bond is formed at an equilibrium distance when the system has minimum potential energy and maximum stability.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F2AB7F8-4386-D0D0-0417-D75227655C3E}"/>
              </a:ext>
            </a:extLst>
          </p:cNvPr>
          <p:cNvSpPr>
            <a:spLocks noGrp="1"/>
          </p:cNvSpPr>
          <p:nvPr>
            <p:ph type="title"/>
          </p:nvPr>
        </p:nvSpPr>
        <p:spPr>
          <a:xfrm>
            <a:off x="1259632" y="44624"/>
            <a:ext cx="7036296" cy="638027"/>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Postulates of Valence bond Theory</a:t>
            </a:r>
          </a:p>
        </p:txBody>
      </p:sp>
      <p:sp>
        <p:nvSpPr>
          <p:cNvPr id="15362" name="Rectangle 3">
            <a:extLst>
              <a:ext uri="{FF2B5EF4-FFF2-40B4-BE49-F238E27FC236}">
                <a16:creationId xmlns:a16="http://schemas.microsoft.com/office/drawing/2014/main" id="{DDF0F478-6321-652C-293C-A82688287636}"/>
              </a:ext>
            </a:extLst>
          </p:cNvPr>
          <p:cNvSpPr>
            <a:spLocks noGrp="1" noChangeArrowheads="1"/>
          </p:cNvSpPr>
          <p:nvPr>
            <p:ph idx="1"/>
          </p:nvPr>
        </p:nvSpPr>
        <p:spPr>
          <a:xfrm>
            <a:off x="478632" y="836712"/>
            <a:ext cx="8208169" cy="5544616"/>
          </a:xfrm>
        </p:spPr>
        <p:txBody>
          <a:bodyPr>
            <a:noAutofit/>
          </a:bodyPr>
          <a:lstStyle/>
          <a:p>
            <a:pPr algn="just">
              <a:defRPr/>
            </a:pPr>
            <a:r>
              <a:rPr lang="en-US" sz="2200" dirty="0">
                <a:latin typeface="Times New Roman" panose="02020603050405020304" pitchFamily="18" charset="0"/>
                <a:cs typeface="Times New Roman" panose="02020603050405020304" pitchFamily="18" charset="0"/>
              </a:rPr>
              <a:t>The strength of a covalent bond depends upon the extent of overlap of orbitals between the two atoms. Greater the extent of overlap between atomic orbitals more is the energy released and stronger is the bond formed.</a:t>
            </a:r>
          </a:p>
          <a:p>
            <a:pPr algn="just">
              <a:defRPr/>
            </a:pPr>
            <a:r>
              <a:rPr lang="en-US" sz="2200" dirty="0">
                <a:latin typeface="Times New Roman" panose="02020603050405020304" pitchFamily="18" charset="0"/>
                <a:cs typeface="Times New Roman" panose="02020603050405020304" pitchFamily="18" charset="0"/>
              </a:rPr>
              <a:t>The number of covalent bonds formed by an atom of an element is equal to the number of unpaired electrons present in the valence shell of the atom.</a:t>
            </a:r>
          </a:p>
          <a:p>
            <a:pPr algn="just">
              <a:defRPr/>
            </a:pPr>
            <a:r>
              <a:rPr lang="en-US" sz="2200" dirty="0">
                <a:latin typeface="Times New Roman" panose="02020603050405020304" pitchFamily="18" charset="0"/>
                <a:cs typeface="Times New Roman" panose="02020603050405020304" pitchFamily="18" charset="0"/>
              </a:rPr>
              <a:t>Each atomic orbital (except-s-orbital) has a particular direction in space. Hence covalent bonds formed by the overlap of atomic orbitals possess directional characteristics.</a:t>
            </a:r>
          </a:p>
          <a:p>
            <a:pPr algn="just">
              <a:defRPr/>
            </a:pPr>
            <a:r>
              <a:rPr lang="en-US" sz="2200" dirty="0">
                <a:latin typeface="Times New Roman" panose="02020603050405020304" pitchFamily="18" charset="0"/>
                <a:cs typeface="Times New Roman" panose="02020603050405020304" pitchFamily="18" charset="0"/>
              </a:rPr>
              <a:t>The geometry of a molecule is decided by the directional orientation of overlapping orbitals, s orbital is spherically symmetrical and overlaps in any direction. But p, d, and f orbitals have particular directions in space, hence the geometry and bond angle depends upon the orientation of overlapping orbitals. To minimize electronic repulsion and to have maximum symmetry the orbitals orient in such a way that they are far apart from each other.</a:t>
            </a:r>
          </a:p>
        </p:txBody>
      </p:sp>
    </p:spTree>
    <p:extLst>
      <p:ext uri="{BB962C8B-B14F-4D97-AF65-F5344CB8AC3E}">
        <p14:creationId xmlns:p14="http://schemas.microsoft.com/office/powerpoint/2010/main" val="142851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a:solidFill>
                  <a:srgbClr val="C00000"/>
                </a:solidFill>
                <a:latin typeface="Times New Roman" charset="0"/>
                <a:ea typeface="Times New Roman" charset="0"/>
                <a:cs typeface="Times New Roman" charset="0"/>
              </a:rPr>
              <a:t>Bonding of mononuclear carbonyls-VBT treatment</a:t>
            </a:r>
            <a:br>
              <a:rPr lang="en-IN" sz="3600" b="1" dirty="0">
                <a:solidFill>
                  <a:srgbClr val="7030A0"/>
                </a:solidFill>
              </a:rPr>
            </a:br>
            <a:br>
              <a:rPr lang="en-US" dirty="0">
                <a:solidFill>
                  <a:srgbClr val="7030A0"/>
                </a:solidFill>
              </a:rPr>
            </a:br>
            <a:endParaRPr lang="en-US" dirty="0"/>
          </a:p>
        </p:txBody>
      </p:sp>
      <p:pic>
        <p:nvPicPr>
          <p:cNvPr id="3" name="Picture 2"/>
          <p:cNvPicPr>
            <a:picLocks noChangeAspect="1"/>
          </p:cNvPicPr>
          <p:nvPr/>
        </p:nvPicPr>
        <p:blipFill>
          <a:blip r:embed="rId2">
            <a:biLevel thresh="50000"/>
          </a:blip>
          <a:stretch>
            <a:fillRect/>
          </a:stretch>
        </p:blipFill>
        <p:spPr>
          <a:xfrm>
            <a:off x="1031504" y="1371932"/>
            <a:ext cx="6964925" cy="4628818"/>
          </a:xfrm>
          <a:prstGeom prst="rect">
            <a:avLst/>
          </a:prstGeom>
        </p:spPr>
      </p:pic>
    </p:spTree>
    <p:extLst>
      <p:ext uri="{BB962C8B-B14F-4D97-AF65-F5344CB8AC3E}">
        <p14:creationId xmlns:p14="http://schemas.microsoft.com/office/powerpoint/2010/main" val="192619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6632"/>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691110" y="1692011"/>
            <a:ext cx="7824240" cy="4617309"/>
          </a:xfrm>
          <a:prstGeom prst="rect">
            <a:avLst/>
          </a:prstGeom>
        </p:spPr>
      </p:pic>
      <p:pic>
        <p:nvPicPr>
          <p:cNvPr id="5" name="Picture 4">
            <a:extLst>
              <a:ext uri="{FF2B5EF4-FFF2-40B4-BE49-F238E27FC236}">
                <a16:creationId xmlns:a16="http://schemas.microsoft.com/office/drawing/2014/main" id="{B0FE1E5A-0244-745B-C3E6-36F810D20C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122" y="2996952"/>
            <a:ext cx="1786606" cy="1133006"/>
          </a:xfrm>
          <a:prstGeom prst="rect">
            <a:avLst/>
          </a:prstGeom>
        </p:spPr>
      </p:pic>
    </p:spTree>
    <p:extLst>
      <p:ext uri="{BB962C8B-B14F-4D97-AF65-F5344CB8AC3E}">
        <p14:creationId xmlns:p14="http://schemas.microsoft.com/office/powerpoint/2010/main" val="267426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2660218" y="1350385"/>
            <a:ext cx="3618581" cy="4650365"/>
          </a:xfrm>
          <a:prstGeom prst="rect">
            <a:avLst/>
          </a:prstGeom>
        </p:spPr>
      </p:pic>
      <p:pic>
        <p:nvPicPr>
          <p:cNvPr id="5" name="Picture 4">
            <a:extLst>
              <a:ext uri="{FF2B5EF4-FFF2-40B4-BE49-F238E27FC236}">
                <a16:creationId xmlns:a16="http://schemas.microsoft.com/office/drawing/2014/main" id="{4E7A5AC1-9D01-ECBE-A424-BA6A6E4E4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3783" y="4124017"/>
            <a:ext cx="2462170" cy="1402069"/>
          </a:xfrm>
          <a:prstGeom prst="rect">
            <a:avLst/>
          </a:prstGeom>
        </p:spPr>
      </p:pic>
    </p:spTree>
    <p:extLst>
      <p:ext uri="{BB962C8B-B14F-4D97-AF65-F5344CB8AC3E}">
        <p14:creationId xmlns:p14="http://schemas.microsoft.com/office/powerpoint/2010/main" val="32991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748" y="-27384"/>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1685005" y="1479126"/>
            <a:ext cx="7145851" cy="4521625"/>
          </a:xfrm>
          <a:prstGeom prst="rect">
            <a:avLst/>
          </a:prstGeom>
        </p:spPr>
      </p:pic>
      <p:pic>
        <p:nvPicPr>
          <p:cNvPr id="5" name="Picture 4">
            <a:extLst>
              <a:ext uri="{FF2B5EF4-FFF2-40B4-BE49-F238E27FC236}">
                <a16:creationId xmlns:a16="http://schemas.microsoft.com/office/drawing/2014/main" id="{41F1C876-8ACB-9C68-C144-F92D37EF2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25" y="1196752"/>
            <a:ext cx="1803275" cy="1186404"/>
          </a:xfrm>
          <a:prstGeom prst="rect">
            <a:avLst/>
          </a:prstGeom>
        </p:spPr>
      </p:pic>
    </p:spTree>
    <p:extLst>
      <p:ext uri="{BB962C8B-B14F-4D97-AF65-F5344CB8AC3E}">
        <p14:creationId xmlns:p14="http://schemas.microsoft.com/office/powerpoint/2010/main" val="76107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2528888" y="152400"/>
            <a:ext cx="3929062" cy="579438"/>
          </a:xfrm>
          <a:prstGeom prst="rect">
            <a:avLst/>
          </a:prstGeom>
          <a:noFill/>
          <a:ln w="12700">
            <a:noFill/>
            <a:miter lim="800000"/>
            <a:headEnd/>
            <a:tailEnd/>
          </a:ln>
          <a:effectLst/>
        </p:spPr>
        <p:txBody>
          <a:bodyPr wrap="none">
            <a:spAutoFit/>
          </a:bodyPr>
          <a:lstStyle/>
          <a:p>
            <a:pPr eaLnBrk="0" hangingPunct="0"/>
            <a:r>
              <a:rPr lang="en-GB" sz="3200" dirty="0">
                <a:solidFill>
                  <a:srgbClr val="C00000"/>
                </a:solidFill>
                <a:latin typeface="Arial" pitchFamily="34" charset="0"/>
              </a:rPr>
              <a:t>Valance Bond Model</a:t>
            </a:r>
          </a:p>
        </p:txBody>
      </p:sp>
      <p:pic>
        <p:nvPicPr>
          <p:cNvPr id="65539" name="Picture 3"/>
          <p:cNvPicPr>
            <a:picLocks noChangeAspect="1" noChangeArrowheads="1"/>
          </p:cNvPicPr>
          <p:nvPr/>
        </p:nvPicPr>
        <p:blipFill>
          <a:blip r:embed="rId2"/>
          <a:srcRect t="25500"/>
          <a:stretch>
            <a:fillRect/>
          </a:stretch>
        </p:blipFill>
        <p:spPr bwMode="auto">
          <a:xfrm>
            <a:off x="3048000" y="2819400"/>
            <a:ext cx="5257800" cy="2938463"/>
          </a:xfrm>
          <a:prstGeom prst="rect">
            <a:avLst/>
          </a:prstGeom>
          <a:noFill/>
          <a:ln w="9525">
            <a:solidFill>
              <a:schemeClr val="tx1"/>
            </a:solidFill>
            <a:miter lim="800000"/>
            <a:headEnd/>
            <a:tailEnd/>
          </a:ln>
        </p:spPr>
      </p:pic>
      <p:sp>
        <p:nvSpPr>
          <p:cNvPr id="65540" name="Rectangle 4"/>
          <p:cNvSpPr>
            <a:spLocks noChangeArrowheads="1"/>
          </p:cNvSpPr>
          <p:nvPr/>
        </p:nvSpPr>
        <p:spPr bwMode="auto">
          <a:xfrm>
            <a:off x="625475" y="838200"/>
            <a:ext cx="7893050" cy="1743075"/>
          </a:xfrm>
          <a:prstGeom prst="rect">
            <a:avLst/>
          </a:prstGeom>
          <a:noFill/>
          <a:ln w="12700">
            <a:noFill/>
            <a:miter lim="800000"/>
            <a:headEnd/>
            <a:tailEnd/>
          </a:ln>
          <a:effectLst/>
        </p:spPr>
        <p:txBody>
          <a:bodyPr wrap="none">
            <a:spAutoFit/>
          </a:bodyPr>
          <a:lstStyle/>
          <a:p>
            <a:pPr eaLnBrk="0" hangingPunct="0">
              <a:lnSpc>
                <a:spcPct val="150000"/>
              </a:lnSpc>
            </a:pPr>
            <a:r>
              <a:rPr lang="en-GB" sz="1800" dirty="0">
                <a:solidFill>
                  <a:srgbClr val="000099"/>
                </a:solidFill>
                <a:latin typeface="Arial" pitchFamily="34" charset="0"/>
              </a:rPr>
              <a:t>Ligand = Lewis base</a:t>
            </a:r>
          </a:p>
          <a:p>
            <a:pPr eaLnBrk="0" hangingPunct="0">
              <a:lnSpc>
                <a:spcPct val="150000"/>
              </a:lnSpc>
            </a:pPr>
            <a:r>
              <a:rPr lang="en-GB" sz="1800" dirty="0">
                <a:solidFill>
                  <a:srgbClr val="000099"/>
                </a:solidFill>
                <a:latin typeface="Arial" pitchFamily="34" charset="0"/>
              </a:rPr>
              <a:t>Metal = Lewis acid</a:t>
            </a:r>
          </a:p>
          <a:p>
            <a:pPr eaLnBrk="0" hangingPunct="0">
              <a:lnSpc>
                <a:spcPct val="150000"/>
              </a:lnSpc>
            </a:pPr>
            <a:r>
              <a:rPr lang="en-GB" sz="1800" dirty="0">
                <a:solidFill>
                  <a:srgbClr val="000099"/>
                </a:solidFill>
                <a:latin typeface="Arial" pitchFamily="34" charset="0"/>
              </a:rPr>
              <a:t>s, p and d orbitals give hybrid orbitals with specific geometries</a:t>
            </a:r>
          </a:p>
          <a:p>
            <a:pPr eaLnBrk="0" hangingPunct="0">
              <a:lnSpc>
                <a:spcPct val="150000"/>
              </a:lnSpc>
            </a:pPr>
            <a:r>
              <a:rPr lang="en-GB" sz="1800" dirty="0">
                <a:solidFill>
                  <a:srgbClr val="000099"/>
                </a:solidFill>
                <a:latin typeface="Arial" pitchFamily="34" charset="0"/>
              </a:rPr>
              <a:t>Number and type of M-L hybrid orbitals determines geometry of the complex</a:t>
            </a:r>
          </a:p>
        </p:txBody>
      </p:sp>
      <p:sp>
        <p:nvSpPr>
          <p:cNvPr id="65541" name="Rectangle 5"/>
          <p:cNvSpPr>
            <a:spLocks noChangeArrowheads="1"/>
          </p:cNvSpPr>
          <p:nvPr/>
        </p:nvSpPr>
        <p:spPr bwMode="auto">
          <a:xfrm>
            <a:off x="228600" y="2925763"/>
            <a:ext cx="2652713" cy="1006475"/>
          </a:xfrm>
          <a:prstGeom prst="rect">
            <a:avLst/>
          </a:prstGeom>
          <a:noFill/>
          <a:ln w="12700">
            <a:noFill/>
            <a:miter lim="800000"/>
            <a:headEnd/>
            <a:tailEnd/>
          </a:ln>
          <a:effectLst/>
        </p:spPr>
        <p:txBody>
          <a:bodyPr wrap="none">
            <a:spAutoFit/>
          </a:bodyPr>
          <a:lstStyle/>
          <a:p>
            <a:pPr eaLnBrk="0" hangingPunct="0">
              <a:lnSpc>
                <a:spcPct val="150000"/>
              </a:lnSpc>
            </a:pPr>
            <a:r>
              <a:rPr lang="en-GB" sz="2000" b="1">
                <a:solidFill>
                  <a:srgbClr val="000099"/>
                </a:solidFill>
                <a:latin typeface="Arial" pitchFamily="34" charset="0"/>
              </a:rPr>
              <a:t>Octahedral Complex</a:t>
            </a:r>
          </a:p>
          <a:p>
            <a:pPr eaLnBrk="0" hangingPunct="0">
              <a:lnSpc>
                <a:spcPct val="150000"/>
              </a:lnSpc>
            </a:pPr>
            <a:r>
              <a:rPr lang="en-GB" sz="2000" b="1">
                <a:solidFill>
                  <a:srgbClr val="000099"/>
                </a:solidFill>
                <a:latin typeface="Arial" pitchFamily="34" charset="0"/>
              </a:rPr>
              <a:t>e.g. [Cr(NH</a:t>
            </a:r>
            <a:r>
              <a:rPr lang="en-GB" sz="2000" b="1" baseline="-25000">
                <a:solidFill>
                  <a:srgbClr val="000099"/>
                </a:solidFill>
                <a:latin typeface="Arial" pitchFamily="34" charset="0"/>
              </a:rPr>
              <a:t>3</a:t>
            </a:r>
            <a:r>
              <a:rPr lang="en-GB" sz="2000" b="1">
                <a:solidFill>
                  <a:srgbClr val="000099"/>
                </a:solidFill>
                <a:latin typeface="Arial" pitchFamily="34" charset="0"/>
              </a:rPr>
              <a:t>)</a:t>
            </a:r>
            <a:r>
              <a:rPr lang="en-GB" sz="2000" b="1" baseline="-25000">
                <a:solidFill>
                  <a:srgbClr val="000099"/>
                </a:solidFill>
                <a:latin typeface="Arial" pitchFamily="34" charset="0"/>
              </a:rPr>
              <a:t>6</a:t>
            </a:r>
            <a:r>
              <a:rPr lang="en-GB" sz="2000" b="1">
                <a:solidFill>
                  <a:srgbClr val="000099"/>
                </a:solidFill>
                <a:latin typeface="Arial" pitchFamily="34" charset="0"/>
              </a:rPr>
              <a:t>]</a:t>
            </a:r>
            <a:r>
              <a:rPr lang="en-GB" sz="2000" b="1" baseline="30000">
                <a:solidFill>
                  <a:srgbClr val="000099"/>
                </a:solidFill>
                <a:latin typeface="Arial" pitchFamily="34" charset="0"/>
              </a:rPr>
              <a:t>3+</a:t>
            </a:r>
            <a:endParaRPr lang="en-GB" sz="2000" b="1">
              <a:solidFill>
                <a:srgbClr val="000099"/>
              </a:solidFill>
              <a:latin typeface="Arial" pitchFamily="34" charset="0"/>
            </a:endParaRPr>
          </a:p>
        </p:txBody>
      </p:sp>
    </p:spTree>
    <p:extLst>
      <p:ext uri="{BB962C8B-B14F-4D97-AF65-F5344CB8AC3E}">
        <p14:creationId xmlns:p14="http://schemas.microsoft.com/office/powerpoint/2010/main" val="173404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026"/>
          <p:cNvPicPr>
            <a:picLocks noChangeAspect="1" noChangeArrowheads="1"/>
          </p:cNvPicPr>
          <p:nvPr/>
        </p:nvPicPr>
        <p:blipFill>
          <a:blip r:embed="rId2"/>
          <a:srcRect t="22501"/>
          <a:stretch>
            <a:fillRect/>
          </a:stretch>
        </p:blipFill>
        <p:spPr bwMode="auto">
          <a:xfrm>
            <a:off x="4953000" y="1066800"/>
            <a:ext cx="3962400" cy="2305050"/>
          </a:xfrm>
          <a:prstGeom prst="rect">
            <a:avLst/>
          </a:prstGeom>
          <a:noFill/>
        </p:spPr>
      </p:pic>
      <p:sp>
        <p:nvSpPr>
          <p:cNvPr id="66563" name="Rectangle 1027"/>
          <p:cNvSpPr>
            <a:spLocks noChangeArrowheads="1"/>
          </p:cNvSpPr>
          <p:nvPr/>
        </p:nvSpPr>
        <p:spPr bwMode="auto">
          <a:xfrm>
            <a:off x="5064125" y="252413"/>
            <a:ext cx="3667125" cy="396875"/>
          </a:xfrm>
          <a:prstGeom prst="rect">
            <a:avLst/>
          </a:prstGeom>
          <a:noFill/>
          <a:ln w="12700">
            <a:noFill/>
            <a:miter lim="800000"/>
            <a:headEnd/>
            <a:tailEnd/>
          </a:ln>
          <a:effectLst/>
        </p:spPr>
        <p:txBody>
          <a:bodyPr wrap="none">
            <a:spAutoFit/>
          </a:bodyPr>
          <a:lstStyle/>
          <a:p>
            <a:pPr eaLnBrk="0" hangingPunct="0"/>
            <a:r>
              <a:rPr lang="en-GB" sz="2000" b="1">
                <a:solidFill>
                  <a:srgbClr val="000099"/>
                </a:solidFill>
                <a:latin typeface="Arial" pitchFamily="34" charset="0"/>
              </a:rPr>
              <a:t>Square Planar </a:t>
            </a:r>
            <a:r>
              <a:rPr lang="en-GB" sz="2000" b="1" i="1">
                <a:solidFill>
                  <a:srgbClr val="000099"/>
                </a:solidFill>
                <a:latin typeface="Arial" pitchFamily="34" charset="0"/>
              </a:rPr>
              <a:t>e.g</a:t>
            </a:r>
            <a:r>
              <a:rPr lang="en-GB" sz="2000" b="1">
                <a:solidFill>
                  <a:srgbClr val="000099"/>
                </a:solidFill>
                <a:latin typeface="Arial" pitchFamily="34" charset="0"/>
              </a:rPr>
              <a:t>. [Ni(CN)</a:t>
            </a:r>
            <a:r>
              <a:rPr lang="en-GB" sz="2000" b="1" baseline="-25000">
                <a:solidFill>
                  <a:srgbClr val="000099"/>
                </a:solidFill>
                <a:latin typeface="Arial" pitchFamily="34" charset="0"/>
              </a:rPr>
              <a:t>4</a:t>
            </a:r>
            <a:r>
              <a:rPr lang="en-GB" sz="2000" b="1">
                <a:solidFill>
                  <a:srgbClr val="000099"/>
                </a:solidFill>
                <a:latin typeface="Arial" pitchFamily="34" charset="0"/>
              </a:rPr>
              <a:t>]</a:t>
            </a:r>
            <a:r>
              <a:rPr lang="en-GB" sz="2000" b="1" baseline="30000">
                <a:solidFill>
                  <a:srgbClr val="000099"/>
                </a:solidFill>
                <a:latin typeface="Arial" pitchFamily="34" charset="0"/>
              </a:rPr>
              <a:t>2-</a:t>
            </a:r>
          </a:p>
        </p:txBody>
      </p:sp>
      <p:pic>
        <p:nvPicPr>
          <p:cNvPr id="66564" name="Picture 1028"/>
          <p:cNvPicPr>
            <a:picLocks noChangeAspect="1" noChangeArrowheads="1"/>
          </p:cNvPicPr>
          <p:nvPr/>
        </p:nvPicPr>
        <p:blipFill>
          <a:blip r:embed="rId3"/>
          <a:srcRect t="33000"/>
          <a:stretch>
            <a:fillRect/>
          </a:stretch>
        </p:blipFill>
        <p:spPr bwMode="auto">
          <a:xfrm>
            <a:off x="304800" y="1066800"/>
            <a:ext cx="4319588" cy="2170113"/>
          </a:xfrm>
          <a:prstGeom prst="rect">
            <a:avLst/>
          </a:prstGeom>
          <a:noFill/>
        </p:spPr>
      </p:pic>
      <p:sp>
        <p:nvSpPr>
          <p:cNvPr id="66565" name="Rectangle 1029"/>
          <p:cNvSpPr>
            <a:spLocks noChangeArrowheads="1"/>
          </p:cNvSpPr>
          <p:nvPr/>
        </p:nvSpPr>
        <p:spPr bwMode="auto">
          <a:xfrm>
            <a:off x="304800" y="241300"/>
            <a:ext cx="3411538" cy="396875"/>
          </a:xfrm>
          <a:prstGeom prst="rect">
            <a:avLst/>
          </a:prstGeom>
          <a:noFill/>
          <a:ln w="12700">
            <a:noFill/>
            <a:miter lim="800000"/>
            <a:headEnd/>
            <a:tailEnd/>
          </a:ln>
          <a:effectLst/>
        </p:spPr>
        <p:txBody>
          <a:bodyPr wrap="none">
            <a:spAutoFit/>
          </a:bodyPr>
          <a:lstStyle/>
          <a:p>
            <a:pPr eaLnBrk="0" hangingPunct="0"/>
            <a:r>
              <a:rPr lang="en-GB" sz="2000" b="1">
                <a:solidFill>
                  <a:srgbClr val="000099"/>
                </a:solidFill>
                <a:latin typeface="Arial" pitchFamily="34" charset="0"/>
              </a:rPr>
              <a:t>Tetrahedral </a:t>
            </a:r>
            <a:r>
              <a:rPr lang="en-GB" sz="2000" b="1" i="1">
                <a:solidFill>
                  <a:srgbClr val="000099"/>
                </a:solidFill>
                <a:latin typeface="Arial" pitchFamily="34" charset="0"/>
              </a:rPr>
              <a:t>e.g</a:t>
            </a:r>
            <a:r>
              <a:rPr lang="en-GB" sz="2000" b="1">
                <a:solidFill>
                  <a:srgbClr val="000099"/>
                </a:solidFill>
                <a:latin typeface="Arial" pitchFamily="34" charset="0"/>
              </a:rPr>
              <a:t>. [Zn(OH)</a:t>
            </a:r>
            <a:r>
              <a:rPr lang="en-GB" sz="2000" b="1" baseline="-25000">
                <a:solidFill>
                  <a:srgbClr val="000099"/>
                </a:solidFill>
                <a:latin typeface="Arial" pitchFamily="34" charset="0"/>
              </a:rPr>
              <a:t>4</a:t>
            </a:r>
            <a:r>
              <a:rPr lang="en-GB" sz="2000" b="1">
                <a:solidFill>
                  <a:srgbClr val="000099"/>
                </a:solidFill>
                <a:latin typeface="Arial" pitchFamily="34" charset="0"/>
              </a:rPr>
              <a:t>]</a:t>
            </a:r>
            <a:r>
              <a:rPr lang="en-GB" sz="2000" b="1" baseline="30000">
                <a:solidFill>
                  <a:srgbClr val="000099"/>
                </a:solidFill>
                <a:latin typeface="Arial" pitchFamily="34" charset="0"/>
              </a:rPr>
              <a:t>2-</a:t>
            </a:r>
          </a:p>
        </p:txBody>
      </p:sp>
      <p:sp>
        <p:nvSpPr>
          <p:cNvPr id="66566" name="Rectangle 1030"/>
          <p:cNvSpPr>
            <a:spLocks noChangeArrowheads="1"/>
          </p:cNvSpPr>
          <p:nvPr/>
        </p:nvSpPr>
        <p:spPr bwMode="auto">
          <a:xfrm>
            <a:off x="1355725" y="3276600"/>
            <a:ext cx="6434138" cy="2282825"/>
          </a:xfrm>
          <a:prstGeom prst="rect">
            <a:avLst/>
          </a:prstGeom>
          <a:noFill/>
          <a:ln w="12700">
            <a:noFill/>
            <a:miter lim="800000"/>
            <a:headEnd/>
            <a:tailEnd/>
          </a:ln>
          <a:effectLst/>
        </p:spPr>
        <p:txBody>
          <a:bodyPr wrap="none">
            <a:spAutoFit/>
          </a:bodyPr>
          <a:lstStyle/>
          <a:p>
            <a:pPr algn="ctr" eaLnBrk="0" hangingPunct="0">
              <a:lnSpc>
                <a:spcPct val="150000"/>
              </a:lnSpc>
            </a:pPr>
            <a:r>
              <a:rPr lang="en-GB" b="1">
                <a:solidFill>
                  <a:srgbClr val="CC3300"/>
                </a:solidFill>
                <a:latin typeface="Arial" pitchFamily="34" charset="0"/>
              </a:rPr>
              <a:t>Limitations of VB theory</a:t>
            </a:r>
          </a:p>
          <a:p>
            <a:pPr algn="ctr" eaLnBrk="0" hangingPunct="0">
              <a:lnSpc>
                <a:spcPct val="150000"/>
              </a:lnSpc>
            </a:pPr>
            <a:r>
              <a:rPr lang="en-GB" b="1">
                <a:solidFill>
                  <a:srgbClr val="000099"/>
                </a:solidFill>
                <a:latin typeface="Arial" pitchFamily="34" charset="0"/>
              </a:rPr>
              <a:t>Cannot account for colour of complexes</a:t>
            </a:r>
          </a:p>
          <a:p>
            <a:pPr algn="ctr" eaLnBrk="0" hangingPunct="0">
              <a:lnSpc>
                <a:spcPct val="150000"/>
              </a:lnSpc>
            </a:pPr>
            <a:r>
              <a:rPr lang="en-GB" b="1">
                <a:solidFill>
                  <a:srgbClr val="000099"/>
                </a:solidFill>
                <a:latin typeface="Arial" pitchFamily="34" charset="0"/>
              </a:rPr>
              <a:t>May predict magnetism wrongly</a:t>
            </a:r>
          </a:p>
          <a:p>
            <a:pPr algn="ctr" eaLnBrk="0" hangingPunct="0">
              <a:lnSpc>
                <a:spcPct val="150000"/>
              </a:lnSpc>
            </a:pPr>
            <a:r>
              <a:rPr lang="en-GB" b="1">
                <a:solidFill>
                  <a:srgbClr val="000099"/>
                </a:solidFill>
                <a:latin typeface="Arial" pitchFamily="34" charset="0"/>
              </a:rPr>
              <a:t>Cannot account for spectrochemical series</a:t>
            </a:r>
          </a:p>
        </p:txBody>
      </p:sp>
    </p:spTree>
    <p:extLst>
      <p:ext uri="{BB962C8B-B14F-4D97-AF65-F5344CB8AC3E}">
        <p14:creationId xmlns:p14="http://schemas.microsoft.com/office/powerpoint/2010/main" val="221119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6566"/>
                                        </p:tgtEl>
                                        <p:attrNameLst>
                                          <p:attrName>style.visibility</p:attrName>
                                        </p:attrNameLst>
                                      </p:cBhvr>
                                      <p:to>
                                        <p:strVal val="visible"/>
                                      </p:to>
                                    </p:set>
                                    <p:animEffect transition="in" filter="plus(in)">
                                      <p:cBhvr>
                                        <p:cTn id="7" dur="2000"/>
                                        <p:tgtEl>
                                          <p:spTgt spid="66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A086362-99B0-F752-52CB-1EA16FB49198}"/>
              </a:ext>
            </a:extLst>
          </p:cNvPr>
          <p:cNvSpPr>
            <a:spLocks noGrp="1"/>
          </p:cNvSpPr>
          <p:nvPr>
            <p:ph type="title"/>
          </p:nvPr>
        </p:nvSpPr>
        <p:spPr>
          <a:xfrm>
            <a:off x="2387402" y="260648"/>
            <a:ext cx="4416846" cy="432048"/>
          </a:xfrm>
        </p:spPr>
        <p:txBody>
          <a:bodyPr>
            <a:noAutofit/>
          </a:bodyPr>
          <a:lstStyle/>
          <a:p>
            <a:pPr eaLnBrk="1" hangingPunct="1"/>
            <a:r>
              <a:rPr lang="en-US" altLang="en-US" sz="3600" b="1" dirty="0">
                <a:solidFill>
                  <a:srgbClr val="C00000"/>
                </a:solidFill>
                <a:latin typeface="Times New Roman" panose="02020603050405020304" pitchFamily="18" charset="0"/>
                <a:cs typeface="Times New Roman" panose="02020603050405020304" pitchFamily="18" charset="0"/>
              </a:rPr>
              <a:t>Valence bond Theory</a:t>
            </a:r>
          </a:p>
        </p:txBody>
      </p:sp>
      <p:sp>
        <p:nvSpPr>
          <p:cNvPr id="7" name="Content Placeholder 6">
            <a:extLst>
              <a:ext uri="{FF2B5EF4-FFF2-40B4-BE49-F238E27FC236}">
                <a16:creationId xmlns:a16="http://schemas.microsoft.com/office/drawing/2014/main" id="{A492EA4B-02DA-C2D3-D280-DD649A337AC1}"/>
              </a:ext>
            </a:extLst>
          </p:cNvPr>
          <p:cNvSpPr>
            <a:spLocks noGrp="1"/>
          </p:cNvSpPr>
          <p:nvPr>
            <p:ph idx="1"/>
          </p:nvPr>
        </p:nvSpPr>
        <p:spPr>
          <a:xfrm>
            <a:off x="714375" y="764704"/>
            <a:ext cx="7808119" cy="3394472"/>
          </a:xfrm>
        </p:spPr>
        <p:txBody>
          <a:bodyPr/>
          <a:lstStyle/>
          <a:p>
            <a:pPr marL="0" indent="0" algn="ctr">
              <a:buNone/>
              <a:defRPr/>
            </a:pPr>
            <a:r>
              <a:rPr lang="en-US" altLang="en-US" b="1" dirty="0">
                <a:solidFill>
                  <a:srgbClr val="000000"/>
                </a:solidFill>
                <a:latin typeface="Times New Roman" panose="02020603050405020304" pitchFamily="18" charset="0"/>
                <a:cs typeface="Times New Roman" panose="02020603050405020304" pitchFamily="18" charset="0"/>
              </a:rPr>
              <a:t>Potential Energy Diagram, Formation of </a:t>
            </a:r>
            <a:r>
              <a:rPr lang="en-US" altLang="en-US" dirty="0">
                <a:solidFill>
                  <a:srgbClr val="000000"/>
                </a:solidFill>
                <a:latin typeface="Times New Roman" panose="02020603050405020304" pitchFamily="18" charset="0"/>
                <a:cs typeface="Times New Roman" panose="02020603050405020304" pitchFamily="18" charset="0"/>
              </a:rPr>
              <a:t>H2</a:t>
            </a:r>
            <a:r>
              <a:rPr lang="en-US" altLang="en-US" b="1" dirty="0">
                <a:solidFill>
                  <a:srgbClr val="000000"/>
                </a:solidFill>
                <a:latin typeface="Times New Roman" panose="02020603050405020304" pitchFamily="18" charset="0"/>
                <a:cs typeface="Times New Roman" panose="02020603050405020304" pitchFamily="18" charset="0"/>
              </a:rPr>
              <a:t> molecule</a:t>
            </a:r>
          </a:p>
          <a:p>
            <a:pPr>
              <a:defRPr/>
            </a:pPr>
            <a:endParaRPr lang="en-IN" dirty="0"/>
          </a:p>
        </p:txBody>
      </p:sp>
      <p:sp>
        <p:nvSpPr>
          <p:cNvPr id="7172" name="Rectangle 3">
            <a:extLst>
              <a:ext uri="{FF2B5EF4-FFF2-40B4-BE49-F238E27FC236}">
                <a16:creationId xmlns:a16="http://schemas.microsoft.com/office/drawing/2014/main" id="{693CDDAF-C689-0DF8-088F-A2C9FAED87D2}"/>
              </a:ext>
            </a:extLst>
          </p:cNvPr>
          <p:cNvSpPr txBox="1">
            <a:spLocks noChangeArrowheads="1"/>
          </p:cNvSpPr>
          <p:nvPr/>
        </p:nvSpPr>
        <p:spPr bwMode="auto">
          <a:xfrm>
            <a:off x="1187624" y="1538177"/>
            <a:ext cx="6624735" cy="520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 typeface="Arial" panose="020B0604020202020204" pitchFamily="34" charset="0"/>
              <a:buNone/>
            </a:pPr>
            <a:endParaRPr lang="en-US" altLang="en-US" sz="2100" b="1">
              <a:solidFill>
                <a:srgbClr val="000000"/>
              </a:solidFill>
              <a:latin typeface="Times New Roman" panose="02020603050405020304" pitchFamily="18" charset="0"/>
              <a:cs typeface="Times New Roman" panose="02020603050405020304" pitchFamily="18" charset="0"/>
            </a:endParaRPr>
          </a:p>
        </p:txBody>
      </p:sp>
      <p:pic>
        <p:nvPicPr>
          <p:cNvPr id="7173" name="Picture 5" descr="potential energy of h2 molecule">
            <a:extLst>
              <a:ext uri="{FF2B5EF4-FFF2-40B4-BE49-F238E27FC236}">
                <a16:creationId xmlns:a16="http://schemas.microsoft.com/office/drawing/2014/main" id="{3BCC2F1C-A8A2-64F6-DD99-23ACE36CCB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610185"/>
            <a:ext cx="5256584" cy="44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15CF9B4-A1D0-5CC1-3586-0B8C07D7A96A}"/>
              </a:ext>
            </a:extLst>
          </p:cNvPr>
          <p:cNvSpPr>
            <a:spLocks noGrp="1"/>
          </p:cNvSpPr>
          <p:nvPr>
            <p:ph type="title"/>
          </p:nvPr>
        </p:nvSpPr>
        <p:spPr>
          <a:xfrm>
            <a:off x="395536" y="44624"/>
            <a:ext cx="8551069" cy="614263"/>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Potential Energy Diagram, Formation of </a:t>
            </a:r>
            <a:r>
              <a:rPr lang="en-US" altLang="en-US" sz="2800" dirty="0">
                <a:solidFill>
                  <a:srgbClr val="C00000"/>
                </a:solidFill>
                <a:latin typeface="Times New Roman" panose="02020603050405020304" pitchFamily="18" charset="0"/>
                <a:cs typeface="Times New Roman" panose="02020603050405020304" pitchFamily="18" charset="0"/>
              </a:rPr>
              <a:t>H2</a:t>
            </a:r>
            <a:r>
              <a:rPr lang="en-US" altLang="en-US" sz="2800" b="1" dirty="0">
                <a:solidFill>
                  <a:srgbClr val="C00000"/>
                </a:solidFill>
                <a:latin typeface="Times New Roman" panose="02020603050405020304" pitchFamily="18" charset="0"/>
                <a:cs typeface="Times New Roman" panose="02020603050405020304" pitchFamily="18" charset="0"/>
              </a:rPr>
              <a:t> molecule</a:t>
            </a:r>
          </a:p>
        </p:txBody>
      </p:sp>
      <p:sp>
        <p:nvSpPr>
          <p:cNvPr id="8195" name="Content Placeholder 6">
            <a:extLst>
              <a:ext uri="{FF2B5EF4-FFF2-40B4-BE49-F238E27FC236}">
                <a16:creationId xmlns:a16="http://schemas.microsoft.com/office/drawing/2014/main" id="{D5EE10CF-57BE-23D1-D740-5964705C9971}"/>
              </a:ext>
            </a:extLst>
          </p:cNvPr>
          <p:cNvSpPr>
            <a:spLocks noGrp="1"/>
          </p:cNvSpPr>
          <p:nvPr>
            <p:ph idx="1"/>
          </p:nvPr>
        </p:nvSpPr>
        <p:spPr>
          <a:xfrm>
            <a:off x="592931" y="692696"/>
            <a:ext cx="8115300" cy="5976664"/>
          </a:xfrm>
        </p:spPr>
        <p:txBody>
          <a:bodyPr>
            <a:normAutofit fontScale="25000" lnSpcReduction="20000"/>
          </a:bodyPr>
          <a:lstStyle/>
          <a:p>
            <a:pPr algn="just"/>
            <a:r>
              <a:rPr lang="en-US" altLang="en-US" sz="9600" dirty="0">
                <a:latin typeface="Times New Roman" panose="02020603050405020304" pitchFamily="18" charset="0"/>
                <a:cs typeface="Times New Roman" panose="02020603050405020304" pitchFamily="18" charset="0"/>
              </a:rPr>
              <a:t>When the two hydrogen atoms are separated by a large distance, those two atoms can neither attract nor repel each other. The potential energy of the two hydrogen atoms is arbitrarily taken to be zero.</a:t>
            </a:r>
          </a:p>
          <a:p>
            <a:pPr algn="just"/>
            <a:r>
              <a:rPr lang="en-US" altLang="en-US" sz="9600" dirty="0">
                <a:latin typeface="Times New Roman" panose="02020603050405020304" pitchFamily="18" charset="0"/>
                <a:cs typeface="Times New Roman" panose="02020603050405020304" pitchFamily="18" charset="0"/>
              </a:rPr>
              <a:t>As the two hydrogen atoms containing electrons with opposite spins approach each other, attractive forces, as well as repulsive forces, operate, attractive forces being stronger than repulsive ones, the potential energy decreases.</a:t>
            </a:r>
          </a:p>
          <a:p>
            <a:pPr algn="just"/>
            <a:r>
              <a:rPr lang="en-US" altLang="en-US" sz="9600" dirty="0">
                <a:latin typeface="Times New Roman" panose="02020603050405020304" pitchFamily="18" charset="0"/>
                <a:cs typeface="Times New Roman" panose="02020603050405020304" pitchFamily="18" charset="0"/>
              </a:rPr>
              <a:t>An equilibrium inter-nuclear distance is the one, where attractive forces are balanced by repulsive forces and the potential energy of the system attains a minimum value.</a:t>
            </a:r>
          </a:p>
          <a:p>
            <a:pPr algn="just"/>
            <a:r>
              <a:rPr lang="en-US" altLang="en-US" sz="9600" dirty="0">
                <a:latin typeface="Times New Roman" panose="02020603050405020304" pitchFamily="18" charset="0"/>
                <a:cs typeface="Times New Roman" panose="02020603050405020304" pitchFamily="18" charset="0"/>
              </a:rPr>
              <a:t>At this stage, the maximum overlap of atomic orbitals takes place and a stable bond is formed. The inter-nuclear distance is 74 pm, which is the H-H bond length. The energy liberated is 436 kJ/mol.; which is known as bond energy.</a:t>
            </a:r>
          </a:p>
          <a:p>
            <a:pPr algn="just"/>
            <a:r>
              <a:rPr lang="en-US" altLang="en-US" sz="9600" dirty="0">
                <a:latin typeface="Times New Roman" panose="02020603050405020304" pitchFamily="18" charset="0"/>
                <a:cs typeface="Times New Roman" panose="02020603050405020304" pitchFamily="18" charset="0"/>
              </a:rPr>
              <a:t>If the distance between the two atoms is decreased further, repulsive forces exceed the attractive forces and the potential energy of the system shoots up.</a:t>
            </a:r>
          </a:p>
          <a:p>
            <a:pPr algn="just"/>
            <a:r>
              <a:rPr lang="en-US" altLang="en-US" sz="9600" dirty="0">
                <a:latin typeface="Times New Roman" panose="02020603050405020304" pitchFamily="18" charset="0"/>
                <a:cs typeface="Times New Roman" panose="02020603050405020304" pitchFamily="18" charset="0"/>
              </a:rPr>
              <a:t>If the atoms containing electrons with parallel spins approach each other, the potential energy of the two hydrogen atoms goes on increasing, and bond formation does not take place.</a:t>
            </a:r>
          </a:p>
          <a:p>
            <a:endParaRPr lang="en-I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DC6E55B-5149-D2B9-CE24-C18B651689FE}"/>
              </a:ext>
            </a:extLst>
          </p:cNvPr>
          <p:cNvSpPr>
            <a:spLocks noGrp="1"/>
          </p:cNvSpPr>
          <p:nvPr>
            <p:ph type="title"/>
          </p:nvPr>
        </p:nvSpPr>
        <p:spPr>
          <a:xfrm>
            <a:off x="710034" y="188640"/>
            <a:ext cx="7822406" cy="64807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Application of Valence bond Theory</a:t>
            </a:r>
          </a:p>
        </p:txBody>
      </p:sp>
      <p:sp>
        <p:nvSpPr>
          <p:cNvPr id="15362" name="Rectangle 3">
            <a:extLst>
              <a:ext uri="{FF2B5EF4-FFF2-40B4-BE49-F238E27FC236}">
                <a16:creationId xmlns:a16="http://schemas.microsoft.com/office/drawing/2014/main" id="{517462CB-5BB0-294F-2A9A-3D170B286A43}"/>
              </a:ext>
            </a:extLst>
          </p:cNvPr>
          <p:cNvSpPr>
            <a:spLocks noGrp="1" noChangeArrowheads="1"/>
          </p:cNvSpPr>
          <p:nvPr>
            <p:ph idx="1"/>
          </p:nvPr>
        </p:nvSpPr>
        <p:spPr>
          <a:xfrm>
            <a:off x="657225" y="1052736"/>
            <a:ext cx="7822406" cy="5328592"/>
          </a:xfrm>
        </p:spPr>
        <p:txBody>
          <a:bodyPr>
            <a:noAutofit/>
          </a:bodyPr>
          <a:lstStyle/>
          <a:p>
            <a:pPr marL="0" indent="0" algn="just">
              <a:buNone/>
              <a:defRPr/>
            </a:pPr>
            <a:r>
              <a:rPr lang="en-US" sz="2400" dirty="0">
                <a:latin typeface="acumin-pro"/>
              </a:rPr>
              <a:t>The applications of valence bond theory is noticeable as it able to change the visualization of chemists. Few major applications are given below:</a:t>
            </a:r>
          </a:p>
          <a:p>
            <a:pPr algn="just">
              <a:defRPr/>
            </a:pPr>
            <a:r>
              <a:rPr lang="en-US" sz="2400" dirty="0">
                <a:latin typeface="acumin-pro"/>
              </a:rPr>
              <a:t>Valence bond theory opens up a new avenue to explain the root of covalent bond formation. This theory says that the covalent bond is a result of mixing of two atomic orbitals which is further change the concept of sharing electrons mentioned in ancient chemistry literatures.</a:t>
            </a:r>
          </a:p>
          <a:p>
            <a:pPr algn="just">
              <a:defRPr/>
            </a:pPr>
            <a:r>
              <a:rPr lang="en-US" sz="2400" dirty="0">
                <a:latin typeface="acumin-pro"/>
              </a:rPr>
              <a:t>The nature of covalent bond is transparently explained through the concept of valence bond theory. According to the theory the sustainability of the covalent bond is indeed dependent on the nature of  overlapping.</a:t>
            </a:r>
          </a:p>
          <a:p>
            <a:pPr algn="just">
              <a:defRPr/>
            </a:pPr>
            <a:r>
              <a:rPr lang="en-US" sz="2400" dirty="0">
                <a:latin typeface="acumin-pro"/>
              </a:rPr>
              <a:t>The formation of HF molecule is described by the valence bond theory in which the mixing of hydrogen 1s and 2p orbital of fluorine generates the H-F bond.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97B8119-5D55-0B02-29A7-EB7473E3D94C}"/>
              </a:ext>
            </a:extLst>
          </p:cNvPr>
          <p:cNvSpPr>
            <a:spLocks noGrp="1"/>
          </p:cNvSpPr>
          <p:nvPr>
            <p:ph type="title"/>
          </p:nvPr>
        </p:nvSpPr>
        <p:spPr>
          <a:xfrm>
            <a:off x="604589" y="476672"/>
            <a:ext cx="8143875" cy="4679157"/>
          </a:xfrm>
        </p:spPr>
        <p:txBody>
          <a:bodyPr>
            <a:normAutofit fontScale="90000"/>
          </a:bodyPr>
          <a:lstStyle/>
          <a:p>
            <a:br>
              <a:rPr lang="en-US" altLang="en-US" sz="4000" b="1" dirty="0">
                <a:solidFill>
                  <a:srgbClr val="C00000"/>
                </a:solidFill>
                <a:latin typeface="Times New Roman" panose="02020603050405020304" pitchFamily="18" charset="0"/>
                <a:cs typeface="Times New Roman" panose="02020603050405020304" pitchFamily="18" charset="0"/>
              </a:rPr>
            </a:br>
            <a:br>
              <a:rPr lang="en-US" altLang="en-US" sz="4000" b="1" dirty="0">
                <a:solidFill>
                  <a:srgbClr val="C00000"/>
                </a:solidFill>
                <a:latin typeface="Times New Roman" panose="02020603050405020304" pitchFamily="18" charset="0"/>
                <a:cs typeface="Times New Roman" panose="02020603050405020304" pitchFamily="18" charset="0"/>
              </a:rPr>
            </a:br>
            <a:r>
              <a:rPr lang="en-US" altLang="en-US" sz="4000" b="1" dirty="0">
                <a:solidFill>
                  <a:srgbClr val="C00000"/>
                </a:solidFill>
                <a:latin typeface="Times New Roman" panose="02020603050405020304" pitchFamily="18" charset="0"/>
                <a:cs typeface="Times New Roman" panose="02020603050405020304" pitchFamily="18" charset="0"/>
              </a:rPr>
              <a:t>Importance of Valence bond Theory</a:t>
            </a:r>
            <a:br>
              <a:rPr lang="en-US" altLang="en-US" sz="3675" b="1" dirty="0">
                <a:solidFill>
                  <a:srgbClr val="C00000"/>
                </a:solidFill>
                <a:latin typeface="Times New Roman" panose="02020603050405020304" pitchFamily="18" charset="0"/>
                <a:cs typeface="Times New Roman" panose="02020603050405020304" pitchFamily="18" charset="0"/>
              </a:rPr>
            </a:br>
            <a:br>
              <a:rPr lang="en-US" altLang="en-US" sz="3675" b="1" dirty="0">
                <a:solidFill>
                  <a:srgbClr val="C00000"/>
                </a:solidFill>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Valence bond theory introduced </a:t>
            </a:r>
            <a:r>
              <a:rPr lang="en-US" altLang="en-US" sz="4000" b="1" dirty="0">
                <a:latin typeface="Times New Roman" panose="02020603050405020304" pitchFamily="18" charset="0"/>
                <a:cs typeface="Times New Roman" panose="02020603050405020304" pitchFamily="18" charset="0"/>
              </a:rPr>
              <a:t>five new concepts in chemical bonding</a:t>
            </a:r>
            <a:br>
              <a:rPr lang="en-US" altLang="en-US" sz="4000" b="1"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1. Delocalization of electrons over the two nuclei.</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2. Shielding effect of electrons.</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3. The essential covalent character of bond.</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4. The presence of partial ionic nature in a covalent bond.</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5. The concept of resonance and connection between resonance energy and molecular stability</a:t>
            </a:r>
            <a:endParaRPr lang="en-US" altLang="en-US" sz="4000" dirty="0">
              <a:solidFill>
                <a:srgbClr val="C00000"/>
              </a:solidFill>
            </a:endParaRPr>
          </a:p>
        </p:txBody>
      </p:sp>
      <p:sp>
        <p:nvSpPr>
          <p:cNvPr id="11267" name="Rectangle 3">
            <a:extLst>
              <a:ext uri="{FF2B5EF4-FFF2-40B4-BE49-F238E27FC236}">
                <a16:creationId xmlns:a16="http://schemas.microsoft.com/office/drawing/2014/main" id="{D81FA801-82F2-DFF4-CA5A-2DDDB2AFA7FB}"/>
              </a:ext>
            </a:extLst>
          </p:cNvPr>
          <p:cNvSpPr>
            <a:spLocks noGrp="1"/>
          </p:cNvSpPr>
          <p:nvPr>
            <p:ph idx="1"/>
          </p:nvPr>
        </p:nvSpPr>
        <p:spPr>
          <a:xfrm>
            <a:off x="604589" y="1124744"/>
            <a:ext cx="8143875" cy="5040560"/>
          </a:xfrm>
        </p:spPr>
        <p:txBody>
          <a:bodyPr/>
          <a:lstStyle/>
          <a:p>
            <a:pPr marL="0" indent="0">
              <a:buNone/>
            </a:pPr>
            <a:endParaRPr lang="en-US" altLang="en-US" sz="1200" b="1" dirty="0">
              <a:solidFill>
                <a:srgbClr val="000000"/>
              </a:solidFill>
              <a:latin typeface="acumin-pro"/>
            </a:endParaRPr>
          </a:p>
          <a:p>
            <a:pPr marL="0" indent="0">
              <a:buNone/>
            </a:pPr>
            <a:endParaRPr lang="en-US" alt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A4BF20B-907A-DAF6-7FFE-46C424F64058}"/>
              </a:ext>
            </a:extLst>
          </p:cNvPr>
          <p:cNvSpPr>
            <a:spLocks noGrp="1"/>
          </p:cNvSpPr>
          <p:nvPr>
            <p:ph type="title"/>
          </p:nvPr>
        </p:nvSpPr>
        <p:spPr>
          <a:xfrm>
            <a:off x="972641" y="44624"/>
            <a:ext cx="7343775" cy="504056"/>
          </a:xfrm>
        </p:spPr>
        <p:txBody>
          <a:bodyPr>
            <a:normAutofit fontScale="90000"/>
          </a:bodyPr>
          <a:lstStyle/>
          <a:p>
            <a:pPr algn="ctr" eaLnBrk="1" hangingPunct="1"/>
            <a:br>
              <a:rPr lang="en-US" altLang="en-US" sz="2700" b="1" dirty="0">
                <a:solidFill>
                  <a:srgbClr val="C00000"/>
                </a:solidFill>
                <a:latin typeface="Times New Roman" panose="02020603050405020304" pitchFamily="18" charset="0"/>
                <a:cs typeface="Times New Roman" panose="02020603050405020304" pitchFamily="18" charset="0"/>
              </a:rPr>
            </a:br>
            <a:r>
              <a:rPr lang="en-US" altLang="en-US" sz="4000" b="1" dirty="0">
                <a:solidFill>
                  <a:srgbClr val="C00000"/>
                </a:solidFill>
                <a:latin typeface="Times New Roman" panose="02020603050405020304" pitchFamily="18" charset="0"/>
                <a:cs typeface="Times New Roman" panose="02020603050405020304" pitchFamily="18" charset="0"/>
              </a:rPr>
              <a:t>The Conclusions Drawn from VBT</a:t>
            </a:r>
          </a:p>
        </p:txBody>
      </p:sp>
      <p:sp>
        <p:nvSpPr>
          <p:cNvPr id="15362" name="Rectangle 3">
            <a:extLst>
              <a:ext uri="{FF2B5EF4-FFF2-40B4-BE49-F238E27FC236}">
                <a16:creationId xmlns:a16="http://schemas.microsoft.com/office/drawing/2014/main" id="{327739EA-35AD-1B56-C313-4035456AB01B}"/>
              </a:ext>
            </a:extLst>
          </p:cNvPr>
          <p:cNvSpPr>
            <a:spLocks noGrp="1" noChangeArrowheads="1"/>
          </p:cNvSpPr>
          <p:nvPr>
            <p:ph idx="1"/>
          </p:nvPr>
        </p:nvSpPr>
        <p:spPr>
          <a:xfrm>
            <a:off x="600075" y="908720"/>
            <a:ext cx="7772400" cy="5688632"/>
          </a:xfrm>
        </p:spPr>
        <p:txBody>
          <a:bodyPr>
            <a:normAutofit fontScale="25000" lnSpcReduction="20000"/>
          </a:bodyPr>
          <a:lstStyle/>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1. The covalent bond (2c-2e) is formed due to the pairing of two unpaired electrons with the opposite spins. The number of unpaired electrons gives the maximum possible number of covalent linkage. If the combining species do not have any unpaired electron, then before to participate in the bond formation the paired electrons must be unpaired. The paired electron pair can itself participate in bond formation as in coordinate covalent bond.</a:t>
            </a:r>
          </a:p>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2. The exchange energy contributes significantly in stabilising a covalent bond. This quantum mechanical phenomenon can be rationalised from the principle of the model, particle in a box.</a:t>
            </a:r>
          </a:p>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3. The covalent-ionic resonance is also important even in the homonuclear diatomic molecules. This factor becomes more important in the case of heteronuclear diatomic molecules where the electronegativity of the combining species differs significantly.</a:t>
            </a:r>
          </a:p>
          <a:p>
            <a:pPr eaLnBrk="1" hangingPunct="1">
              <a:defRPr/>
            </a:pPr>
            <a:endParaRPr lang="en-US" altLang="en-US" sz="1800" dirty="0">
              <a:solidFill>
                <a:srgbClr val="7030A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E41E038-9104-9F74-53CF-156C75E218DD}"/>
              </a:ext>
            </a:extLst>
          </p:cNvPr>
          <p:cNvSpPr>
            <a:spLocks noGrp="1"/>
          </p:cNvSpPr>
          <p:nvPr>
            <p:ph type="title"/>
          </p:nvPr>
        </p:nvSpPr>
        <p:spPr>
          <a:xfrm>
            <a:off x="1228725" y="44624"/>
            <a:ext cx="6686550" cy="686395"/>
          </a:xfrm>
        </p:spPr>
        <p:txBody>
          <a:bodyPr>
            <a:norm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Major Drawbacks in VBT</a:t>
            </a:r>
          </a:p>
        </p:txBody>
      </p:sp>
      <mc:AlternateContent xmlns:mc="http://schemas.openxmlformats.org/markup-compatibility/2006" xmlns:a14="http://schemas.microsoft.com/office/drawing/2010/main">
        <mc:Choice Requires="a14">
          <p:sp>
            <p:nvSpPr>
              <p:cNvPr id="15362" name="Rectangle 3">
                <a:extLst>
                  <a:ext uri="{FF2B5EF4-FFF2-40B4-BE49-F238E27FC236}">
                    <a16:creationId xmlns:a16="http://schemas.microsoft.com/office/drawing/2014/main" id="{26CD9C4B-E674-3032-33C7-8F1630F8468B}"/>
                  </a:ext>
                </a:extLst>
              </p:cNvPr>
              <p:cNvSpPr>
                <a:spLocks noGrp="1" noChangeArrowheads="1"/>
              </p:cNvSpPr>
              <p:nvPr>
                <p:ph idx="1"/>
              </p:nvPr>
            </p:nvSpPr>
            <p:spPr>
              <a:xfrm>
                <a:off x="464344" y="764704"/>
                <a:ext cx="8201025" cy="5904656"/>
              </a:xfrm>
            </p:spPr>
            <p:txBody>
              <a:bodyPr>
                <a:noAutofit/>
              </a:bodyPr>
              <a:lstStyle/>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 In VBT, it is assumed that each of the combining species will provide an unpaired electron with opposite spin to form a covalent linkage. But in the case of a coordinate covalent bonds, both the electrons are provided by one spaces. This aspect remains apparently inexplicable. </a:t>
                </a: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2. In O₂, all the 2c-2e. Bonds along with the lone pairs, support it to be a diamagnetic one. But, in fact,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O₂ is a paramagnetic molecule . </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This aspect also remains inexplicable. </a:t>
                </a:r>
                <a:endParaRPr lang="en-IN" sz="2000" b="1"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3. In VBT, N₂ is supposed to contain a triple bond (i.e. N ≡ N) as in the case of acetylene (HC≡CH). In spite of this close similarity, their activities differ drastically.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Nitrogen is very much inert while acetylene is fairly active</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This difference gets no explanation. </a:t>
                </a: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4. It cannot explain the odd electron bond in the molecules (e.g. </a:t>
                </a:r>
                <a14:m>
                  <m:oMath xmlns:m="http://schemas.openxmlformats.org/officeDocument/2006/math">
                    <m:sSubSup>
                      <m:sSubSupPr>
                        <m:ctrlPr>
                          <a:rPr lang="en-IN" sz="2000" i="1" kern="100">
                            <a:latin typeface="Cambria Math" panose="02040503050406030204" pitchFamily="18" charset="0"/>
                            <a:cs typeface="Times New Roman" panose="02020603050405020304" pitchFamily="18" charset="0"/>
                          </a:rPr>
                        </m:ctrlPr>
                      </m:sSubSupPr>
                      <m:e>
                        <m:r>
                          <a:rPr lang="en-IN" sz="2000" i="1" kern="100">
                            <a:latin typeface="Cambria Math" panose="02040503050406030204" pitchFamily="18" charset="0"/>
                            <a:cs typeface="Times New Roman" panose="02020603050405020304" pitchFamily="18" charset="0"/>
                          </a:rPr>
                          <m:t>𝐻𝑒</m:t>
                        </m:r>
                      </m:e>
                      <m:sub>
                        <m:r>
                          <a:rPr lang="en-IN" sz="2000" i="1" kern="100">
                            <a:latin typeface="Cambria Math" panose="02040503050406030204" pitchFamily="18" charset="0"/>
                            <a:cs typeface="Times New Roman" panose="02020603050405020304" pitchFamily="18" charset="0"/>
                          </a:rPr>
                          <m:t>2</m:t>
                        </m:r>
                      </m:sub>
                      <m:sup>
                        <m:r>
                          <a:rPr lang="en-IN" sz="2000" i="1" kern="100">
                            <a:latin typeface="Cambria Math" panose="02040503050406030204" pitchFamily="18" charset="0"/>
                            <a:cs typeface="Times New Roman" panose="02020603050405020304" pitchFamily="18" charset="0"/>
                          </a:rPr>
                          <m:t>+</m:t>
                        </m:r>
                      </m:sup>
                    </m:sSubSup>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Sup>
                      <m:sSubSupPr>
                        <m:ctrlPr>
                          <a:rPr lang="en-IN" sz="2000" i="1" kern="100">
                            <a:latin typeface="Cambria Math" panose="02040503050406030204" pitchFamily="18" charset="0"/>
                            <a:cs typeface="Times New Roman" panose="02020603050405020304" pitchFamily="18" charset="0"/>
                          </a:rPr>
                        </m:ctrlPr>
                      </m:sSubSupPr>
                      <m:e>
                        <m:r>
                          <a:rPr lang="en-IN" sz="2000" i="1" kern="100">
                            <a:latin typeface="Cambria Math" panose="02040503050406030204" pitchFamily="18" charset="0"/>
                            <a:cs typeface="Times New Roman" panose="02020603050405020304" pitchFamily="18" charset="0"/>
                          </a:rPr>
                          <m:t>𝐻</m:t>
                        </m:r>
                      </m:e>
                      <m:sub>
                        <m:r>
                          <a:rPr lang="en-IN" sz="2000" i="1" kern="100">
                            <a:latin typeface="Cambria Math" panose="02040503050406030204" pitchFamily="18" charset="0"/>
                            <a:cs typeface="Times New Roman" panose="02020603050405020304" pitchFamily="18" charset="0"/>
                          </a:rPr>
                          <m:t>2</m:t>
                        </m:r>
                      </m:sub>
                      <m:sup>
                        <m:r>
                          <a:rPr lang="en-IN" sz="2000" i="1" kern="100">
                            <a:latin typeface="Cambria Math" panose="02040503050406030204" pitchFamily="18" charset="0"/>
                            <a:cs typeface="Times New Roman" panose="02020603050405020304" pitchFamily="18" charset="0"/>
                          </a:rPr>
                          <m:t>+</m:t>
                        </m:r>
                      </m:sup>
                    </m:sSubSup>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and </a:t>
                </a:r>
                <a:r>
                  <a:rPr lang="en-US" altLang="en-US" sz="2000" dirty="0">
                    <a:latin typeface="Times New Roman" panose="02020603050405020304" pitchFamily="18" charset="0"/>
                    <a:cs typeface="Times New Roman" panose="02020603050405020304" pitchFamily="18" charset="0"/>
                  </a:rPr>
                  <a:t>in electron-deficient molecules like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r>
                          <a:rPr lang="en-IN" altLang="en-US" sz="2000" i="1">
                            <a:latin typeface="Cambria Math" panose="02040503050406030204" pitchFamily="18" charset="0"/>
                            <a:cs typeface="Times New Roman" panose="02020603050405020304" pitchFamily="18" charset="0"/>
                          </a:rPr>
                          <m:t>𝐵</m:t>
                        </m:r>
                      </m:e>
                      <m:sub>
                        <m:r>
                          <a:rPr lang="en-IN" altLang="en-US" sz="2000" i="1">
                            <a:latin typeface="Cambria Math" panose="02040503050406030204" pitchFamily="18" charset="0"/>
                            <a:cs typeface="Times New Roman" panose="02020603050405020304" pitchFamily="18" charset="0"/>
                          </a:rPr>
                          <m:t>2</m:t>
                        </m:r>
                      </m:sub>
                    </m:sSub>
                    <m:sSub>
                      <m:sSubPr>
                        <m:ctrlPr>
                          <a:rPr lang="en-US" altLang="en-US" sz="2000" i="1">
                            <a:latin typeface="Cambria Math" panose="02040503050406030204" pitchFamily="18" charset="0"/>
                            <a:cs typeface="Times New Roman" panose="02020603050405020304" pitchFamily="18" charset="0"/>
                          </a:rPr>
                        </m:ctrlPr>
                      </m:sSubPr>
                      <m:e>
                        <m:r>
                          <a:rPr lang="en-IN" altLang="en-US" sz="2000" i="1">
                            <a:latin typeface="Cambria Math" panose="02040503050406030204" pitchFamily="18" charset="0"/>
                            <a:cs typeface="Times New Roman" panose="02020603050405020304" pitchFamily="18" charset="0"/>
                          </a:rPr>
                          <m:t>𝐻</m:t>
                        </m:r>
                      </m:e>
                      <m:sub>
                        <m:r>
                          <a:rPr lang="en-IN" altLang="en-US" sz="2000" i="1">
                            <a:latin typeface="Cambria Math" panose="02040503050406030204" pitchFamily="18" charset="0"/>
                            <a:cs typeface="Times New Roman" panose="02020603050405020304" pitchFamily="18" charset="0"/>
                          </a:rPr>
                          <m:t>6</m:t>
                        </m:r>
                      </m:sub>
                    </m:sSub>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As a matter of fact, bonding in odd electron molecules cannot be explained by VBT which mainly considers the pairing of electrons in 2c-2e bonds. To deal with the odd electron molecule in the light of VBT, some special types of bonds are invoked </a:t>
                </a:r>
              </a:p>
            </p:txBody>
          </p:sp>
        </mc:Choice>
        <mc:Fallback xmlns="">
          <p:sp>
            <p:nvSpPr>
              <p:cNvPr id="15362" name="Rectangle 3">
                <a:extLst>
                  <a:ext uri="{FF2B5EF4-FFF2-40B4-BE49-F238E27FC236}">
                    <a16:creationId xmlns:a16="http://schemas.microsoft.com/office/drawing/2014/main" id="{26CD9C4B-E674-3032-33C7-8F1630F8468B}"/>
                  </a:ext>
                </a:extLst>
              </p:cNvPr>
              <p:cNvSpPr>
                <a:spLocks noGrp="1" noRot="1" noChangeAspect="1" noMove="1" noResize="1" noEditPoints="1" noAdjustHandles="1" noChangeArrowheads="1" noChangeShapeType="1" noTextEdit="1"/>
              </p:cNvSpPr>
              <p:nvPr>
                <p:ph idx="1"/>
              </p:nvPr>
            </p:nvSpPr>
            <p:spPr>
              <a:xfrm>
                <a:off x="464344" y="764704"/>
                <a:ext cx="8201025" cy="5904656"/>
              </a:xfrm>
              <a:blipFill>
                <a:blip r:embed="rId2"/>
                <a:stretch>
                  <a:fillRect l="-743" t="-516" r="-818" b="-413"/>
                </a:stretch>
              </a:blipFill>
            </p:spPr>
            <p:txBody>
              <a:bodyPr/>
              <a:lstStyle/>
              <a:p>
                <a:r>
                  <a:rPr lang="en-IN">
                    <a:noFill/>
                  </a:rPr>
                  <a:t> </a:t>
                </a:r>
              </a:p>
            </p:txBody>
          </p:sp>
        </mc:Fallback>
      </mc:AlternateContent>
    </p:spTree>
    <p:extLst>
      <p:ext uri="{BB962C8B-B14F-4D97-AF65-F5344CB8AC3E}">
        <p14:creationId xmlns:p14="http://schemas.microsoft.com/office/powerpoint/2010/main" val="3304014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52400" y="635000"/>
            <a:ext cx="8991600" cy="339725"/>
          </a:xfrm>
          <a:noFill/>
          <a:ln/>
        </p:spPr>
        <p:txBody>
          <a:bodyPr lIns="90487" tIns="44450" rIns="90487" bIns="44450">
            <a:normAutofit fontScale="90000"/>
          </a:bodyPr>
          <a:lstStyle/>
          <a:p>
            <a:pPr algn="ctr"/>
            <a:r>
              <a:rPr lang="en-US" sz="8000" dirty="0">
                <a:solidFill>
                  <a:srgbClr val="C00000"/>
                </a:solidFill>
              </a:rPr>
              <a:t>Crystal Field Theory</a:t>
            </a:r>
          </a:p>
        </p:txBody>
      </p:sp>
      <p:sp>
        <p:nvSpPr>
          <p:cNvPr id="130051" name="Rectangle 3"/>
          <p:cNvSpPr>
            <a:spLocks noGrp="1" noChangeArrowheads="1"/>
          </p:cNvSpPr>
          <p:nvPr>
            <p:ph idx="1"/>
          </p:nvPr>
        </p:nvSpPr>
        <p:spPr>
          <a:xfrm>
            <a:off x="3300958" y="3370734"/>
            <a:ext cx="5087466" cy="850354"/>
          </a:xfrm>
          <a:noFill/>
          <a:ln/>
        </p:spPr>
        <p:txBody>
          <a:bodyPr lIns="90487" tIns="44450" rIns="90487" bIns="44450">
            <a:normAutofit lnSpcReduction="10000"/>
          </a:bodyPr>
          <a:lstStyle/>
          <a:p>
            <a:pPr marL="0" indent="0">
              <a:buNone/>
            </a:pPr>
            <a:r>
              <a:rPr lang="en-US" sz="2800" b="1" dirty="0">
                <a:effectLst>
                  <a:outerShdw blurRad="38100" dist="38100" dir="2700000" algn="tl">
                    <a:srgbClr val="C0C0C0"/>
                  </a:outerShdw>
                </a:effectLst>
                <a:latin typeface="Book Antiqua" pitchFamily="18" charset="0"/>
              </a:rPr>
              <a:t>The relationship between colors and complex metal ions</a:t>
            </a:r>
          </a:p>
        </p:txBody>
      </p:sp>
      <p:grpSp>
        <p:nvGrpSpPr>
          <p:cNvPr id="130052" name="Group 4"/>
          <p:cNvGrpSpPr>
            <a:grpSpLocks/>
          </p:cNvGrpSpPr>
          <p:nvPr/>
        </p:nvGrpSpPr>
        <p:grpSpPr bwMode="auto">
          <a:xfrm>
            <a:off x="749300" y="1390650"/>
            <a:ext cx="6727825" cy="1462088"/>
            <a:chOff x="725" y="876"/>
            <a:chExt cx="4238" cy="921"/>
          </a:xfrm>
        </p:grpSpPr>
        <p:sp>
          <p:nvSpPr>
            <p:cNvPr id="130053" name="Rectangle 5"/>
            <p:cNvSpPr>
              <a:spLocks noChangeArrowheads="1"/>
            </p:cNvSpPr>
            <p:nvPr/>
          </p:nvSpPr>
          <p:spPr bwMode="auto">
            <a:xfrm>
              <a:off x="869" y="876"/>
              <a:ext cx="4030" cy="665"/>
            </a:xfrm>
            <a:prstGeom prst="rect">
              <a:avLst/>
            </a:prstGeom>
            <a:noFill/>
            <a:ln w="12700">
              <a:solidFill>
                <a:schemeClr val="tx1"/>
              </a:solidFill>
              <a:miter lim="800000"/>
              <a:headEnd/>
              <a:tailEnd/>
            </a:ln>
            <a:effectLst/>
          </p:spPr>
          <p:txBody>
            <a:bodyPr wrap="none" anchor="ctr"/>
            <a:lstStyle/>
            <a:p>
              <a:endParaRPr lang="en-US"/>
            </a:p>
          </p:txBody>
        </p:sp>
        <p:sp>
          <p:nvSpPr>
            <p:cNvPr id="130054" name="Rectangle 6"/>
            <p:cNvSpPr>
              <a:spLocks noChangeArrowheads="1"/>
            </p:cNvSpPr>
            <p:nvPr/>
          </p:nvSpPr>
          <p:spPr bwMode="auto">
            <a:xfrm>
              <a:off x="869" y="876"/>
              <a:ext cx="569" cy="665"/>
            </a:xfrm>
            <a:prstGeom prst="rect">
              <a:avLst/>
            </a:prstGeom>
            <a:solidFill>
              <a:srgbClr val="280049"/>
            </a:solidFill>
            <a:ln w="12700">
              <a:solidFill>
                <a:schemeClr val="tx1"/>
              </a:solidFill>
              <a:miter lim="800000"/>
              <a:headEnd/>
              <a:tailEnd/>
            </a:ln>
            <a:effectLst/>
          </p:spPr>
          <p:txBody>
            <a:bodyPr wrap="none" anchor="ctr"/>
            <a:lstStyle/>
            <a:p>
              <a:endParaRPr lang="en-US"/>
            </a:p>
          </p:txBody>
        </p:sp>
        <p:sp>
          <p:nvSpPr>
            <p:cNvPr id="130055" name="Rectangle 7"/>
            <p:cNvSpPr>
              <a:spLocks noChangeArrowheads="1"/>
            </p:cNvSpPr>
            <p:nvPr/>
          </p:nvSpPr>
          <p:spPr bwMode="auto">
            <a:xfrm>
              <a:off x="1446" y="876"/>
              <a:ext cx="569" cy="665"/>
            </a:xfrm>
            <a:prstGeom prst="rect">
              <a:avLst/>
            </a:prstGeom>
            <a:solidFill>
              <a:srgbClr val="00279F"/>
            </a:solidFill>
            <a:ln w="12700">
              <a:solidFill>
                <a:schemeClr val="tx1"/>
              </a:solidFill>
              <a:miter lim="800000"/>
              <a:headEnd/>
              <a:tailEnd/>
            </a:ln>
            <a:effectLst/>
          </p:spPr>
          <p:txBody>
            <a:bodyPr wrap="none" anchor="ctr"/>
            <a:lstStyle/>
            <a:p>
              <a:endParaRPr lang="en-US"/>
            </a:p>
          </p:txBody>
        </p:sp>
        <p:sp>
          <p:nvSpPr>
            <p:cNvPr id="130056" name="Rectangle 8"/>
            <p:cNvSpPr>
              <a:spLocks noChangeArrowheads="1"/>
            </p:cNvSpPr>
            <p:nvPr/>
          </p:nvSpPr>
          <p:spPr bwMode="auto">
            <a:xfrm>
              <a:off x="2023" y="876"/>
              <a:ext cx="569" cy="665"/>
            </a:xfrm>
            <a:prstGeom prst="rect">
              <a:avLst/>
            </a:prstGeom>
            <a:solidFill>
              <a:srgbClr val="005400"/>
            </a:solidFill>
            <a:ln w="12700">
              <a:solidFill>
                <a:schemeClr val="tx1"/>
              </a:solidFill>
              <a:miter lim="800000"/>
              <a:headEnd/>
              <a:tailEnd/>
            </a:ln>
            <a:effectLst/>
          </p:spPr>
          <p:txBody>
            <a:bodyPr wrap="none" anchor="ctr"/>
            <a:lstStyle/>
            <a:p>
              <a:endParaRPr lang="en-US"/>
            </a:p>
          </p:txBody>
        </p:sp>
        <p:sp>
          <p:nvSpPr>
            <p:cNvPr id="130057" name="Rectangle 9"/>
            <p:cNvSpPr>
              <a:spLocks noChangeArrowheads="1"/>
            </p:cNvSpPr>
            <p:nvPr/>
          </p:nvSpPr>
          <p:spPr bwMode="auto">
            <a:xfrm>
              <a:off x="2600" y="876"/>
              <a:ext cx="568" cy="665"/>
            </a:xfrm>
            <a:prstGeom prst="rect">
              <a:avLst/>
            </a:prstGeom>
            <a:solidFill>
              <a:srgbClr val="FAFD00"/>
            </a:solidFill>
            <a:ln w="12700">
              <a:solidFill>
                <a:schemeClr val="tx1"/>
              </a:solidFill>
              <a:miter lim="800000"/>
              <a:headEnd/>
              <a:tailEnd/>
            </a:ln>
            <a:effectLst/>
          </p:spPr>
          <p:txBody>
            <a:bodyPr wrap="none" anchor="ctr"/>
            <a:lstStyle/>
            <a:p>
              <a:endParaRPr lang="en-US"/>
            </a:p>
          </p:txBody>
        </p:sp>
        <p:sp>
          <p:nvSpPr>
            <p:cNvPr id="130058" name="Rectangle 10"/>
            <p:cNvSpPr>
              <a:spLocks noChangeArrowheads="1"/>
            </p:cNvSpPr>
            <p:nvPr/>
          </p:nvSpPr>
          <p:spPr bwMode="auto">
            <a:xfrm>
              <a:off x="3176" y="876"/>
              <a:ext cx="569" cy="665"/>
            </a:xfrm>
            <a:prstGeom prst="rect">
              <a:avLst/>
            </a:prstGeom>
            <a:solidFill>
              <a:srgbClr val="FE9B03"/>
            </a:solidFill>
            <a:ln w="12700">
              <a:solidFill>
                <a:schemeClr val="tx1"/>
              </a:solidFill>
              <a:miter lim="800000"/>
              <a:headEnd/>
              <a:tailEnd/>
            </a:ln>
            <a:effectLst/>
          </p:spPr>
          <p:txBody>
            <a:bodyPr wrap="none" anchor="ctr"/>
            <a:lstStyle/>
            <a:p>
              <a:endParaRPr lang="en-US"/>
            </a:p>
          </p:txBody>
        </p:sp>
        <p:sp>
          <p:nvSpPr>
            <p:cNvPr id="130059" name="Rectangle 11"/>
            <p:cNvSpPr>
              <a:spLocks noChangeArrowheads="1"/>
            </p:cNvSpPr>
            <p:nvPr/>
          </p:nvSpPr>
          <p:spPr bwMode="auto">
            <a:xfrm>
              <a:off x="3753" y="876"/>
              <a:ext cx="569" cy="665"/>
            </a:xfrm>
            <a:prstGeom prst="rect">
              <a:avLst/>
            </a:prstGeom>
            <a:solidFill>
              <a:srgbClr val="FF5008"/>
            </a:solidFill>
            <a:ln w="12700">
              <a:solidFill>
                <a:schemeClr val="tx1"/>
              </a:solidFill>
              <a:miter lim="800000"/>
              <a:headEnd/>
              <a:tailEnd/>
            </a:ln>
            <a:effectLst/>
          </p:spPr>
          <p:txBody>
            <a:bodyPr wrap="none" anchor="ctr"/>
            <a:lstStyle/>
            <a:p>
              <a:endParaRPr lang="en-US"/>
            </a:p>
          </p:txBody>
        </p:sp>
        <p:sp>
          <p:nvSpPr>
            <p:cNvPr id="130060" name="Rectangle 12"/>
            <p:cNvSpPr>
              <a:spLocks noChangeArrowheads="1"/>
            </p:cNvSpPr>
            <p:nvPr/>
          </p:nvSpPr>
          <p:spPr bwMode="auto">
            <a:xfrm>
              <a:off x="4330" y="876"/>
              <a:ext cx="569" cy="665"/>
            </a:xfrm>
            <a:prstGeom prst="rect">
              <a:avLst/>
            </a:prstGeom>
            <a:solidFill>
              <a:srgbClr val="CF0E30"/>
            </a:solidFill>
            <a:ln w="12700">
              <a:solidFill>
                <a:schemeClr val="tx1"/>
              </a:solidFill>
              <a:miter lim="800000"/>
              <a:headEnd/>
              <a:tailEnd/>
            </a:ln>
            <a:effectLst/>
          </p:spPr>
          <p:txBody>
            <a:bodyPr wrap="none" anchor="ctr"/>
            <a:lstStyle/>
            <a:p>
              <a:endParaRPr lang="en-US"/>
            </a:p>
          </p:txBody>
        </p:sp>
        <p:sp>
          <p:nvSpPr>
            <p:cNvPr id="130061" name="Rectangle 13"/>
            <p:cNvSpPr>
              <a:spLocks noChangeArrowheads="1"/>
            </p:cNvSpPr>
            <p:nvPr/>
          </p:nvSpPr>
          <p:spPr bwMode="auto">
            <a:xfrm>
              <a:off x="725" y="1598"/>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400</a:t>
              </a:r>
            </a:p>
          </p:txBody>
        </p:sp>
        <p:sp>
          <p:nvSpPr>
            <p:cNvPr id="130062" name="Rectangle 14"/>
            <p:cNvSpPr>
              <a:spLocks noChangeArrowheads="1"/>
            </p:cNvSpPr>
            <p:nvPr/>
          </p:nvSpPr>
          <p:spPr bwMode="auto">
            <a:xfrm>
              <a:off x="1975"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500</a:t>
              </a:r>
            </a:p>
          </p:txBody>
        </p:sp>
        <p:sp>
          <p:nvSpPr>
            <p:cNvPr id="130063" name="Rectangle 15"/>
            <p:cNvSpPr>
              <a:spLocks noChangeArrowheads="1"/>
            </p:cNvSpPr>
            <p:nvPr/>
          </p:nvSpPr>
          <p:spPr bwMode="auto">
            <a:xfrm>
              <a:off x="3225"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600</a:t>
              </a:r>
            </a:p>
          </p:txBody>
        </p:sp>
        <p:sp>
          <p:nvSpPr>
            <p:cNvPr id="130064" name="Rectangle 16"/>
            <p:cNvSpPr>
              <a:spLocks noChangeArrowheads="1"/>
            </p:cNvSpPr>
            <p:nvPr/>
          </p:nvSpPr>
          <p:spPr bwMode="auto">
            <a:xfrm>
              <a:off x="4667"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800</a:t>
              </a:r>
            </a:p>
          </p:txBody>
        </p:sp>
      </p:grpSp>
      <p:pic>
        <p:nvPicPr>
          <p:cNvPr id="130065" name="Picture 17"/>
          <p:cNvPicPr>
            <a:picLocks noChangeArrowheads="1"/>
          </p:cNvPicPr>
          <p:nvPr/>
        </p:nvPicPr>
        <p:blipFill>
          <a:blip r:embed="rId2"/>
          <a:srcRect/>
          <a:stretch>
            <a:fillRect/>
          </a:stretch>
        </p:blipFill>
        <p:spPr bwMode="auto">
          <a:xfrm>
            <a:off x="6324600" y="4437112"/>
            <a:ext cx="2336800" cy="2097088"/>
          </a:xfrm>
          <a:prstGeom prst="rect">
            <a:avLst/>
          </a:prstGeom>
          <a:noFill/>
          <a:ln w="12700">
            <a:noFill/>
            <a:miter lim="800000"/>
            <a:headEnd/>
            <a:tailEnd/>
          </a:ln>
          <a:effectLst/>
        </p:spPr>
      </p:pic>
      <p:pic>
        <p:nvPicPr>
          <p:cNvPr id="130066" name="Picture 18"/>
          <p:cNvPicPr>
            <a:picLocks noChangeArrowheads="1"/>
          </p:cNvPicPr>
          <p:nvPr/>
        </p:nvPicPr>
        <p:blipFill>
          <a:blip r:embed="rId3"/>
          <a:srcRect/>
          <a:stretch>
            <a:fillRect/>
          </a:stretch>
        </p:blipFill>
        <p:spPr bwMode="auto">
          <a:xfrm>
            <a:off x="1295400" y="2802632"/>
            <a:ext cx="1422400" cy="914400"/>
          </a:xfrm>
          <a:prstGeom prst="rect">
            <a:avLst/>
          </a:prstGeom>
          <a:noFill/>
          <a:ln w="12700">
            <a:noFill/>
            <a:miter lim="800000"/>
            <a:headEnd/>
            <a:tailEnd/>
          </a:ln>
          <a:effectLst/>
        </p:spPr>
      </p:pic>
      <p:pic>
        <p:nvPicPr>
          <p:cNvPr id="130067" name="Picture 19"/>
          <p:cNvPicPr>
            <a:picLocks noChangeArrowheads="1"/>
          </p:cNvPicPr>
          <p:nvPr/>
        </p:nvPicPr>
        <p:blipFill>
          <a:blip r:embed="rId4"/>
          <a:srcRect/>
          <a:stretch>
            <a:fillRect/>
          </a:stretch>
        </p:blipFill>
        <p:spPr bwMode="auto">
          <a:xfrm>
            <a:off x="882600" y="4869160"/>
            <a:ext cx="2681288" cy="1573213"/>
          </a:xfrm>
          <a:prstGeom prst="rect">
            <a:avLst/>
          </a:prstGeom>
          <a:noFill/>
          <a:ln w="12700">
            <a:noFill/>
            <a:miter lim="800000"/>
            <a:headEnd/>
            <a:tailEnd/>
          </a:ln>
          <a:effec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743200" y="188640"/>
            <a:ext cx="3453318" cy="584775"/>
          </a:xfrm>
          <a:prstGeom prst="rect">
            <a:avLst/>
          </a:prstGeom>
          <a:noFill/>
          <a:ln w="9525">
            <a:noFill/>
            <a:miter lim="800000"/>
            <a:headEnd/>
            <a:tailEnd/>
          </a:ln>
          <a:effectLst/>
        </p:spPr>
        <p:txBody>
          <a:bodyPr wrap="none">
            <a:spAutoFit/>
          </a:bodyPr>
          <a:lstStyle/>
          <a:p>
            <a:r>
              <a:rPr lang="en-US" sz="3200" b="1" dirty="0">
                <a:solidFill>
                  <a:srgbClr val="C00000"/>
                </a:solidFill>
              </a:rPr>
              <a:t>Crystal Field Model</a:t>
            </a:r>
          </a:p>
        </p:txBody>
      </p:sp>
      <p:sp>
        <p:nvSpPr>
          <p:cNvPr id="15364" name="Text Box 4"/>
          <p:cNvSpPr txBox="1">
            <a:spLocks noChangeArrowheads="1"/>
          </p:cNvSpPr>
          <p:nvPr/>
        </p:nvSpPr>
        <p:spPr bwMode="auto">
          <a:xfrm>
            <a:off x="334963" y="908720"/>
            <a:ext cx="8474075" cy="2451825"/>
          </a:xfrm>
          <a:prstGeom prst="rect">
            <a:avLst/>
          </a:prstGeom>
          <a:noFill/>
          <a:ln w="9525">
            <a:noFill/>
            <a:miter lim="800000"/>
            <a:headEnd/>
            <a:tailEnd/>
          </a:ln>
          <a:effectLst/>
        </p:spPr>
        <p:txBody>
          <a:bodyPr>
            <a:spAutoFit/>
          </a:bodyPr>
          <a:lstStyle/>
          <a:p>
            <a:pPr>
              <a:lnSpc>
                <a:spcPct val="130000"/>
              </a:lnSpc>
              <a:buFontTx/>
              <a:buBlip>
                <a:blip r:embed="rId2"/>
              </a:buBlip>
            </a:pPr>
            <a:r>
              <a:rPr lang="en-US" sz="2400" b="1" dirty="0">
                <a:solidFill>
                  <a:srgbClr val="000000"/>
                </a:solidFill>
                <a:latin typeface="ArialMT" charset="0"/>
              </a:rPr>
              <a:t> A purely </a:t>
            </a:r>
            <a:r>
              <a:rPr lang="en-US" sz="2400" b="1" i="1" dirty="0">
                <a:solidFill>
                  <a:srgbClr val="000000"/>
                </a:solidFill>
                <a:latin typeface="Arial-ItalicMT" charset="0"/>
              </a:rPr>
              <a:t>ionic </a:t>
            </a:r>
            <a:r>
              <a:rPr lang="en-US" sz="2400" b="1" dirty="0">
                <a:solidFill>
                  <a:srgbClr val="000000"/>
                </a:solidFill>
                <a:latin typeface="ArialMT" charset="0"/>
              </a:rPr>
              <a:t>model for transition metal complexes.</a:t>
            </a:r>
          </a:p>
          <a:p>
            <a:pPr>
              <a:lnSpc>
                <a:spcPct val="130000"/>
              </a:lnSpc>
              <a:buFontTx/>
              <a:buBlip>
                <a:blip r:embed="rId2"/>
              </a:buBlip>
            </a:pPr>
            <a:r>
              <a:rPr lang="en-US" sz="2400" b="1" dirty="0">
                <a:solidFill>
                  <a:srgbClr val="000000"/>
                </a:solidFill>
                <a:latin typeface="ArialMT" charset="0"/>
              </a:rPr>
              <a:t> Ligands are considered as point charge.</a:t>
            </a:r>
          </a:p>
          <a:p>
            <a:pPr>
              <a:lnSpc>
                <a:spcPct val="130000"/>
              </a:lnSpc>
              <a:buFontTx/>
              <a:buBlip>
                <a:blip r:embed="rId2"/>
              </a:buBlip>
            </a:pPr>
            <a:r>
              <a:rPr lang="en-US" sz="2400" b="1" dirty="0">
                <a:solidFill>
                  <a:srgbClr val="000000"/>
                </a:solidFill>
                <a:latin typeface="ArialMT" charset="0"/>
              </a:rPr>
              <a:t> Predicts the pattern of splitting of d-orbitals.</a:t>
            </a:r>
          </a:p>
          <a:p>
            <a:pPr>
              <a:lnSpc>
                <a:spcPct val="130000"/>
              </a:lnSpc>
              <a:buFontTx/>
              <a:buBlip>
                <a:blip r:embed="rId2"/>
              </a:buBlip>
            </a:pPr>
            <a:r>
              <a:rPr lang="en-US" sz="2400" b="1" dirty="0">
                <a:solidFill>
                  <a:srgbClr val="000000"/>
                </a:solidFill>
                <a:latin typeface="ArialMT" charset="0"/>
              </a:rPr>
              <a:t> Used to rationalize spectroscopic and magnetic properties.</a:t>
            </a:r>
            <a:endParaRPr lang="en-US" sz="2400" b="1" dirty="0"/>
          </a:p>
        </p:txBody>
      </p:sp>
      <p:pic>
        <p:nvPicPr>
          <p:cNvPr id="15366" name="Picture 6"/>
          <p:cNvPicPr>
            <a:picLocks noChangeAspect="1" noChangeArrowheads="1"/>
          </p:cNvPicPr>
          <p:nvPr/>
        </p:nvPicPr>
        <p:blipFill>
          <a:blip r:embed="rId3"/>
          <a:srcRect/>
          <a:stretch>
            <a:fillRect/>
          </a:stretch>
        </p:blipFill>
        <p:spPr bwMode="auto">
          <a:xfrm>
            <a:off x="685800" y="3733800"/>
            <a:ext cx="2133600" cy="2438400"/>
          </a:xfrm>
          <a:prstGeom prst="rect">
            <a:avLst/>
          </a:prstGeom>
          <a:noFill/>
          <a:ln w="9525">
            <a:solidFill>
              <a:schemeClr val="tx1"/>
            </a:solidFill>
            <a:miter lim="800000"/>
            <a:headEnd/>
            <a:tailEnd/>
          </a:ln>
          <a:effectLst/>
        </p:spPr>
      </p:pic>
      <p:pic>
        <p:nvPicPr>
          <p:cNvPr id="15367" name="Picture 7"/>
          <p:cNvPicPr>
            <a:picLocks noChangeAspect="1" noChangeArrowheads="1"/>
          </p:cNvPicPr>
          <p:nvPr/>
        </p:nvPicPr>
        <p:blipFill>
          <a:blip r:embed="rId4"/>
          <a:srcRect/>
          <a:stretch>
            <a:fillRect/>
          </a:stretch>
        </p:blipFill>
        <p:spPr bwMode="auto">
          <a:xfrm>
            <a:off x="5638800" y="3795713"/>
            <a:ext cx="2819400" cy="2452687"/>
          </a:xfrm>
          <a:prstGeom prst="rect">
            <a:avLst/>
          </a:prstGeom>
          <a:solidFill>
            <a:srgbClr val="FF6600"/>
          </a:solidFill>
          <a:ln w="9525">
            <a:solidFill>
              <a:schemeClr val="tx1"/>
            </a:solidFill>
            <a:miter lim="800000"/>
            <a:headEnd/>
            <a:tailEnd/>
          </a:ln>
          <a:effectLst/>
        </p:spPr>
      </p:pic>
      <p:pic>
        <p:nvPicPr>
          <p:cNvPr id="15368" name="Picture 8"/>
          <p:cNvPicPr>
            <a:picLocks noChangeAspect="1" noChangeArrowheads="1"/>
          </p:cNvPicPr>
          <p:nvPr/>
        </p:nvPicPr>
        <p:blipFill>
          <a:blip r:embed="rId5"/>
          <a:srcRect/>
          <a:stretch>
            <a:fillRect/>
          </a:stretch>
        </p:blipFill>
        <p:spPr bwMode="auto">
          <a:xfrm>
            <a:off x="3124200" y="3733800"/>
            <a:ext cx="2343150" cy="2438400"/>
          </a:xfrm>
          <a:prstGeom prst="rect">
            <a:avLst/>
          </a:prstGeom>
          <a:solidFill>
            <a:schemeClr val="bg1"/>
          </a:solidFill>
          <a:ln w="9525">
            <a:solidFill>
              <a:schemeClr val="tx1"/>
            </a:solid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352579EF-8FEA-FD78-BE26-36A5F4401356}"/>
              </a:ext>
            </a:extLst>
          </p:cNvPr>
          <p:cNvSpPr>
            <a:spLocks noGrp="1"/>
          </p:cNvSpPr>
          <p:nvPr>
            <p:ph type="title"/>
          </p:nvPr>
        </p:nvSpPr>
        <p:spPr>
          <a:xfrm>
            <a:off x="1568152" y="188640"/>
            <a:ext cx="6172200" cy="44291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 </a:t>
            </a:r>
          </a:p>
        </p:txBody>
      </p:sp>
      <p:sp>
        <p:nvSpPr>
          <p:cNvPr id="15363" name="Rectangle 3">
            <a:extLst>
              <a:ext uri="{FF2B5EF4-FFF2-40B4-BE49-F238E27FC236}">
                <a16:creationId xmlns:a16="http://schemas.microsoft.com/office/drawing/2014/main" id="{AB5350EE-94B8-00DB-8925-32E2B002A048}"/>
              </a:ext>
            </a:extLst>
          </p:cNvPr>
          <p:cNvSpPr>
            <a:spLocks noGrp="1"/>
          </p:cNvSpPr>
          <p:nvPr>
            <p:ph idx="1"/>
          </p:nvPr>
        </p:nvSpPr>
        <p:spPr>
          <a:xfrm>
            <a:off x="521494" y="692696"/>
            <a:ext cx="8101013" cy="5976664"/>
          </a:xfrm>
        </p:spPr>
        <p:txBody>
          <a:bodyPr>
            <a:normAutofit fontScale="25000" lnSpcReduction="20000"/>
          </a:bodyPr>
          <a:lstStyle/>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The Crystal Field Theory (CFT) was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first proposed by Bethe (in 1929) </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by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considering the electro-static interaction between the metal and the ligands</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to explain the colour and magnetic properties of the crystalline solids of metal salts. It was further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modified by Van </a:t>
            </a:r>
            <a:r>
              <a:rPr lang="en-IN" sz="8800" b="1" kern="100" dirty="0" err="1">
                <a:latin typeface="Times New Roman" panose="02020603050405020304" pitchFamily="18" charset="0"/>
                <a:ea typeface="Calibri" panose="020F0502020204030204" pitchFamily="34" charset="0"/>
                <a:cs typeface="Times New Roman" panose="02020603050405020304" pitchFamily="18" charset="0"/>
              </a:rPr>
              <a:t>Vleck</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 (in 1935)</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to account for the magnetic properties of transition metal complexes. However, before 1950, the theory was mainly con-fined in solid state physics. However, in 1950's, the theory was popularized by many workers (L.E. Orgel was one of pioneers) in understanding the problems of coordination chemistry.</a:t>
            </a:r>
          </a:p>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The original crystal field theory (CFT) was modified in the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adjusted crystal field theory (ACFT) or the ligand field theory (LFT)</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through the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incorporation of some metal-ligand orbital overlap</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How- ever, the basic approach of the electrostatic model of CFT is retained in LFT. In fact, in a practical sense, we do not make any difference between CFT and LFT. LFT may be considered to bridge between the crude CFT and more sophisticated MOT (molecular orbital theory).</a:t>
            </a:r>
          </a:p>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 CFT was first introduced to explain the properties of crystalline substances. This is why the </a:t>
            </a:r>
            <a:r>
              <a:rPr lang="en-IN" sz="8800" kern="100" dirty="0">
                <a:ea typeface="Calibri" panose="020F0502020204030204" pitchFamily="34" charset="0"/>
                <a:cs typeface="Times New Roman" panose="02020603050405020304" pitchFamily="18" charset="0"/>
              </a:rPr>
              <a:t>theory was named so.</a:t>
            </a:r>
          </a:p>
          <a:p>
            <a:pPr eaLnBrk="1" hangingPunct="1">
              <a:defRPr/>
            </a:pPr>
            <a:endParaRPr lang="en-US" altLang="en-US" sz="1800" dirty="0">
              <a:solidFill>
                <a:srgbClr val="7030A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6F101EE-DE45-ECD6-AF38-BAEADD01A2B3}"/>
              </a:ext>
            </a:extLst>
          </p:cNvPr>
          <p:cNvSpPr>
            <a:spLocks noGrp="1"/>
          </p:cNvSpPr>
          <p:nvPr>
            <p:ph type="title"/>
          </p:nvPr>
        </p:nvSpPr>
        <p:spPr>
          <a:xfrm>
            <a:off x="216024" y="222721"/>
            <a:ext cx="8748464" cy="902023"/>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 &amp; its basic platform</a:t>
            </a:r>
          </a:p>
        </p:txBody>
      </p:sp>
      <p:sp>
        <p:nvSpPr>
          <p:cNvPr id="15363" name="Rectangle 3">
            <a:extLst>
              <a:ext uri="{FF2B5EF4-FFF2-40B4-BE49-F238E27FC236}">
                <a16:creationId xmlns:a16="http://schemas.microsoft.com/office/drawing/2014/main" id="{63A01D82-4434-505B-8390-262CF0AB9A33}"/>
              </a:ext>
            </a:extLst>
          </p:cNvPr>
          <p:cNvSpPr>
            <a:spLocks noGrp="1" noRot="1" noChangeAspect="1" noMove="1" noResize="1" noEditPoints="1" noAdjustHandles="1" noChangeArrowheads="1" noChangeShapeType="1" noTextEdit="1"/>
          </p:cNvSpPr>
          <p:nvPr>
            <p:ph idx="1"/>
          </p:nvPr>
        </p:nvSpPr>
        <p:spPr>
          <a:xfrm>
            <a:off x="1314450" y="1428750"/>
            <a:ext cx="6572250" cy="4343400"/>
          </a:xfrm>
          <a:blipFill>
            <a:blip r:embed="rId2"/>
            <a:stretch>
              <a:fillRect l="-974" t="-526"/>
            </a:stretch>
          </a:blipFill>
        </p:spPr>
        <p:txBody>
          <a:bodyPr/>
          <a:lstStyle/>
          <a:p>
            <a:pPr>
              <a:defRPr/>
            </a:pPr>
            <a:r>
              <a:rPr lang="en-IN">
                <a:noFill/>
              </a:rPr>
              <a:t> </a:t>
            </a:r>
          </a:p>
        </p:txBody>
      </p:sp>
    </p:spTree>
    <p:extLst>
      <p:ext uri="{BB962C8B-B14F-4D97-AF65-F5344CB8AC3E}">
        <p14:creationId xmlns:p14="http://schemas.microsoft.com/office/powerpoint/2010/main" val="1825228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2539520-78C9-D38E-F2AC-4BAFFD8BC0E9}"/>
              </a:ext>
            </a:extLst>
          </p:cNvPr>
          <p:cNvSpPr>
            <a:spLocks noGrp="1"/>
          </p:cNvSpPr>
          <p:nvPr>
            <p:ph type="title"/>
          </p:nvPr>
        </p:nvSpPr>
        <p:spPr>
          <a:xfrm>
            <a:off x="1657350" y="116632"/>
            <a:ext cx="5829300" cy="419100"/>
          </a:xfrm>
          <a:noFill/>
        </p:spPr>
        <p:txBody>
          <a:bodyPr vert="horz" lIns="67866" tIns="33338" rIns="67866" bIns="33338" rtlCol="0" anchor="ct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a:t>
            </a:r>
          </a:p>
        </p:txBody>
      </p:sp>
      <p:sp>
        <p:nvSpPr>
          <p:cNvPr id="19459" name="Rectangle 3">
            <a:extLst>
              <a:ext uri="{FF2B5EF4-FFF2-40B4-BE49-F238E27FC236}">
                <a16:creationId xmlns:a16="http://schemas.microsoft.com/office/drawing/2014/main" id="{1D3F3BCB-39CD-BC20-BCF6-E6CB541BCFBD}"/>
              </a:ext>
            </a:extLst>
          </p:cNvPr>
          <p:cNvSpPr>
            <a:spLocks noGrp="1"/>
          </p:cNvSpPr>
          <p:nvPr>
            <p:ph type="body" idx="1"/>
          </p:nvPr>
        </p:nvSpPr>
        <p:spPr>
          <a:xfrm>
            <a:off x="371475" y="968102"/>
            <a:ext cx="8465344" cy="5269210"/>
          </a:xfrm>
          <a:noFill/>
        </p:spPr>
        <p:txBody>
          <a:bodyPr vert="horz" lIns="67866" tIns="33338" rIns="67866" bIns="33338" rtlCol="0">
            <a:noAutofit/>
          </a:bodyPr>
          <a:lstStyle/>
          <a:p>
            <a:pPr eaLnBrk="1" hangingPunct="1"/>
            <a:r>
              <a:rPr lang="en-US" altLang="en-US" sz="3600" dirty="0">
                <a:solidFill>
                  <a:srgbClr val="00B050"/>
                </a:solidFill>
              </a:rPr>
              <a:t>Electrostatic Interactions</a:t>
            </a:r>
          </a:p>
          <a:p>
            <a:pPr eaLnBrk="1" hangingPunct="1"/>
            <a:r>
              <a:rPr lang="en-US" altLang="en-US" sz="3600" dirty="0">
                <a:solidFill>
                  <a:srgbClr val="7030A0"/>
                </a:solidFill>
              </a:rPr>
              <a:t>(+) metal ion attracted to (-) ligands (anion or dipole)</a:t>
            </a:r>
          </a:p>
          <a:p>
            <a:pPr eaLnBrk="1" hangingPunct="1"/>
            <a:r>
              <a:rPr lang="en-US" altLang="en-US" sz="3600" dirty="0">
                <a:solidFill>
                  <a:srgbClr val="7030A0"/>
                </a:solidFill>
              </a:rPr>
              <a:t>provides stability</a:t>
            </a:r>
          </a:p>
          <a:p>
            <a:pPr eaLnBrk="1" hangingPunct="1"/>
            <a:r>
              <a:rPr lang="en-US" altLang="en-US" sz="3600" dirty="0">
                <a:solidFill>
                  <a:srgbClr val="00B050"/>
                </a:solidFill>
              </a:rPr>
              <a:t>lone pair electron</a:t>
            </a:r>
            <a:r>
              <a:rPr lang="en-US" altLang="ja-JP" sz="3600" dirty="0">
                <a:solidFill>
                  <a:srgbClr val="00B050"/>
                </a:solidFill>
              </a:rPr>
              <a:t>s on ligands repulsed by electrons in metal d orbitals</a:t>
            </a:r>
          </a:p>
          <a:p>
            <a:pPr eaLnBrk="1" hangingPunct="1"/>
            <a:r>
              <a:rPr lang="en-US" altLang="en-US" sz="3600" dirty="0">
                <a:solidFill>
                  <a:srgbClr val="7030A0"/>
                </a:solidFill>
              </a:rPr>
              <a:t>interaction called crystal field</a:t>
            </a:r>
          </a:p>
          <a:p>
            <a:pPr eaLnBrk="1" hangingPunct="1"/>
            <a:r>
              <a:rPr lang="en-US" altLang="en-US" sz="3600" dirty="0">
                <a:solidFill>
                  <a:srgbClr val="7030A0"/>
                </a:solidFill>
              </a:rPr>
              <a:t>influences d orbital energies of metal</a:t>
            </a:r>
          </a:p>
          <a:p>
            <a:pPr eaLnBrk="1" hangingPunct="1"/>
            <a:r>
              <a:rPr lang="en-US" altLang="en-US" sz="3600" dirty="0">
                <a:solidFill>
                  <a:srgbClr val="7030A0"/>
                </a:solidFill>
              </a:rPr>
              <a:t>not all d orbitals influenced the same way</a:t>
            </a:r>
          </a:p>
        </p:txBody>
      </p:sp>
    </p:spTree>
    <p:extLst>
      <p:ext uri="{BB962C8B-B14F-4D97-AF65-F5344CB8AC3E}">
        <p14:creationId xmlns:p14="http://schemas.microsoft.com/office/powerpoint/2010/main" val="2694428029"/>
      </p:ext>
    </p:extLst>
  </p:cSld>
  <p:clrMapOvr>
    <a:masterClrMapping/>
  </p:clrMapOvr>
  <p:transition>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5804282-3C1D-9D9E-B288-B41C2CF68D29}"/>
              </a:ext>
            </a:extLst>
          </p:cNvPr>
          <p:cNvSpPr>
            <a:spLocks noGrp="1"/>
          </p:cNvSpPr>
          <p:nvPr>
            <p:ph type="title"/>
          </p:nvPr>
        </p:nvSpPr>
        <p:spPr>
          <a:xfrm>
            <a:off x="2339752" y="116632"/>
            <a:ext cx="4608512" cy="470545"/>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Postulates of CFT </a:t>
            </a:r>
          </a:p>
        </p:txBody>
      </p:sp>
      <p:sp>
        <p:nvSpPr>
          <p:cNvPr id="15363" name="Content Placeholder 1">
            <a:extLst>
              <a:ext uri="{FF2B5EF4-FFF2-40B4-BE49-F238E27FC236}">
                <a16:creationId xmlns:a16="http://schemas.microsoft.com/office/drawing/2014/main" id="{95463276-76E6-02BD-BE24-D18FE76D73F7}"/>
              </a:ext>
            </a:extLst>
          </p:cNvPr>
          <p:cNvSpPr>
            <a:spLocks noGrp="1" noChangeArrowheads="1"/>
          </p:cNvSpPr>
          <p:nvPr>
            <p:ph idx="1"/>
          </p:nvPr>
        </p:nvSpPr>
        <p:spPr>
          <a:xfrm>
            <a:off x="592931" y="852383"/>
            <a:ext cx="8001000" cy="581697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just">
              <a:spcBef>
                <a:spcPct val="0"/>
              </a:spcBef>
              <a:buFontTx/>
              <a:buAutoNum type="arabicPeriod"/>
            </a:pPr>
            <a:r>
              <a:rPr lang="en-US" altLang="en-US" sz="2800" dirty="0">
                <a:latin typeface="Times New Roman" panose="02020603050405020304" pitchFamily="18" charset="0"/>
                <a:cs typeface="Times New Roman" panose="02020603050405020304" pitchFamily="18" charset="0"/>
              </a:rPr>
              <a:t>The crystal field theory considers that the metal ion is situated in an electric field caused by the surrounding ligands.</a:t>
            </a:r>
          </a:p>
          <a:p>
            <a:pPr marL="0" indent="0" algn="just">
              <a:spcBef>
                <a:spcPct val="0"/>
              </a:spcBef>
              <a:buFontTx/>
              <a:buAutoNum type="arabicPeriod" startAt="2"/>
            </a:pPr>
            <a:r>
              <a:rPr lang="en-US" altLang="en-US" sz="2800" dirty="0">
                <a:latin typeface="Times New Roman" panose="02020603050405020304" pitchFamily="18" charset="0"/>
                <a:cs typeface="Times New Roman" panose="02020603050405020304" pitchFamily="18" charset="0"/>
              </a:rPr>
              <a:t>The attraction between the central metal and the ligand in a complex is purely electrostatic. The negative end of the dipole of the neutral molecule ligand is directed towards the metal ion.</a:t>
            </a:r>
          </a:p>
          <a:p>
            <a:pPr marL="0" indent="0" algn="just">
              <a:spcBef>
                <a:spcPct val="0"/>
              </a:spcBef>
              <a:buFontTx/>
              <a:buAutoNum type="arabicPeriod" startAt="3"/>
            </a:pPr>
            <a:r>
              <a:rPr lang="en-US" altLang="en-US" sz="2800" dirty="0">
                <a:latin typeface="Times New Roman" panose="02020603050405020304" pitchFamily="18" charset="0"/>
                <a:cs typeface="Times New Roman" panose="02020603050405020304" pitchFamily="18" charset="0"/>
              </a:rPr>
              <a:t>The transition metal or ion is considered as a positive ion of charge equal to the oxidation state.</a:t>
            </a:r>
          </a:p>
          <a:p>
            <a:pPr marL="0" indent="0" algn="just">
              <a:spcBef>
                <a:spcPct val="0"/>
              </a:spcBef>
              <a:buFontTx/>
              <a:buAutoNum type="arabicPeriod" startAt="4"/>
            </a:pPr>
            <a:r>
              <a:rPr lang="en-US" altLang="en-US" sz="2800" dirty="0">
                <a:latin typeface="Times New Roman" panose="02020603050405020304" pitchFamily="18" charset="0"/>
                <a:cs typeface="Times New Roman" panose="02020603050405020304" pitchFamily="18" charset="0"/>
              </a:rPr>
              <a:t>The transition metal atom or ion is surrounded by a definite number of ligands, it may be negative ion or neutral molecules having lone pairs of electrons.</a:t>
            </a:r>
          </a:p>
          <a:p>
            <a:pPr marL="0" indent="0" algn="just">
              <a:spcBef>
                <a:spcPct val="0"/>
              </a:spcBef>
              <a:buFontTx/>
              <a:buAutoNum type="arabicPeriod" startAt="5"/>
            </a:pPr>
            <a:r>
              <a:rPr lang="en-US" altLang="en-US" sz="2800" dirty="0">
                <a:latin typeface="Times New Roman" panose="02020603050405020304" pitchFamily="18" charset="0"/>
                <a:cs typeface="Times New Roman" panose="02020603050405020304" pitchFamily="18" charset="0"/>
              </a:rPr>
              <a:t>The ligands are considered as </a:t>
            </a:r>
            <a:r>
              <a:rPr lang="en-US" altLang="en-US" sz="2800" b="1" dirty="0">
                <a:latin typeface="Times New Roman" panose="02020603050405020304" pitchFamily="18" charset="0"/>
                <a:cs typeface="Times New Roman" panose="02020603050405020304" pitchFamily="18" charset="0"/>
              </a:rPr>
              <a:t>point charges </a:t>
            </a:r>
            <a:r>
              <a:rPr lang="en-US" altLang="en-US" sz="2800" dirty="0">
                <a:latin typeface="Times New Roman" panose="02020603050405020304" pitchFamily="18" charset="0"/>
                <a:cs typeface="Times New Roman" panose="02020603050405020304" pitchFamily="18" charset="0"/>
              </a:rPr>
              <a:t>and produce an electric field. This electric field changes the energy of the orbitals on the metal atom or 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5804282-3C1D-9D9E-B288-B41C2CF68D29}"/>
              </a:ext>
            </a:extLst>
          </p:cNvPr>
          <p:cNvSpPr>
            <a:spLocks noGrp="1"/>
          </p:cNvSpPr>
          <p:nvPr>
            <p:ph type="title"/>
          </p:nvPr>
        </p:nvSpPr>
        <p:spPr>
          <a:xfrm>
            <a:off x="2339752" y="116632"/>
            <a:ext cx="4608512" cy="470545"/>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Postulates of CFT </a:t>
            </a:r>
          </a:p>
        </p:txBody>
      </p:sp>
      <p:sp>
        <p:nvSpPr>
          <p:cNvPr id="15363" name="Content Placeholder 1">
            <a:extLst>
              <a:ext uri="{FF2B5EF4-FFF2-40B4-BE49-F238E27FC236}">
                <a16:creationId xmlns:a16="http://schemas.microsoft.com/office/drawing/2014/main" id="{95463276-76E6-02BD-BE24-D18FE76D73F7}"/>
              </a:ext>
            </a:extLst>
          </p:cNvPr>
          <p:cNvSpPr>
            <a:spLocks noGrp="1" noChangeArrowheads="1"/>
          </p:cNvSpPr>
          <p:nvPr>
            <p:ph idx="1"/>
          </p:nvPr>
        </p:nvSpPr>
        <p:spPr>
          <a:xfrm>
            <a:off x="592931" y="999216"/>
            <a:ext cx="8001000" cy="531837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just">
              <a:spcBef>
                <a:spcPct val="0"/>
              </a:spcBef>
              <a:buNone/>
            </a:pPr>
            <a:r>
              <a:rPr lang="en-US" altLang="en-US" sz="2400" dirty="0">
                <a:latin typeface="Times New Roman" panose="02020603050405020304" pitchFamily="18" charset="0"/>
                <a:cs typeface="Times New Roman" panose="02020603050405020304" pitchFamily="18" charset="0"/>
              </a:rPr>
              <a:t>6. Due to the repulsive force between the central metal ion and ligand, the electrons on the metal ion occupy the dd-orbitals as far as possible from the direction of approach of the ligand.</a:t>
            </a:r>
          </a:p>
          <a:p>
            <a:pPr marL="0" indent="0" algn="just">
              <a:spcBef>
                <a:spcPct val="0"/>
              </a:spcBef>
              <a:buFontTx/>
              <a:buAutoNum type="arabicPeriod" startAt="7"/>
            </a:pPr>
            <a:r>
              <a:rPr lang="en-US" altLang="en-US" sz="2400" dirty="0">
                <a:latin typeface="Times New Roman" panose="02020603050405020304" pitchFamily="18" charset="0"/>
                <a:cs typeface="Times New Roman" panose="02020603050405020304" pitchFamily="18" charset="0"/>
              </a:rPr>
              <a:t>There is no interaction between the metal orbital and ligand orbitals.</a:t>
            </a:r>
          </a:p>
          <a:p>
            <a:pPr marL="0" indent="0" algn="just">
              <a:spcBef>
                <a:spcPct val="0"/>
              </a:spcBef>
              <a:buNone/>
            </a:pPr>
            <a:r>
              <a:rPr lang="en-US" altLang="en-US" sz="2400" dirty="0">
                <a:latin typeface="Times New Roman" panose="02020603050405020304" pitchFamily="18" charset="0"/>
                <a:cs typeface="Times New Roman" panose="02020603050405020304" pitchFamily="18" charset="0"/>
              </a:rPr>
              <a:t>In an isolated metal atom or ion, all the orbitals have the same energy, i.e., all five d orbitals (</a:t>
            </a:r>
            <a:r>
              <a:rPr lang="en-US" altLang="en-US" sz="2400" dirty="0" err="1">
                <a:latin typeface="Times New Roman" panose="02020603050405020304" pitchFamily="18" charset="0"/>
                <a:cs typeface="Times New Roman" panose="02020603050405020304" pitchFamily="18" charset="0"/>
              </a:rPr>
              <a:t>dxy</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dxz</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dyz</a:t>
            </a:r>
            <a:r>
              <a:rPr lang="en-US" altLang="en-US" sz="2400" dirty="0">
                <a:latin typeface="Times New Roman" panose="02020603050405020304" pitchFamily="18" charset="0"/>
                <a:cs typeface="Times New Roman" panose="02020603050405020304" pitchFamily="18" charset="0"/>
              </a:rPr>
              <a:t>, dx2–y2 and dz2) are degenerate. </a:t>
            </a:r>
          </a:p>
          <a:p>
            <a:pPr marL="0" indent="0">
              <a:spcBef>
                <a:spcPct val="0"/>
              </a:spcBef>
              <a:buNone/>
            </a:pPr>
            <a:r>
              <a:rPr lang="en-US" altLang="en-US" sz="2400" dirty="0">
                <a:latin typeface="Times New Roman" panose="02020603050405020304" pitchFamily="18" charset="0"/>
                <a:cs typeface="Times New Roman" panose="02020603050405020304" pitchFamily="18" charset="0"/>
              </a:rPr>
              <a:t>9. If the central metal atom or ion is surrounded by the spherical symmetrical field of negative charges, the dd-orbitals remain degenerate. However, the energy of the orbitals is raised due to the repulsion between the field and the electron on the metal atom or ion.</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10. In most transition metal complexes, the dd-orbitals are affected differently, and their degeneracy gets lost due to the field produced by the unsymmetrical ligand. </a:t>
            </a:r>
          </a:p>
        </p:txBody>
      </p:sp>
    </p:spTree>
    <p:extLst>
      <p:ext uri="{BB962C8B-B14F-4D97-AF65-F5344CB8AC3E}">
        <p14:creationId xmlns:p14="http://schemas.microsoft.com/office/powerpoint/2010/main" val="3792968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A1643C7-8E6F-45F7-45C9-BB164B567052}"/>
              </a:ext>
            </a:extLst>
          </p:cNvPr>
          <p:cNvSpPr>
            <a:spLocks noGrp="1"/>
          </p:cNvSpPr>
          <p:nvPr>
            <p:ph type="title"/>
          </p:nvPr>
        </p:nvSpPr>
        <p:spPr>
          <a:xfrm>
            <a:off x="1485900" y="116632"/>
            <a:ext cx="6686500" cy="613991"/>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Basic Features of CFT &amp; LFT </a:t>
            </a:r>
          </a:p>
        </p:txBody>
      </p:sp>
      <p:sp>
        <p:nvSpPr>
          <p:cNvPr id="15363" name="Rectangle 3">
            <a:extLst>
              <a:ext uri="{FF2B5EF4-FFF2-40B4-BE49-F238E27FC236}">
                <a16:creationId xmlns:a16="http://schemas.microsoft.com/office/drawing/2014/main" id="{8173A67C-4EE2-7E8F-3A9E-2AFDBB0DBF98}"/>
              </a:ext>
            </a:extLst>
          </p:cNvPr>
          <p:cNvSpPr>
            <a:spLocks noGrp="1"/>
          </p:cNvSpPr>
          <p:nvPr>
            <p:ph idx="1"/>
          </p:nvPr>
        </p:nvSpPr>
        <p:spPr>
          <a:xfrm>
            <a:off x="550069" y="836712"/>
            <a:ext cx="8129588" cy="5760640"/>
          </a:xfrm>
        </p:spPr>
        <p:txBody>
          <a:bodyPr>
            <a:noAutofit/>
          </a:bodyPr>
          <a:lstStyle/>
          <a:p>
            <a:pPr marL="0" indent="0" algn="just">
              <a:lnSpc>
                <a:spcPct val="107000"/>
              </a:lnSpc>
              <a:spcAft>
                <a:spcPts val="600"/>
              </a:spcAft>
              <a:buNone/>
              <a:defRPr/>
            </a:pPr>
            <a:r>
              <a:rPr lang="en-IN" sz="1800" b="1" kern="100" dirty="0">
                <a:latin typeface="Times New Roman" panose="02020603050405020304" pitchFamily="18" charset="0"/>
                <a:ea typeface="Calibri" panose="020F0502020204030204" pitchFamily="34" charset="0"/>
                <a:cs typeface="Times New Roman" panose="02020603050405020304" pitchFamily="18" charset="0"/>
              </a:rPr>
              <a:t>1.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Ligands as the point-like charges</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In the CFT model, the approaching ligands are considered as the point-like negative charges (that may be the negative charge on the ligand or the negative end of the ligand dipole).</a:t>
            </a:r>
          </a:p>
          <a:p>
            <a:pPr marL="0" indent="0" algn="just">
              <a:lnSpc>
                <a:spcPct val="107000"/>
              </a:lnSpc>
              <a:spcAft>
                <a:spcPts val="600"/>
              </a:spcAft>
              <a:buNone/>
              <a:defRPr/>
            </a:pP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2. Wave mechanical identity of the atomic orbitals of the metal centre</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Though the ligands are considered as the point-like negative charges, the metal electrons are supposed to maintain their wave mechanical identity. In other words, the metal centre is supposed to bear the appropriate atomic orbitals to interact with the electrostatic field provided by the point-like negative charges, i.e. the ligands.</a:t>
            </a:r>
          </a:p>
          <a:p>
            <a:pPr marL="0" indent="0" algn="just">
              <a:lnSpc>
                <a:spcPct val="107000"/>
              </a:lnSpc>
              <a:spcAft>
                <a:spcPts val="600"/>
              </a:spcAft>
              <a:buNone/>
              <a:defRPr/>
            </a:pP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3. Electrostatic perturbation of the metal orbital electrons by the ligands:</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The metal-ligand interactions are basically electrostatic and these may be of ion-ion or ion-dipole type. For the transition metal complexes, the electrostatic effect of the ligands on the energies of the d-orbitals, i.e. d-electrons, is the most important aspect of CFT. The intensity and symmetry of the electrostatic field of the ligands (considered as the point-like charges) are important to interact with the atomic orbital of metal. </a:t>
            </a:r>
            <a:endParaRPr lang="en-US" altLang="en-US" sz="20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FC5C22D-365D-8F20-55DA-986AF2230782}"/>
              </a:ext>
            </a:extLst>
          </p:cNvPr>
          <p:cNvSpPr>
            <a:spLocks noGrp="1"/>
          </p:cNvSpPr>
          <p:nvPr>
            <p:ph type="title"/>
          </p:nvPr>
        </p:nvSpPr>
        <p:spPr>
          <a:xfrm>
            <a:off x="1619672" y="188640"/>
            <a:ext cx="6172200" cy="613991"/>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Basic Features of CFT &amp; LFT </a:t>
            </a:r>
          </a:p>
        </p:txBody>
      </p:sp>
      <p:sp>
        <p:nvSpPr>
          <p:cNvPr id="15363" name="Rectangle 3">
            <a:extLst>
              <a:ext uri="{FF2B5EF4-FFF2-40B4-BE49-F238E27FC236}">
                <a16:creationId xmlns:a16="http://schemas.microsoft.com/office/drawing/2014/main" id="{8BCBA263-3F85-7076-40AD-7B6211FDBBAB}"/>
              </a:ext>
            </a:extLst>
          </p:cNvPr>
          <p:cNvSpPr>
            <a:spLocks noGrp="1"/>
          </p:cNvSpPr>
          <p:nvPr>
            <p:ph idx="1"/>
          </p:nvPr>
        </p:nvSpPr>
        <p:spPr>
          <a:xfrm>
            <a:off x="692944" y="980728"/>
            <a:ext cx="7993856" cy="5616624"/>
          </a:xfrm>
        </p:spPr>
        <p:txBody>
          <a:bodyPr>
            <a:normAutofit fontScale="25000" lnSpcReduction="20000"/>
          </a:bodyPr>
          <a:lstStyle/>
          <a:p>
            <a:pPr marL="0" indent="0" algn="just">
              <a:lnSpc>
                <a:spcPct val="107000"/>
              </a:lnSpc>
              <a:spcAft>
                <a:spcPts val="600"/>
              </a:spcAft>
              <a:buNone/>
              <a:defRPr/>
            </a:pPr>
            <a:r>
              <a:rPr lang="en-IN" sz="11200" b="1" kern="100" dirty="0">
                <a:latin typeface="Times New Roman" panose="02020603050405020304" pitchFamily="18" charset="0"/>
                <a:ea typeface="Calibri" panose="020F0502020204030204" pitchFamily="34" charset="0"/>
                <a:cs typeface="Times New Roman" panose="02020603050405020304" pitchFamily="18" charset="0"/>
              </a:rPr>
              <a:t>4. No covalent interaction:</a:t>
            </a:r>
            <a:r>
              <a:rPr lang="en-IN" sz="11200" kern="100" dirty="0">
                <a:latin typeface="Times New Roman" panose="02020603050405020304" pitchFamily="18" charset="0"/>
                <a:ea typeface="Calibri" panose="020F0502020204030204" pitchFamily="34" charset="0"/>
                <a:cs typeface="Times New Roman" panose="02020603050405020304" pitchFamily="18" charset="0"/>
              </a:rPr>
              <a:t> In true CFT, no covalent interaction between the ligand and metal is considered. </a:t>
            </a:r>
            <a:r>
              <a:rPr lang="en-IN" sz="11200" b="1" kern="100" dirty="0">
                <a:latin typeface="Times New Roman" panose="02020603050405020304" pitchFamily="18" charset="0"/>
                <a:ea typeface="Calibri" panose="020F0502020204030204" pitchFamily="34" charset="0"/>
                <a:cs typeface="Times New Roman" panose="02020603050405020304" pitchFamily="18" charset="0"/>
              </a:rPr>
              <a:t>It is due to the fact that the ligands are treated as the point like charges and their </a:t>
            </a:r>
            <a:r>
              <a:rPr lang="en-US" sz="11200" b="1" kern="100" dirty="0">
                <a:latin typeface="Times New Roman" panose="02020603050405020304" pitchFamily="18" charset="0"/>
                <a:ea typeface="Calibri" panose="020F0502020204030204" pitchFamily="34" charset="0"/>
                <a:cs typeface="Times New Roman" panose="02020603050405020304" pitchFamily="18" charset="0"/>
              </a:rPr>
              <a:t>orbitals are of no consideration. </a:t>
            </a:r>
            <a:r>
              <a:rPr lang="en-US" sz="11200" kern="100" dirty="0">
                <a:latin typeface="Times New Roman" panose="02020603050405020304" pitchFamily="18" charset="0"/>
                <a:ea typeface="Calibri" panose="020F0502020204030204" pitchFamily="34" charset="0"/>
                <a:cs typeface="Times New Roman" panose="02020603050405020304" pitchFamily="18" charset="0"/>
              </a:rPr>
              <a:t>Thus, in this concept, the metal electrons are considered as d nonbonding electrons. However, in the modified CFT described as LFT, the metal-ligand overlap is considered to some extent.</a:t>
            </a:r>
          </a:p>
          <a:p>
            <a:pPr marL="0" indent="0" algn="just">
              <a:lnSpc>
                <a:spcPct val="107000"/>
              </a:lnSpc>
              <a:spcAft>
                <a:spcPts val="600"/>
              </a:spcAft>
              <a:buNone/>
              <a:defRPr/>
            </a:pPr>
            <a:r>
              <a:rPr lang="en-US" sz="11200" b="1" kern="100" dirty="0">
                <a:latin typeface="Times New Roman" panose="02020603050405020304" pitchFamily="18" charset="0"/>
                <a:ea typeface="Calibri" panose="020F0502020204030204" pitchFamily="34" charset="0"/>
                <a:cs typeface="Times New Roman" panose="02020603050405020304" pitchFamily="18" charset="0"/>
              </a:rPr>
              <a:t>5. Effect on the energy and degeneracy of the metal orbitals: </a:t>
            </a:r>
            <a:r>
              <a:rPr lang="en-US" sz="11200" kern="100" dirty="0">
                <a:latin typeface="Times New Roman" panose="02020603050405020304" pitchFamily="18" charset="0"/>
                <a:ea typeface="Calibri" panose="020F0502020204030204" pitchFamily="34" charset="0"/>
                <a:cs typeface="Times New Roman" panose="02020603050405020304" pitchFamily="18" charset="0"/>
              </a:rPr>
              <a:t>The question of degeneracy of the metal orbitals in the presence of the ligands depends the symmetry of electrostatic field of the ligands. The extent of energy change of the metal orbitals depends on the intensity of the electrostatic field of the ligands. </a:t>
            </a:r>
            <a:endParaRPr lang="en-IN" sz="11200" kern="100" dirty="0">
              <a:latin typeface="Times New Roman" panose="02020603050405020304" pitchFamily="18" charset="0"/>
              <a:ea typeface="Calibri" panose="020F0502020204030204" pitchFamily="34" charset="0"/>
              <a:cs typeface="Times New Roman" panose="02020603050405020304" pitchFamily="18" charset="0"/>
            </a:endParaRPr>
          </a:p>
          <a:p>
            <a:pPr eaLnBrk="1" hangingPunct="1">
              <a:defRPr/>
            </a:pPr>
            <a:endParaRPr lang="en-US" altLang="en-US" sz="1800" dirty="0">
              <a:solidFill>
                <a:srgbClr val="7030A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C0438E9B-93A7-740E-7B1E-7EB4451095D7}"/>
              </a:ext>
            </a:extLst>
          </p:cNvPr>
          <p:cNvSpPr>
            <a:spLocks noGrp="1"/>
          </p:cNvSpPr>
          <p:nvPr>
            <p:ph type="title" idx="4294967295"/>
          </p:nvPr>
        </p:nvSpPr>
        <p:spPr>
          <a:xfrm>
            <a:off x="350044" y="260648"/>
            <a:ext cx="8236745" cy="857250"/>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Effect of the Electrostatic Field of the Ligands on the Energies of the Metal Orbitals </a:t>
            </a:r>
            <a:endParaRPr lang="en-IN" altLang="en-US" sz="2800" b="1" dirty="0">
              <a:solidFill>
                <a:srgbClr val="C00000"/>
              </a:solidFill>
              <a:latin typeface="Times New Roman" panose="02020603050405020304" pitchFamily="18" charset="0"/>
              <a:cs typeface="Times New Roman" panose="02020603050405020304" pitchFamily="18" charset="0"/>
            </a:endParaRPr>
          </a:p>
        </p:txBody>
      </p:sp>
      <p:sp>
        <p:nvSpPr>
          <p:cNvPr id="20483" name="Content Placeholder 2">
            <a:extLst>
              <a:ext uri="{FF2B5EF4-FFF2-40B4-BE49-F238E27FC236}">
                <a16:creationId xmlns:a16="http://schemas.microsoft.com/office/drawing/2014/main" id="{244D15FF-C79D-8D64-4275-D0C3833761F9}"/>
              </a:ext>
            </a:extLst>
          </p:cNvPr>
          <p:cNvSpPr>
            <a:spLocks noGrp="1"/>
          </p:cNvSpPr>
          <p:nvPr>
            <p:ph idx="4294967295"/>
          </p:nvPr>
        </p:nvSpPr>
        <p:spPr>
          <a:xfrm>
            <a:off x="557212" y="1282452"/>
            <a:ext cx="8051006" cy="4882852"/>
          </a:xfrm>
        </p:spPr>
        <p:txBody>
          <a:bodyPr>
            <a:noAutofit/>
          </a:bodyPr>
          <a:lstStyle/>
          <a:p>
            <a:pPr marL="0" indent="0" algn="just">
              <a:buNone/>
            </a:pPr>
            <a:r>
              <a:rPr lang="en-US" altLang="en-US" sz="2400" b="1" dirty="0">
                <a:latin typeface="Times New Roman" panose="02020603050405020304" pitchFamily="18" charset="0"/>
                <a:cs typeface="Times New Roman" panose="02020603050405020304" pitchFamily="18" charset="0"/>
              </a:rPr>
              <a:t>(A) Effect on the metal s-orbital: </a:t>
            </a:r>
            <a:r>
              <a:rPr lang="en-US" altLang="en-US" sz="2400" dirty="0">
                <a:latin typeface="Times New Roman" panose="02020603050405020304" pitchFamily="18" charset="0"/>
                <a:cs typeface="Times New Roman" panose="02020603050405020304" pitchFamily="18" charset="0"/>
              </a:rPr>
              <a:t>The s-orbital is spherically symmetrical and consequently </a:t>
            </a:r>
            <a:r>
              <a:rPr lang="en-US" altLang="en-US" sz="2400" dirty="0" err="1">
                <a:latin typeface="Times New Roman" panose="02020603050405020304" pitchFamily="18" charset="0"/>
                <a:cs typeface="Times New Roman" panose="02020603050405020304" pitchFamily="18" charset="0"/>
              </a:rPr>
              <a:t>thisorbital</a:t>
            </a:r>
            <a:r>
              <a:rPr lang="en-US" altLang="en-US" sz="2400" dirty="0">
                <a:latin typeface="Times New Roman" panose="02020603050405020304" pitchFamily="18" charset="0"/>
                <a:cs typeface="Times New Roman" panose="02020603050405020304" pitchFamily="18" charset="0"/>
              </a:rPr>
              <a:t> is equally affected by the electrostatic field of the ligands in all directions. Thus, in </a:t>
            </a:r>
            <a:r>
              <a:rPr lang="en-US" altLang="en-US" sz="2400" dirty="0" err="1">
                <a:latin typeface="Times New Roman" panose="02020603050405020304" pitchFamily="18" charset="0"/>
                <a:cs typeface="Times New Roman" panose="02020603050405020304" pitchFamily="18" charset="0"/>
              </a:rPr>
              <a:t>thepresence</a:t>
            </a:r>
            <a:r>
              <a:rPr lang="en-US" altLang="en-US" sz="2400" dirty="0">
                <a:latin typeface="Times New Roman" panose="02020603050405020304" pitchFamily="18" charset="0"/>
                <a:cs typeface="Times New Roman" panose="02020603050405020304" pitchFamily="18" charset="0"/>
              </a:rPr>
              <a:t> of the electrostatic field of the ligands, energy of the s-orbital is simply changed.</a:t>
            </a:r>
          </a:p>
          <a:p>
            <a:pPr marL="0" indent="0" algn="just">
              <a:buNone/>
            </a:pPr>
            <a:r>
              <a:rPr lang="en-US" altLang="en-US" sz="2400" b="1" dirty="0">
                <a:latin typeface="Times New Roman" panose="02020603050405020304" pitchFamily="18" charset="0"/>
                <a:cs typeface="Times New Roman" panose="02020603050405020304" pitchFamily="18" charset="0"/>
              </a:rPr>
              <a:t>(B) Effect of the spherical electrostatic field of the ligands: </a:t>
            </a:r>
            <a:r>
              <a:rPr lang="en-US" altLang="en-US" sz="2400" dirty="0">
                <a:latin typeface="Times New Roman" panose="02020603050405020304" pitchFamily="18" charset="0"/>
                <a:cs typeface="Times New Roman" panose="02020603050405020304" pitchFamily="18" charset="0"/>
              </a:rPr>
              <a:t>When the electrostatic field is spherically symmetrical, the metal p, d or f-sets of orbitals are simply changed in energy but the degeneracy in each set of the orbitals is retained as in the case of free metal ions (i.e. in the absence of any external field). Thus, the three p-orbitals or five d-orbitals or seven f-orbitals remain degenerate in the presence of a spherically symmetrical ligand field. Only their energies are affected depend </a:t>
            </a:r>
            <a:r>
              <a:rPr lang="en-US" altLang="en-US" sz="2400" dirty="0" err="1">
                <a:latin typeface="Times New Roman" panose="02020603050405020304" pitchFamily="18" charset="0"/>
                <a:cs typeface="Times New Roman" panose="02020603050405020304" pitchFamily="18" charset="0"/>
              </a:rPr>
              <a:t>ing</a:t>
            </a:r>
            <a:r>
              <a:rPr lang="en-US" altLang="en-US" sz="2400" dirty="0">
                <a:latin typeface="Times New Roman" panose="02020603050405020304" pitchFamily="18" charset="0"/>
                <a:cs typeface="Times New Roman" panose="02020603050405020304" pitchFamily="18" charset="0"/>
              </a:rPr>
              <a:t> on the intensity of the field.</a:t>
            </a:r>
            <a:endParaRPr lang="en-IN"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543E2AB6-148F-1E67-D224-7171390C1A0C}"/>
              </a:ext>
            </a:extLst>
          </p:cNvPr>
          <p:cNvPicPr>
            <a:picLocks noChangeAspect="1" noChangeArrowheads="1"/>
          </p:cNvPicPr>
          <p:nvPr/>
        </p:nvPicPr>
        <p:blipFill>
          <a:blip r:embed="rId2" cstate="print">
            <a:biLevel thresh="5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5496" y="1772816"/>
            <a:ext cx="9004555" cy="429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1F7E67-C457-4FBD-C9C2-6010E1503093}"/>
              </a:ext>
            </a:extLst>
          </p:cNvPr>
          <p:cNvSpPr txBox="1"/>
          <p:nvPr/>
        </p:nvSpPr>
        <p:spPr>
          <a:xfrm>
            <a:off x="264319" y="548680"/>
            <a:ext cx="8615363" cy="507831"/>
          </a:xfrm>
          <a:prstGeom prst="rect">
            <a:avLst/>
          </a:prstGeom>
          <a:noFill/>
        </p:spPr>
        <p:txBody>
          <a:bodyPr wrap="square">
            <a:spAutoFit/>
          </a:bodyPr>
          <a:lstStyle/>
          <a:p>
            <a:r>
              <a:rPr lang="en-US" altLang="en-US" sz="2700" b="1" dirty="0">
                <a:latin typeface="Times New Roman" panose="02020603050405020304" pitchFamily="18" charset="0"/>
                <a:cs typeface="Times New Roman" panose="02020603050405020304" pitchFamily="18" charset="0"/>
              </a:rPr>
              <a:t>(B) Effect of the spherical electrostatic field of the ligands</a:t>
            </a:r>
            <a:endParaRPr lang="en-IN" sz="27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2156D88-5738-4E9A-8BCE-E6E05C6921F9}"/>
              </a:ext>
            </a:extLst>
          </p:cNvPr>
          <p:cNvSpPr>
            <a:spLocks noGrp="1"/>
          </p:cNvSpPr>
          <p:nvPr>
            <p:ph type="title" idx="4294967295"/>
          </p:nvPr>
        </p:nvSpPr>
        <p:spPr>
          <a:xfrm>
            <a:off x="514350" y="260648"/>
            <a:ext cx="8279606" cy="857250"/>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Effect of the Electrostatic Field of the Ligands on the Energies of the Metal Orbitals </a:t>
            </a:r>
            <a:endParaRPr lang="en-IN" altLang="en-US" sz="2800" b="1" dirty="0">
              <a:solidFill>
                <a:srgbClr val="C00000"/>
              </a:solidFill>
              <a:latin typeface="Times New Roman" panose="02020603050405020304" pitchFamily="18" charset="0"/>
              <a:cs typeface="Times New Roman" panose="02020603050405020304" pitchFamily="18" charset="0"/>
            </a:endParaRPr>
          </a:p>
        </p:txBody>
      </p:sp>
      <p:sp>
        <p:nvSpPr>
          <p:cNvPr id="22531" name="Content Placeholder 2">
            <a:extLst>
              <a:ext uri="{FF2B5EF4-FFF2-40B4-BE49-F238E27FC236}">
                <a16:creationId xmlns:a16="http://schemas.microsoft.com/office/drawing/2014/main" id="{4EA8A144-8003-77E7-28DB-861EF7D7A8B3}"/>
              </a:ext>
            </a:extLst>
          </p:cNvPr>
          <p:cNvSpPr>
            <a:spLocks noGrp="1"/>
          </p:cNvSpPr>
          <p:nvPr>
            <p:ph idx="4294967295"/>
          </p:nvPr>
        </p:nvSpPr>
        <p:spPr>
          <a:xfrm>
            <a:off x="442912" y="1268760"/>
            <a:ext cx="8279606" cy="5256584"/>
          </a:xfrm>
        </p:spPr>
        <p:txBody>
          <a:bodyPr>
            <a:noAutofit/>
          </a:bodyPr>
          <a:lstStyle/>
          <a:p>
            <a:pPr marL="0" indent="0" algn="just">
              <a:buNone/>
            </a:pPr>
            <a:r>
              <a:rPr lang="en-US" altLang="en-US" sz="2400" b="1" dirty="0">
                <a:latin typeface="Times New Roman" panose="02020603050405020304" pitchFamily="18" charset="0"/>
                <a:cs typeface="Times New Roman" panose="02020603050405020304" pitchFamily="18" charset="0"/>
              </a:rPr>
              <a:t>(C) Effect of the unsymmetrical electrostatic field of the ligands: </a:t>
            </a:r>
            <a:r>
              <a:rPr lang="en-US" altLang="en-US" sz="2400" dirty="0">
                <a:latin typeface="Times New Roman" panose="02020603050405020304" pitchFamily="18" charset="0"/>
                <a:cs typeface="Times New Roman" panose="02020603050405020304" pitchFamily="18" charset="0"/>
              </a:rPr>
              <a:t>Because of the directional char- aster of the p, d or f sets of the orbitals, they are no longer degenerate in the presence of an unsymmetrical field of the ligands. The nature of loss of degeneracy of the metal orbitals depends on both the symmetry of the ligand field and symmetry of the orbitals (in a particular set) experiencing the ligand field. Generally for the transition metals, the (n-1)p and (n-1)d orbitals are affected by the ligand field. But the (n-1)p orbitals are generally fully occupied and consequently they will not have any net effect the energy of the system through their splitting. </a:t>
            </a:r>
            <a:r>
              <a:rPr lang="en-US" altLang="en-US" sz="2400" b="1" dirty="0">
                <a:latin typeface="Times New Roman" panose="02020603050405020304" pitchFamily="18" charset="0"/>
                <a:cs typeface="Times New Roman" panose="02020603050405020304" pitchFamily="18" charset="0"/>
              </a:rPr>
              <a:t>Splitting of the (n-1)d orbitals (which generally remain partially filled in) is quite important</a:t>
            </a:r>
            <a:r>
              <a:rPr lang="en-US" altLang="en-US" sz="2400" dirty="0">
                <a:latin typeface="Times New Roman" panose="02020603050405020304" pitchFamily="18" charset="0"/>
                <a:cs typeface="Times New Roman" panose="02020603050405020304" pitchFamily="18" charset="0"/>
              </a:rPr>
              <a:t>. For the lanthanides, (n-2)f, i.e. the 4f orbitals are deeply seated, i.e. well shielded by the outer electrons. Consequently, the electrostatic field of the ligands on 4f orbitals is not important. </a:t>
            </a:r>
            <a:endParaRPr lang="en-IN"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026"/>
          <p:cNvPicPr>
            <a:picLocks noChangeAspect="1" noChangeArrowheads="1"/>
          </p:cNvPicPr>
          <p:nvPr/>
        </p:nvPicPr>
        <p:blipFill>
          <a:blip r:embed="rId2"/>
          <a:srcRect l="926"/>
          <a:stretch>
            <a:fillRect/>
          </a:stretch>
        </p:blipFill>
        <p:spPr bwMode="auto">
          <a:xfrm>
            <a:off x="564279" y="762963"/>
            <a:ext cx="8153400" cy="5813425"/>
          </a:xfrm>
          <a:prstGeom prst="rect">
            <a:avLst/>
          </a:prstGeom>
          <a:noFill/>
          <a:ln w="9525">
            <a:noFill/>
            <a:miter lim="800000"/>
            <a:headEnd/>
            <a:tailEnd/>
          </a:ln>
          <a:effectLst/>
        </p:spPr>
      </p:pic>
      <p:sp>
        <p:nvSpPr>
          <p:cNvPr id="54276" name="Text Box 1028"/>
          <p:cNvSpPr txBox="1">
            <a:spLocks noChangeArrowheads="1"/>
          </p:cNvSpPr>
          <p:nvPr/>
        </p:nvSpPr>
        <p:spPr bwMode="auto">
          <a:xfrm>
            <a:off x="611560" y="116632"/>
            <a:ext cx="8003473" cy="646331"/>
          </a:xfrm>
          <a:prstGeom prst="rect">
            <a:avLst/>
          </a:prstGeom>
          <a:noFill/>
          <a:ln w="9525">
            <a:noFill/>
            <a:miter lim="800000"/>
            <a:headEnd/>
            <a:tailEnd/>
          </a:ln>
          <a:effectLst/>
        </p:spPr>
        <p:txBody>
          <a:bodyPr wrap="none">
            <a:spAutoFit/>
          </a:bodyPr>
          <a:lstStyle/>
          <a:p>
            <a:r>
              <a:rPr lang="en-US" sz="3600" b="1" dirty="0">
                <a:solidFill>
                  <a:srgbClr val="008000"/>
                </a:solidFill>
              </a:rPr>
              <a:t>d-orbitals: look attentively along the axis</a:t>
            </a:r>
          </a:p>
        </p:txBody>
      </p:sp>
      <p:sp>
        <p:nvSpPr>
          <p:cNvPr id="54277" name="Text Box 1029"/>
          <p:cNvSpPr txBox="1">
            <a:spLocks noChangeArrowheads="1"/>
          </p:cNvSpPr>
          <p:nvPr/>
        </p:nvSpPr>
        <p:spPr bwMode="auto">
          <a:xfrm>
            <a:off x="6312025" y="803275"/>
            <a:ext cx="2292423" cy="646331"/>
          </a:xfrm>
          <a:prstGeom prst="rect">
            <a:avLst/>
          </a:prstGeom>
          <a:noFill/>
          <a:ln w="9525">
            <a:noFill/>
            <a:miter lim="800000"/>
            <a:headEnd/>
            <a:tailEnd/>
          </a:ln>
          <a:effectLst/>
        </p:spPr>
        <p:txBody>
          <a:bodyPr wrap="square">
            <a:spAutoFit/>
          </a:bodyPr>
          <a:lstStyle/>
          <a:p>
            <a:r>
              <a:rPr lang="en-US" dirty="0"/>
              <a:t>Linear combination of</a:t>
            </a:r>
          </a:p>
          <a:p>
            <a:r>
              <a:rPr lang="en-US" dirty="0"/>
              <a:t>d</a:t>
            </a:r>
            <a:r>
              <a:rPr lang="en-US" baseline="-25000" dirty="0"/>
              <a:t>z</a:t>
            </a:r>
            <a:r>
              <a:rPr lang="en-US" baseline="30000" dirty="0"/>
              <a:t>2</a:t>
            </a:r>
            <a:r>
              <a:rPr lang="en-US" dirty="0"/>
              <a:t>-d</a:t>
            </a:r>
            <a:r>
              <a:rPr lang="en-US" baseline="-25000" dirty="0"/>
              <a:t>x</a:t>
            </a:r>
            <a:r>
              <a:rPr lang="en-US" baseline="30000" dirty="0"/>
              <a:t>2</a:t>
            </a:r>
            <a:r>
              <a:rPr lang="en-US" dirty="0"/>
              <a:t> and d</a:t>
            </a:r>
            <a:r>
              <a:rPr lang="en-US" baseline="-25000" dirty="0"/>
              <a:t>z</a:t>
            </a:r>
            <a:r>
              <a:rPr lang="en-US" baseline="30000" dirty="0"/>
              <a:t>2</a:t>
            </a:r>
            <a:r>
              <a:rPr lang="en-US" dirty="0"/>
              <a:t>-d</a:t>
            </a:r>
            <a:r>
              <a:rPr lang="en-US" baseline="-25000" dirty="0"/>
              <a:t>y</a:t>
            </a:r>
            <a:r>
              <a:rPr lang="en-US" baseline="30000" dirty="0"/>
              <a:t>2</a:t>
            </a:r>
            <a:r>
              <a:rPr lang="en-US" dirty="0"/>
              <a:t> </a:t>
            </a:r>
          </a:p>
        </p:txBody>
      </p:sp>
      <p:sp>
        <p:nvSpPr>
          <p:cNvPr id="54278" name="Text Box 1030"/>
          <p:cNvSpPr txBox="1">
            <a:spLocks noChangeArrowheads="1"/>
          </p:cNvSpPr>
          <p:nvPr/>
        </p:nvSpPr>
        <p:spPr bwMode="auto">
          <a:xfrm>
            <a:off x="6918325" y="1946275"/>
            <a:ext cx="1239838" cy="457200"/>
          </a:xfrm>
          <a:prstGeom prst="rect">
            <a:avLst/>
          </a:prstGeom>
          <a:noFill/>
          <a:ln w="9525">
            <a:noFill/>
            <a:miter lim="800000"/>
            <a:headEnd/>
            <a:tailEnd/>
          </a:ln>
          <a:effectLst/>
        </p:spPr>
        <p:txBody>
          <a:bodyPr wrap="none">
            <a:spAutoFit/>
          </a:bodyPr>
          <a:lstStyle/>
          <a:p>
            <a:r>
              <a:rPr lang="en-US"/>
              <a:t>d</a:t>
            </a:r>
            <a:r>
              <a:rPr lang="en-US" baseline="-25000"/>
              <a:t>2z</a:t>
            </a:r>
            <a:r>
              <a:rPr lang="en-US" baseline="30000"/>
              <a:t>2</a:t>
            </a:r>
            <a:r>
              <a:rPr lang="en-US"/>
              <a:t>-</a:t>
            </a:r>
            <a:r>
              <a:rPr lang="en-US" baseline="-25000"/>
              <a:t>x</a:t>
            </a:r>
            <a:r>
              <a:rPr lang="en-US" baseline="30000"/>
              <a:t>2</a:t>
            </a:r>
            <a:r>
              <a:rPr lang="en-US"/>
              <a:t>-</a:t>
            </a:r>
            <a:r>
              <a:rPr lang="en-US" baseline="-25000"/>
              <a:t>y</a:t>
            </a:r>
            <a:r>
              <a:rPr lang="en-US" baseline="30000"/>
              <a:t>2</a:t>
            </a:r>
            <a:endParaRPr lang="en-US"/>
          </a:p>
        </p:txBody>
      </p:sp>
    </p:spTree>
    <p:extLst>
      <p:ext uri="{BB962C8B-B14F-4D97-AF65-F5344CB8AC3E}">
        <p14:creationId xmlns:p14="http://schemas.microsoft.com/office/powerpoint/2010/main" val="1974279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1905000" y="1068388"/>
            <a:ext cx="5486400" cy="5408612"/>
          </a:xfrm>
          <a:prstGeom prst="rect">
            <a:avLst/>
          </a:prstGeom>
          <a:noFill/>
          <a:ln w="9525">
            <a:noFill/>
            <a:miter lim="800000"/>
            <a:headEnd/>
            <a:tailEnd/>
          </a:ln>
          <a:effectLst/>
        </p:spPr>
      </p:pic>
      <p:sp>
        <p:nvSpPr>
          <p:cNvPr id="16387" name="Rectangle 3"/>
          <p:cNvSpPr>
            <a:spLocks noChangeArrowheads="1"/>
          </p:cNvSpPr>
          <p:nvPr/>
        </p:nvSpPr>
        <p:spPr bwMode="auto">
          <a:xfrm>
            <a:off x="2971800" y="152400"/>
            <a:ext cx="3128963" cy="579438"/>
          </a:xfrm>
          <a:prstGeom prst="rect">
            <a:avLst/>
          </a:prstGeom>
          <a:noFill/>
          <a:ln w="9525">
            <a:noFill/>
            <a:miter lim="800000"/>
            <a:headEnd/>
            <a:tailEnd/>
          </a:ln>
          <a:effectLst/>
        </p:spPr>
        <p:txBody>
          <a:bodyPr wrap="none">
            <a:spAutoFit/>
          </a:bodyPr>
          <a:lstStyle/>
          <a:p>
            <a:r>
              <a:rPr lang="en-US" sz="3200" b="1">
                <a:solidFill>
                  <a:srgbClr val="000066"/>
                </a:solidFill>
              </a:rPr>
              <a:t>Octahedral Field</a:t>
            </a:r>
          </a:p>
        </p:txBody>
      </p:sp>
    </p:spTree>
    <p:extLst>
      <p:ext uri="{BB962C8B-B14F-4D97-AF65-F5344CB8AC3E}">
        <p14:creationId xmlns:p14="http://schemas.microsoft.com/office/powerpoint/2010/main" val="385538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762000" y="685800"/>
            <a:ext cx="7216775" cy="5743575"/>
            <a:chOff x="638" y="244"/>
            <a:chExt cx="4546" cy="3618"/>
          </a:xfrm>
        </p:grpSpPr>
        <p:pic>
          <p:nvPicPr>
            <p:cNvPr id="4099" name="Picture 3"/>
            <p:cNvPicPr>
              <a:picLocks noChangeAspect="1" noChangeArrowheads="1"/>
            </p:cNvPicPr>
            <p:nvPr/>
          </p:nvPicPr>
          <p:blipFill>
            <a:blip r:embed="rId3"/>
            <a:srcRect/>
            <a:stretch>
              <a:fillRect/>
            </a:stretch>
          </p:blipFill>
          <p:spPr bwMode="auto">
            <a:xfrm>
              <a:off x="1344" y="244"/>
              <a:ext cx="3365" cy="3618"/>
            </a:xfrm>
            <a:prstGeom prst="rect">
              <a:avLst/>
            </a:prstGeom>
            <a:noFill/>
            <a:ln w="9525">
              <a:noFill/>
              <a:miter lim="800000"/>
              <a:headEnd/>
              <a:tailEnd/>
            </a:ln>
            <a:effectLst/>
          </p:spPr>
        </p:pic>
        <p:sp>
          <p:nvSpPr>
            <p:cNvPr id="4100" name="Text Box 4"/>
            <p:cNvSpPr txBox="1">
              <a:spLocks noChangeArrowheads="1"/>
            </p:cNvSpPr>
            <p:nvPr/>
          </p:nvSpPr>
          <p:spPr bwMode="auto">
            <a:xfrm>
              <a:off x="638" y="2736"/>
              <a:ext cx="816" cy="365"/>
            </a:xfrm>
            <a:prstGeom prst="rect">
              <a:avLst/>
            </a:prstGeom>
            <a:noFill/>
            <a:ln w="9525">
              <a:noFill/>
              <a:miter lim="800000"/>
              <a:headEnd/>
              <a:tailEnd/>
            </a:ln>
            <a:effectLst/>
          </p:spPr>
          <p:txBody>
            <a:bodyPr wrap="square">
              <a:spAutoFit/>
            </a:bodyPr>
            <a:lstStyle/>
            <a:p>
              <a:pPr eaLnBrk="0" hangingPunct="0"/>
              <a:r>
                <a:rPr lang="en-US" sz="4400" b="1" baseline="30000" dirty="0">
                  <a:solidFill>
                    <a:srgbClr val="000066"/>
                  </a:solidFill>
                </a:rPr>
                <a:t>d</a:t>
              </a:r>
              <a:r>
                <a:rPr lang="en-US" sz="3200" b="1" dirty="0">
                  <a:solidFill>
                    <a:srgbClr val="000066"/>
                  </a:solidFill>
                </a:rPr>
                <a:t>x</a:t>
              </a:r>
              <a:r>
                <a:rPr lang="en-US" sz="3200" b="1" baseline="30000" dirty="0">
                  <a:solidFill>
                    <a:srgbClr val="000066"/>
                  </a:solidFill>
                </a:rPr>
                <a:t>2</a:t>
              </a:r>
              <a:r>
                <a:rPr lang="en-US" sz="3200" b="1" dirty="0">
                  <a:solidFill>
                    <a:srgbClr val="000066"/>
                  </a:solidFill>
                </a:rPr>
                <a:t>-y</a:t>
              </a:r>
              <a:r>
                <a:rPr lang="en-US" sz="3200" b="1" baseline="30000" dirty="0">
                  <a:solidFill>
                    <a:srgbClr val="000066"/>
                  </a:solidFill>
                </a:rPr>
                <a:t>2</a:t>
              </a:r>
              <a:endParaRPr lang="en-US" sz="3200" b="1" dirty="0">
                <a:solidFill>
                  <a:srgbClr val="000066"/>
                </a:solidFill>
              </a:endParaRPr>
            </a:p>
          </p:txBody>
        </p:sp>
        <p:sp>
          <p:nvSpPr>
            <p:cNvPr id="4101" name="Text Box 5"/>
            <p:cNvSpPr txBox="1">
              <a:spLocks noChangeArrowheads="1"/>
            </p:cNvSpPr>
            <p:nvPr/>
          </p:nvSpPr>
          <p:spPr bwMode="auto">
            <a:xfrm>
              <a:off x="816" y="1459"/>
              <a:ext cx="528" cy="365"/>
            </a:xfrm>
            <a:prstGeom prst="rect">
              <a:avLst/>
            </a:prstGeom>
            <a:noFill/>
            <a:ln w="9525">
              <a:noFill/>
              <a:miter lim="800000"/>
              <a:headEnd/>
              <a:tailEnd/>
            </a:ln>
            <a:effectLst/>
          </p:spPr>
          <p:txBody>
            <a:bodyPr>
              <a:spAutoFit/>
            </a:bodyPr>
            <a:lstStyle/>
            <a:p>
              <a:pPr eaLnBrk="0" hangingPunct="0"/>
              <a:r>
                <a:rPr lang="en-US" sz="4400" b="1" baseline="30000">
                  <a:solidFill>
                    <a:srgbClr val="000066"/>
                  </a:solidFill>
                </a:rPr>
                <a:t>d</a:t>
              </a:r>
              <a:r>
                <a:rPr lang="en-US" sz="3200" b="1">
                  <a:solidFill>
                    <a:srgbClr val="000066"/>
                  </a:solidFill>
                </a:rPr>
                <a:t>z</a:t>
              </a:r>
              <a:r>
                <a:rPr lang="en-US" sz="3200" b="1" baseline="30000">
                  <a:solidFill>
                    <a:srgbClr val="000066"/>
                  </a:solidFill>
                </a:rPr>
                <a:t>2</a:t>
              </a:r>
              <a:endParaRPr lang="en-US" sz="3200" b="1">
                <a:solidFill>
                  <a:srgbClr val="000066"/>
                </a:solidFill>
              </a:endParaRPr>
            </a:p>
          </p:txBody>
        </p:sp>
        <p:sp>
          <p:nvSpPr>
            <p:cNvPr id="4102" name="Text Box 6"/>
            <p:cNvSpPr txBox="1">
              <a:spLocks noChangeArrowheads="1"/>
            </p:cNvSpPr>
            <p:nvPr/>
          </p:nvSpPr>
          <p:spPr bwMode="auto">
            <a:xfrm>
              <a:off x="4656" y="3264"/>
              <a:ext cx="528" cy="365"/>
            </a:xfrm>
            <a:prstGeom prst="rect">
              <a:avLst/>
            </a:prstGeom>
            <a:noFill/>
            <a:ln w="9525">
              <a:noFill/>
              <a:miter lim="800000"/>
              <a:headEnd/>
              <a:tailEnd/>
            </a:ln>
            <a:effectLst/>
          </p:spPr>
          <p:txBody>
            <a:bodyPr>
              <a:spAutoFit/>
            </a:bodyPr>
            <a:lstStyle/>
            <a:p>
              <a:pPr eaLnBrk="0" hangingPunct="0"/>
              <a:r>
                <a:rPr lang="en-US" sz="4400" b="1" baseline="30000">
                  <a:solidFill>
                    <a:srgbClr val="006600"/>
                  </a:solidFill>
                </a:rPr>
                <a:t>d</a:t>
              </a:r>
              <a:r>
                <a:rPr lang="en-US" sz="3200" b="1">
                  <a:solidFill>
                    <a:srgbClr val="006600"/>
                  </a:solidFill>
                </a:rPr>
                <a:t>xy</a:t>
              </a:r>
            </a:p>
          </p:txBody>
        </p:sp>
        <p:sp>
          <p:nvSpPr>
            <p:cNvPr id="4103" name="Text Box 7"/>
            <p:cNvSpPr txBox="1">
              <a:spLocks noChangeArrowheads="1"/>
            </p:cNvSpPr>
            <p:nvPr/>
          </p:nvSpPr>
          <p:spPr bwMode="auto">
            <a:xfrm>
              <a:off x="4608" y="2227"/>
              <a:ext cx="528" cy="365"/>
            </a:xfrm>
            <a:prstGeom prst="rect">
              <a:avLst/>
            </a:prstGeom>
            <a:noFill/>
            <a:ln w="9525">
              <a:noFill/>
              <a:miter lim="800000"/>
              <a:headEnd/>
              <a:tailEnd/>
            </a:ln>
            <a:effectLst/>
          </p:spPr>
          <p:txBody>
            <a:bodyPr>
              <a:spAutoFit/>
            </a:bodyPr>
            <a:lstStyle/>
            <a:p>
              <a:pPr eaLnBrk="0" hangingPunct="0"/>
              <a:r>
                <a:rPr lang="en-US" sz="4400" b="1" baseline="30000">
                  <a:solidFill>
                    <a:srgbClr val="006600"/>
                  </a:solidFill>
                </a:rPr>
                <a:t>d</a:t>
              </a:r>
              <a:r>
                <a:rPr lang="en-US" sz="3200" b="1">
                  <a:solidFill>
                    <a:srgbClr val="006600"/>
                  </a:solidFill>
                </a:rPr>
                <a:t>xz</a:t>
              </a:r>
            </a:p>
          </p:txBody>
        </p:sp>
        <p:sp>
          <p:nvSpPr>
            <p:cNvPr id="4104" name="Text Box 8"/>
            <p:cNvSpPr txBox="1">
              <a:spLocks noChangeArrowheads="1"/>
            </p:cNvSpPr>
            <p:nvPr/>
          </p:nvSpPr>
          <p:spPr bwMode="auto">
            <a:xfrm>
              <a:off x="4608" y="624"/>
              <a:ext cx="528" cy="365"/>
            </a:xfrm>
            <a:prstGeom prst="rect">
              <a:avLst/>
            </a:prstGeom>
            <a:noFill/>
            <a:ln w="9525">
              <a:noFill/>
              <a:miter lim="800000"/>
              <a:headEnd/>
              <a:tailEnd/>
            </a:ln>
            <a:effectLst/>
          </p:spPr>
          <p:txBody>
            <a:bodyPr>
              <a:spAutoFit/>
            </a:bodyPr>
            <a:lstStyle/>
            <a:p>
              <a:pPr eaLnBrk="0" hangingPunct="0"/>
              <a:r>
                <a:rPr lang="en-US" sz="4400" b="1" baseline="30000">
                  <a:solidFill>
                    <a:srgbClr val="006600"/>
                  </a:solidFill>
                </a:rPr>
                <a:t>d</a:t>
              </a:r>
              <a:r>
                <a:rPr lang="en-US" sz="3200" b="1">
                  <a:solidFill>
                    <a:srgbClr val="006600"/>
                  </a:solidFill>
                </a:rPr>
                <a:t>yz</a:t>
              </a:r>
            </a:p>
          </p:txBody>
        </p:sp>
      </p:grpSp>
      <p:sp>
        <p:nvSpPr>
          <p:cNvPr id="4105" name="Text Box 9"/>
          <p:cNvSpPr txBox="1">
            <a:spLocks noChangeArrowheads="1"/>
          </p:cNvSpPr>
          <p:nvPr/>
        </p:nvSpPr>
        <p:spPr bwMode="auto">
          <a:xfrm>
            <a:off x="762000" y="381000"/>
            <a:ext cx="3733800" cy="579438"/>
          </a:xfrm>
          <a:prstGeom prst="rect">
            <a:avLst/>
          </a:prstGeom>
          <a:noFill/>
          <a:ln w="12700">
            <a:noFill/>
            <a:miter lim="800000"/>
            <a:headEnd/>
            <a:tailEnd/>
          </a:ln>
          <a:effectLst/>
        </p:spPr>
        <p:txBody>
          <a:bodyPr>
            <a:spAutoFit/>
          </a:bodyPr>
          <a:lstStyle/>
          <a:p>
            <a:pPr eaLnBrk="0" hangingPunct="0"/>
            <a:r>
              <a:rPr lang="en-US" sz="3200" b="1" dirty="0">
                <a:solidFill>
                  <a:srgbClr val="000066"/>
                </a:solidFill>
              </a:rPr>
              <a:t>In Octahedral Field</a:t>
            </a:r>
          </a:p>
        </p:txBody>
      </p:sp>
      <p:sp>
        <p:nvSpPr>
          <p:cNvPr id="4106" name="Rectangle 10"/>
          <p:cNvSpPr>
            <a:spLocks noChangeArrowheads="1"/>
          </p:cNvSpPr>
          <p:nvPr/>
        </p:nvSpPr>
        <p:spPr bwMode="auto">
          <a:xfrm>
            <a:off x="727075" y="1254125"/>
            <a:ext cx="3733800" cy="4495800"/>
          </a:xfrm>
          <a:prstGeom prst="rect">
            <a:avLst/>
          </a:prstGeom>
          <a:noFill/>
          <a:ln w="38100">
            <a:solidFill>
              <a:srgbClr val="FF0000"/>
            </a:solidFill>
            <a:miter lim="800000"/>
            <a:headEnd/>
            <a:tailEnd/>
          </a:ln>
          <a:effectLst/>
        </p:spPr>
        <p:txBody>
          <a:bodyPr wrap="none" anchor="ctr"/>
          <a:lstStyle/>
          <a:p>
            <a:endParaRPr lang="en-US"/>
          </a:p>
        </p:txBody>
      </p:sp>
      <p:sp>
        <p:nvSpPr>
          <p:cNvPr id="4107" name="Rectangle 11"/>
          <p:cNvSpPr>
            <a:spLocks noChangeArrowheads="1"/>
          </p:cNvSpPr>
          <p:nvPr/>
        </p:nvSpPr>
        <p:spPr bwMode="auto">
          <a:xfrm>
            <a:off x="4648200" y="574675"/>
            <a:ext cx="3352800" cy="5902325"/>
          </a:xfrm>
          <a:prstGeom prst="rect">
            <a:avLst/>
          </a:prstGeom>
          <a:noFill/>
          <a:ln w="38100">
            <a:solidFill>
              <a:srgbClr val="000066"/>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268977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06"/>
                                        </p:tgtEl>
                                        <p:attrNameLst>
                                          <p:attrName>style.visibility</p:attrName>
                                        </p:attrNameLst>
                                      </p:cBhvr>
                                      <p:to>
                                        <p:strVal val="visible"/>
                                      </p:to>
                                    </p:set>
                                    <p:anim calcmode="lin" valueType="num">
                                      <p:cBhvr additive="base">
                                        <p:cTn id="7" dur="500" fill="hold"/>
                                        <p:tgtEl>
                                          <p:spTgt spid="4106"/>
                                        </p:tgtEl>
                                        <p:attrNameLst>
                                          <p:attrName>ppt_x</p:attrName>
                                        </p:attrNameLst>
                                      </p:cBhvr>
                                      <p:tavLst>
                                        <p:tav tm="0">
                                          <p:val>
                                            <p:strVal val="#ppt_x"/>
                                          </p:val>
                                        </p:tav>
                                        <p:tav tm="100000">
                                          <p:val>
                                            <p:strVal val="#ppt_x"/>
                                          </p:val>
                                        </p:tav>
                                      </p:tavLst>
                                    </p:anim>
                                    <p:anim calcmode="lin" valueType="num">
                                      <p:cBhvr additive="base">
                                        <p:cTn id="8" dur="500" fill="hold"/>
                                        <p:tgtEl>
                                          <p:spTgt spid="410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106"/>
                                        </p:tgtEl>
                                        <p:attrNameLst>
                                          <p:attrName>style.visibility</p:attrName>
                                        </p:attrNameLst>
                                      </p:cBhvr>
                                      <p:to>
                                        <p:strVal val="hidden"/>
                                      </p:to>
                                    </p:se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7"/>
                                        </p:tgtEl>
                                        <p:attrNameLst>
                                          <p:attrName>style.visibility</p:attrName>
                                        </p:attrNameLst>
                                      </p:cBhvr>
                                      <p:to>
                                        <p:strVal val="visible"/>
                                      </p:to>
                                    </p:set>
                                    <p:anim calcmode="lin" valueType="num">
                                      <p:cBhvr additive="base">
                                        <p:cTn id="13" dur="500" fill="hold"/>
                                        <p:tgtEl>
                                          <p:spTgt spid="4107"/>
                                        </p:tgtEl>
                                        <p:attrNameLst>
                                          <p:attrName>ppt_x</p:attrName>
                                        </p:attrNameLst>
                                      </p:cBhvr>
                                      <p:tavLst>
                                        <p:tav tm="0">
                                          <p:val>
                                            <p:strVal val="#ppt_x"/>
                                          </p:val>
                                        </p:tav>
                                        <p:tav tm="100000">
                                          <p:val>
                                            <p:strVal val="#ppt_x"/>
                                          </p:val>
                                        </p:tav>
                                      </p:tavLst>
                                    </p:anim>
                                    <p:anim calcmode="lin" valueType="num">
                                      <p:cBhvr additive="base">
                                        <p:cTn id="14" dur="500" fill="hold"/>
                                        <p:tgtEl>
                                          <p:spTgt spid="410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 grpId="0" animBg="1"/>
      <p:bldP spid="410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G24_02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381000"/>
            <a:ext cx="9144000" cy="6096000"/>
          </a:xfrm>
          <a:prstGeom prst="rect">
            <a:avLst/>
          </a:prstGeom>
          <a:noFill/>
        </p:spPr>
      </p:pic>
    </p:spTree>
    <p:extLst>
      <p:ext uri="{BB962C8B-B14F-4D97-AF65-F5344CB8AC3E}">
        <p14:creationId xmlns:p14="http://schemas.microsoft.com/office/powerpoint/2010/main" val="1744945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2" name="Picture 4"/>
          <p:cNvPicPr>
            <a:picLocks noChangeAspect="1" noChangeArrowheads="1"/>
          </p:cNvPicPr>
          <p:nvPr/>
        </p:nvPicPr>
        <p:blipFill>
          <a:blip r:embed="rId2"/>
          <a:srcRect/>
          <a:stretch>
            <a:fillRect/>
          </a:stretch>
        </p:blipFill>
        <p:spPr bwMode="auto">
          <a:xfrm>
            <a:off x="1641475" y="457200"/>
            <a:ext cx="5935663" cy="61722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0D17E280-6F44-0E1A-0BDB-D058A81E995C}"/>
              </a:ext>
            </a:extLst>
          </p:cNvPr>
          <p:cNvSpPr txBox="1"/>
          <p:nvPr/>
        </p:nvSpPr>
        <p:spPr>
          <a:xfrm>
            <a:off x="2123728" y="44624"/>
            <a:ext cx="3888432" cy="646331"/>
          </a:xfrm>
          <a:prstGeom prst="rect">
            <a:avLst/>
          </a:prstGeom>
          <a:noFill/>
        </p:spPr>
        <p:txBody>
          <a:bodyPr wrap="square">
            <a:spAutoFit/>
          </a:bodyPr>
          <a:lstStyle/>
          <a:p>
            <a:pPr eaLnBrk="0" hangingPunct="0"/>
            <a:r>
              <a:rPr lang="en-US" sz="3600" b="1" dirty="0">
                <a:solidFill>
                  <a:srgbClr val="000066"/>
                </a:solidFill>
              </a:rPr>
              <a:t>In Tetrahedral Field</a:t>
            </a:r>
          </a:p>
        </p:txBody>
      </p:sp>
    </p:spTree>
    <p:extLst>
      <p:ext uri="{BB962C8B-B14F-4D97-AF65-F5344CB8AC3E}">
        <p14:creationId xmlns:p14="http://schemas.microsoft.com/office/powerpoint/2010/main" val="2982337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3351213" y="304800"/>
            <a:ext cx="5564187" cy="6019800"/>
          </a:xfrm>
          <a:prstGeom prst="rect">
            <a:avLst/>
          </a:prstGeom>
          <a:noFill/>
          <a:ln w="9525">
            <a:noFill/>
            <a:miter lim="800000"/>
            <a:headEnd/>
            <a:tailEnd/>
          </a:ln>
          <a:effectLst/>
        </p:spPr>
      </p:pic>
      <p:pic>
        <p:nvPicPr>
          <p:cNvPr id="7171" name="Picture 3"/>
          <p:cNvPicPr>
            <a:picLocks noChangeAspect="1" noChangeArrowheads="1"/>
          </p:cNvPicPr>
          <p:nvPr/>
        </p:nvPicPr>
        <p:blipFill>
          <a:blip r:embed="rId4"/>
          <a:srcRect/>
          <a:stretch>
            <a:fillRect/>
          </a:stretch>
        </p:blipFill>
        <p:spPr bwMode="auto">
          <a:xfrm>
            <a:off x="0" y="228600"/>
            <a:ext cx="3352800" cy="3036888"/>
          </a:xfrm>
          <a:prstGeom prst="rect">
            <a:avLst/>
          </a:prstGeom>
          <a:noFill/>
          <a:ln w="9525">
            <a:noFill/>
            <a:miter lim="800000"/>
            <a:headEnd/>
            <a:tailEnd/>
          </a:ln>
          <a:effectLst/>
        </p:spPr>
      </p:pic>
      <p:pic>
        <p:nvPicPr>
          <p:cNvPr id="7172" name="Picture 4"/>
          <p:cNvPicPr>
            <a:picLocks noChangeAspect="1" noChangeArrowheads="1"/>
          </p:cNvPicPr>
          <p:nvPr/>
        </p:nvPicPr>
        <p:blipFill>
          <a:blip r:embed="rId5"/>
          <a:srcRect/>
          <a:stretch>
            <a:fillRect/>
          </a:stretch>
        </p:blipFill>
        <p:spPr bwMode="auto">
          <a:xfrm>
            <a:off x="304800" y="3276600"/>
            <a:ext cx="3005138" cy="3124200"/>
          </a:xfrm>
          <a:prstGeom prst="rect">
            <a:avLst/>
          </a:prstGeom>
          <a:noFill/>
          <a:ln w="9525">
            <a:noFill/>
            <a:miter lim="800000"/>
            <a:headEnd/>
            <a:tailEnd/>
          </a:ln>
          <a:effectLst/>
        </p:spPr>
      </p:pic>
    </p:spTree>
    <p:extLst>
      <p:ext uri="{BB962C8B-B14F-4D97-AF65-F5344CB8AC3E}">
        <p14:creationId xmlns:p14="http://schemas.microsoft.com/office/powerpoint/2010/main" val="105172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500"/>
                                        <p:tgtEl>
                                          <p:spTgt spid="7170"/>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52400" y="44624"/>
            <a:ext cx="8763000" cy="6324600"/>
          </a:xfrm>
          <a:prstGeom prst="rect">
            <a:avLst/>
          </a:prstGeom>
          <a:noFill/>
          <a:ln w="9525">
            <a:noFill/>
            <a:miter lim="800000"/>
            <a:headEnd/>
            <a:tailEnd/>
          </a:ln>
          <a:effectLst/>
        </p:spPr>
        <p:txBody>
          <a:bodyPr/>
          <a:lstStyle/>
          <a:p>
            <a:pPr marL="342900" indent="-342900">
              <a:lnSpc>
                <a:spcPct val="110000"/>
              </a:lnSpc>
              <a:spcBef>
                <a:spcPct val="20000"/>
              </a:spcBef>
              <a:buFontTx/>
              <a:buChar char="•"/>
            </a:pPr>
            <a:r>
              <a:rPr lang="en-US" sz="2800" b="1" dirty="0">
                <a:solidFill>
                  <a:srgbClr val="0000FF"/>
                </a:solidFill>
              </a:rPr>
              <a:t>We assume an octahedral array of negative charges placed around the metal ion (which is positive).</a:t>
            </a:r>
          </a:p>
          <a:p>
            <a:pPr marL="342900" indent="-342900">
              <a:lnSpc>
                <a:spcPct val="110000"/>
              </a:lnSpc>
              <a:spcBef>
                <a:spcPct val="20000"/>
              </a:spcBef>
              <a:buFontTx/>
              <a:buChar char="•"/>
            </a:pPr>
            <a:r>
              <a:rPr lang="en-US" sz="2800" b="1" dirty="0">
                <a:solidFill>
                  <a:srgbClr val="FF33CC"/>
                </a:solidFill>
              </a:rPr>
              <a:t>The  ligand and orbitals lie on the same axes as negative charges.</a:t>
            </a:r>
            <a:r>
              <a:rPr lang="en-US" sz="2800" b="1" dirty="0"/>
              <a:t>  </a:t>
            </a:r>
          </a:p>
          <a:p>
            <a:pPr marL="742950" lvl="1" indent="-285750">
              <a:lnSpc>
                <a:spcPct val="110000"/>
              </a:lnSpc>
              <a:spcBef>
                <a:spcPct val="20000"/>
              </a:spcBef>
              <a:buFontTx/>
              <a:buChar char="–"/>
            </a:pPr>
            <a:r>
              <a:rPr lang="en-US" sz="2800" b="1" dirty="0">
                <a:solidFill>
                  <a:srgbClr val="D60093"/>
                </a:solidFill>
              </a:rPr>
              <a:t>Therefore, there is a large, unfavorable interaction between ligand (-) and these orbitals.</a:t>
            </a:r>
          </a:p>
          <a:p>
            <a:pPr marL="742950" lvl="1" indent="-285750">
              <a:lnSpc>
                <a:spcPct val="110000"/>
              </a:lnSpc>
              <a:spcBef>
                <a:spcPct val="20000"/>
              </a:spcBef>
              <a:buFontTx/>
              <a:buChar char="–"/>
            </a:pPr>
            <a:r>
              <a:rPr lang="en-US" sz="2800" b="1" dirty="0">
                <a:solidFill>
                  <a:srgbClr val="FF6600"/>
                </a:solidFill>
              </a:rPr>
              <a:t>These orbitals form the degenerate high energy pair of energy levels.</a:t>
            </a:r>
          </a:p>
          <a:p>
            <a:pPr marL="342900" indent="-342900">
              <a:lnSpc>
                <a:spcPct val="110000"/>
              </a:lnSpc>
              <a:spcBef>
                <a:spcPct val="20000"/>
              </a:spcBef>
              <a:buFontTx/>
              <a:buChar char="•"/>
            </a:pPr>
            <a:r>
              <a:rPr lang="en-US" sz="2800" b="1" dirty="0">
                <a:solidFill>
                  <a:srgbClr val="CC3300"/>
                </a:solidFill>
              </a:rPr>
              <a:t>The </a:t>
            </a:r>
            <a:r>
              <a:rPr lang="en-US" sz="2800" b="1" i="1" dirty="0" err="1">
                <a:solidFill>
                  <a:srgbClr val="CC3300"/>
                </a:solidFill>
              </a:rPr>
              <a:t>d</a:t>
            </a:r>
            <a:r>
              <a:rPr lang="en-US" sz="2800" b="1" i="1" baseline="-25000" dirty="0" err="1">
                <a:solidFill>
                  <a:srgbClr val="CC3300"/>
                </a:solidFill>
              </a:rPr>
              <a:t>xy</a:t>
            </a:r>
            <a:r>
              <a:rPr lang="en-US" sz="2800" b="1" i="1" dirty="0">
                <a:solidFill>
                  <a:srgbClr val="CC3300"/>
                </a:solidFill>
              </a:rPr>
              <a:t>, </a:t>
            </a:r>
            <a:r>
              <a:rPr lang="en-US" sz="2800" b="1" i="1" dirty="0" err="1">
                <a:solidFill>
                  <a:srgbClr val="CC3300"/>
                </a:solidFill>
              </a:rPr>
              <a:t>d</a:t>
            </a:r>
            <a:r>
              <a:rPr lang="en-US" sz="2800" b="1" i="1" baseline="-25000" dirty="0" err="1">
                <a:solidFill>
                  <a:srgbClr val="CC3300"/>
                </a:solidFill>
              </a:rPr>
              <a:t>yz</a:t>
            </a:r>
            <a:r>
              <a:rPr lang="en-US" sz="2800" b="1" i="1" dirty="0">
                <a:solidFill>
                  <a:srgbClr val="CC3300"/>
                </a:solidFill>
              </a:rPr>
              <a:t>, </a:t>
            </a:r>
            <a:r>
              <a:rPr lang="en-US" sz="2800" b="1" dirty="0">
                <a:solidFill>
                  <a:srgbClr val="CC3300"/>
                </a:solidFill>
              </a:rPr>
              <a:t>and </a:t>
            </a:r>
            <a:r>
              <a:rPr lang="en-US" sz="2800" b="1" i="1" dirty="0" err="1">
                <a:solidFill>
                  <a:srgbClr val="CC3300"/>
                </a:solidFill>
              </a:rPr>
              <a:t>d</a:t>
            </a:r>
            <a:r>
              <a:rPr lang="en-US" sz="2800" b="1" i="1" baseline="-25000" dirty="0" err="1">
                <a:solidFill>
                  <a:srgbClr val="CC3300"/>
                </a:solidFill>
              </a:rPr>
              <a:t>xz</a:t>
            </a:r>
            <a:r>
              <a:rPr lang="en-US" sz="2800" b="1" dirty="0">
                <a:solidFill>
                  <a:srgbClr val="CC3300"/>
                </a:solidFill>
              </a:rPr>
              <a:t> orbitals bisect the negative charges.</a:t>
            </a:r>
          </a:p>
          <a:p>
            <a:pPr marL="742950" lvl="1" indent="-285750">
              <a:lnSpc>
                <a:spcPct val="110000"/>
              </a:lnSpc>
              <a:spcBef>
                <a:spcPct val="20000"/>
              </a:spcBef>
              <a:buFontTx/>
              <a:buChar char="–"/>
            </a:pPr>
            <a:r>
              <a:rPr lang="en-US" sz="2800" b="1" dirty="0">
                <a:solidFill>
                  <a:srgbClr val="CC3300"/>
                </a:solidFill>
              </a:rPr>
              <a:t>Therefore, there is a smaller repulsion between ligand and metal for these orbitals.</a:t>
            </a:r>
          </a:p>
          <a:p>
            <a:pPr marL="742950" lvl="1" indent="-285750">
              <a:spcBef>
                <a:spcPct val="20000"/>
              </a:spcBef>
              <a:buFontTx/>
              <a:buChar char="–"/>
            </a:pPr>
            <a:r>
              <a:rPr lang="en-US" sz="2800" b="1" dirty="0">
                <a:solidFill>
                  <a:srgbClr val="CC3300"/>
                </a:solidFill>
              </a:rPr>
              <a:t>These orbitals form the degenerate low energy set of energy levels.</a:t>
            </a:r>
            <a:r>
              <a:rPr lang="en-US" sz="2800" dirty="0"/>
              <a:t> </a:t>
            </a:r>
          </a:p>
        </p:txBody>
      </p:sp>
    </p:spTree>
    <p:extLst>
      <p:ext uri="{BB962C8B-B14F-4D97-AF65-F5344CB8AC3E}">
        <p14:creationId xmlns:p14="http://schemas.microsoft.com/office/powerpoint/2010/main" val="448086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a:extLst>
              <a:ext uri="{FF2B5EF4-FFF2-40B4-BE49-F238E27FC236}">
                <a16:creationId xmlns:a16="http://schemas.microsoft.com/office/drawing/2014/main" id="{48BA698D-ADD1-8480-31F0-B54B9E9B3868}"/>
              </a:ext>
            </a:extLst>
          </p:cNvPr>
          <p:cNvPicPr>
            <a:picLocks noChangeAspect="1" noChangeArrowheads="1"/>
          </p:cNvPicPr>
          <p:nvPr/>
        </p:nvPicPr>
        <p:blipFill>
          <a:blip r:embed="rId2" cstate="print">
            <a:biLevel thresh="50000"/>
            <a:extLst>
              <a:ext uri="{BEBA8EAE-BF5A-486C-A8C5-ECC9F3942E4B}">
                <a14:imgProps xmlns:a14="http://schemas.microsoft.com/office/drawing/2010/main">
                  <a14:imgLayer r:embed="rId3">
                    <a14:imgEffect>
                      <a14:artisticPhotocopy/>
                    </a14:imgEffect>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7504" y="1403041"/>
            <a:ext cx="8928992" cy="414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DA32A5B5-60EC-17CF-D596-3F92FB3F9510}"/>
                  </a:ext>
                </a:extLst>
              </p:cNvPr>
              <p:cNvSpPr>
                <a:spLocks noGrp="1"/>
              </p:cNvSpPr>
              <p:nvPr>
                <p:ph type="title"/>
              </p:nvPr>
            </p:nvSpPr>
            <p:spPr>
              <a:xfrm>
                <a:off x="539552" y="188640"/>
                <a:ext cx="8263830" cy="936104"/>
              </a:xfrm>
            </p:spPr>
            <p:txBody>
              <a:bodyPr>
                <a:normAutofit fontScale="90000"/>
              </a:bodyPr>
              <a:lstStyle/>
              <a:p>
                <a:pPr algn="ctr"/>
                <a:r>
                  <a:rPr lang="en-US" b="1" dirty="0">
                    <a:solidFill>
                      <a:srgbClr val="C00000"/>
                    </a:solidFill>
                    <a:latin typeface="Times New Roman" panose="02020603050405020304" pitchFamily="18" charset="0"/>
                    <a:cs typeface="Times New Roman" panose="02020603050405020304" pitchFamily="18" charset="0"/>
                  </a:rPr>
                  <a:t>Splitting of </a:t>
                </a:r>
                <a14:m>
                  <m:oMath xmlns:m="http://schemas.openxmlformats.org/officeDocument/2006/math">
                    <m:sSup>
                      <m:sSupPr>
                        <m:ctrlPr>
                          <a:rPr lang="en-US" b="1" i="1">
                            <a:solidFill>
                              <a:srgbClr val="C00000"/>
                            </a:solidFill>
                            <a:latin typeface="Cambria Math" panose="02040503050406030204" pitchFamily="18" charset="0"/>
                            <a:cs typeface="Times New Roman" panose="02020603050405020304" pitchFamily="18" charset="0"/>
                          </a:rPr>
                        </m:ctrlPr>
                      </m:sSupPr>
                      <m:e>
                        <m:r>
                          <a:rPr lang="en-IN" b="1" i="1">
                            <a:solidFill>
                              <a:srgbClr val="C00000"/>
                            </a:solidFill>
                            <a:latin typeface="Cambria Math" panose="02040503050406030204" pitchFamily="18" charset="0"/>
                            <a:cs typeface="Times New Roman" panose="02020603050405020304" pitchFamily="18" charset="0"/>
                          </a:rPr>
                          <m:t>𝒅</m:t>
                        </m:r>
                      </m:e>
                      <m:sup>
                        <m:r>
                          <a:rPr lang="en-IN" b="1" i="1">
                            <a:solidFill>
                              <a:srgbClr val="C00000"/>
                            </a:solidFill>
                            <a:latin typeface="Cambria Math" panose="02040503050406030204" pitchFamily="18" charset="0"/>
                            <a:cs typeface="Times New Roman" panose="02020603050405020304" pitchFamily="18" charset="0"/>
                          </a:rPr>
                          <m:t>𝒏</m:t>
                        </m:r>
                      </m:sup>
                    </m:sSup>
                  </m:oMath>
                </a14:m>
                <a:r>
                  <a:rPr lang="en-IN" b="1" dirty="0">
                    <a:latin typeface="Times New Roman" panose="02020603050405020304" pitchFamily="18" charset="0"/>
                    <a:cs typeface="Times New Roman" panose="02020603050405020304" pitchFamily="18" charset="0"/>
                  </a:rPr>
                  <a:t> </a:t>
                </a:r>
                <a:r>
                  <a:rPr lang="en-IN" b="1" dirty="0">
                    <a:solidFill>
                      <a:srgbClr val="C00000"/>
                    </a:solidFill>
                    <a:latin typeface="Times New Roman" panose="02020603050405020304" pitchFamily="18" charset="0"/>
                    <a:cs typeface="Times New Roman" panose="02020603050405020304" pitchFamily="18" charset="0"/>
                  </a:rPr>
                  <a:t>configuration in </a:t>
                </a:r>
                <a:r>
                  <a:rPr lang="en-IN" b="1" dirty="0" err="1">
                    <a:solidFill>
                      <a:srgbClr val="C00000"/>
                    </a:solidFill>
                    <a:latin typeface="Times New Roman" panose="02020603050405020304" pitchFamily="18" charset="0"/>
                    <a:cs typeface="Times New Roman" panose="02020603050405020304" pitchFamily="18" charset="0"/>
                  </a:rPr>
                  <a:t>tetraherdal</a:t>
                </a:r>
                <a:r>
                  <a:rPr lang="en-IN" b="1" dirty="0">
                    <a:solidFill>
                      <a:srgbClr val="C00000"/>
                    </a:solidFill>
                    <a:latin typeface="Times New Roman" panose="02020603050405020304" pitchFamily="18" charset="0"/>
                    <a:cs typeface="Times New Roman" panose="02020603050405020304" pitchFamily="18" charset="0"/>
                  </a:rPr>
                  <a:t> field</a:t>
                </a:r>
                <a:br>
                  <a:rPr lang="en-IN" b="1" dirty="0">
                    <a:solidFill>
                      <a:srgbClr val="C00000"/>
                    </a:solidFill>
                    <a:latin typeface="Times New Roman" panose="02020603050405020304" pitchFamily="18" charset="0"/>
                    <a:cs typeface="Times New Roman" panose="02020603050405020304" pitchFamily="18" charset="0"/>
                  </a:rPr>
                </a:br>
                <a:endParaRPr lang="en-IN" dirty="0"/>
              </a:p>
            </p:txBody>
          </p:sp>
        </mc:Choice>
        <mc:Fallback xmlns="">
          <p:sp>
            <p:nvSpPr>
              <p:cNvPr id="4" name="Title 3">
                <a:extLst>
                  <a:ext uri="{FF2B5EF4-FFF2-40B4-BE49-F238E27FC236}">
                    <a16:creationId xmlns:a16="http://schemas.microsoft.com/office/drawing/2014/main" id="{DA32A5B5-60EC-17CF-D596-3F92FB3F9510}"/>
                  </a:ext>
                </a:extLst>
              </p:cNvPr>
              <p:cNvSpPr>
                <a:spLocks noGrp="1" noRot="1" noChangeAspect="1" noMove="1" noResize="1" noEditPoints="1" noAdjustHandles="1" noChangeArrowheads="1" noChangeShapeType="1" noTextEdit="1"/>
              </p:cNvSpPr>
              <p:nvPr>
                <p:ph type="title"/>
              </p:nvPr>
            </p:nvSpPr>
            <p:spPr>
              <a:xfrm>
                <a:off x="539552" y="188640"/>
                <a:ext cx="8263830" cy="936104"/>
              </a:xfrm>
              <a:blipFill>
                <a:blip r:embed="rId4"/>
                <a:stretch>
                  <a:fillRect l="-221" t="-11688" r="-221"/>
                </a:stretch>
              </a:blipFill>
            </p:spPr>
            <p:txBody>
              <a:bodyPr/>
              <a:lstStyle/>
              <a:p>
                <a:r>
                  <a:rPr lang="en-IN">
                    <a:noFill/>
                  </a:rPr>
                  <a:t> </a:t>
                </a:r>
              </a:p>
            </p:txBody>
          </p:sp>
        </mc:Fallback>
      </mc:AlternateContent>
    </p:spTree>
    <p:extLst>
      <p:ext uri="{BB962C8B-B14F-4D97-AF65-F5344CB8AC3E}">
        <p14:creationId xmlns:p14="http://schemas.microsoft.com/office/powerpoint/2010/main" val="3138139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737720F-2AF6-130F-B175-4FBE06A94DC2}"/>
                  </a:ext>
                </a:extLst>
              </p:cNvPr>
              <p:cNvSpPr txBox="1"/>
              <p:nvPr/>
            </p:nvSpPr>
            <p:spPr>
              <a:xfrm>
                <a:off x="542925" y="260648"/>
                <a:ext cx="8101013" cy="553998"/>
              </a:xfrm>
              <a:prstGeom prst="rect">
                <a:avLst/>
              </a:prstGeom>
              <a:noFill/>
            </p:spPr>
            <p:txBody>
              <a:bodyPr wrap="square">
                <a:spAutoFit/>
              </a:bodyPr>
              <a:lstStyle/>
              <a:p>
                <a:r>
                  <a:rPr lang="en-US" sz="3000" b="1" dirty="0">
                    <a:solidFill>
                      <a:srgbClr val="C00000"/>
                    </a:solidFill>
                    <a:latin typeface="Times New Roman" panose="02020603050405020304" pitchFamily="18" charset="0"/>
                    <a:cs typeface="Times New Roman" panose="02020603050405020304" pitchFamily="18" charset="0"/>
                  </a:rPr>
                  <a:t>Splitting of </a:t>
                </a:r>
                <a14:m>
                  <m:oMath xmlns:m="http://schemas.openxmlformats.org/officeDocument/2006/math">
                    <m:sSup>
                      <m:sSupPr>
                        <m:ctrlPr>
                          <a:rPr lang="en-US" sz="3000" b="1" i="1">
                            <a:solidFill>
                              <a:srgbClr val="C00000"/>
                            </a:solidFill>
                            <a:latin typeface="Cambria Math" panose="02040503050406030204" pitchFamily="18" charset="0"/>
                            <a:cs typeface="Times New Roman" panose="02020603050405020304" pitchFamily="18" charset="0"/>
                          </a:rPr>
                        </m:ctrlPr>
                      </m:sSupPr>
                      <m:e>
                        <m:r>
                          <a:rPr lang="en-IN" sz="3000" b="1" i="1">
                            <a:solidFill>
                              <a:srgbClr val="C00000"/>
                            </a:solidFill>
                            <a:latin typeface="Cambria Math" panose="02040503050406030204" pitchFamily="18" charset="0"/>
                            <a:cs typeface="Times New Roman" panose="02020603050405020304" pitchFamily="18" charset="0"/>
                          </a:rPr>
                          <m:t>𝒅</m:t>
                        </m:r>
                      </m:e>
                      <m:sup>
                        <m:r>
                          <a:rPr lang="en-IN" sz="3000" b="1" i="1">
                            <a:solidFill>
                              <a:srgbClr val="C00000"/>
                            </a:solidFill>
                            <a:latin typeface="Cambria Math" panose="02040503050406030204" pitchFamily="18" charset="0"/>
                            <a:cs typeface="Times New Roman" panose="02020603050405020304" pitchFamily="18" charset="0"/>
                          </a:rPr>
                          <m:t>𝒏</m:t>
                        </m:r>
                      </m:sup>
                    </m:sSup>
                  </m:oMath>
                </a14:m>
                <a:r>
                  <a:rPr lang="en-IN" sz="3000" b="1" dirty="0">
                    <a:latin typeface="Times New Roman" panose="02020603050405020304" pitchFamily="18" charset="0"/>
                    <a:cs typeface="Times New Roman" panose="02020603050405020304" pitchFamily="18" charset="0"/>
                  </a:rPr>
                  <a:t> </a:t>
                </a:r>
                <a:r>
                  <a:rPr lang="en-IN" sz="3000" b="1" dirty="0">
                    <a:solidFill>
                      <a:srgbClr val="C00000"/>
                    </a:solidFill>
                    <a:latin typeface="Times New Roman" panose="02020603050405020304" pitchFamily="18" charset="0"/>
                    <a:cs typeface="Times New Roman" panose="02020603050405020304" pitchFamily="18" charset="0"/>
                  </a:rPr>
                  <a:t>configuration in octahedral field</a:t>
                </a:r>
              </a:p>
            </p:txBody>
          </p:sp>
        </mc:Choice>
        <mc:Fallback xmlns="">
          <p:sp>
            <p:nvSpPr>
              <p:cNvPr id="4" name="TextBox 3">
                <a:extLst>
                  <a:ext uri="{FF2B5EF4-FFF2-40B4-BE49-F238E27FC236}">
                    <a16:creationId xmlns:a16="http://schemas.microsoft.com/office/drawing/2014/main" id="{4737720F-2AF6-130F-B175-4FBE06A94DC2}"/>
                  </a:ext>
                </a:extLst>
              </p:cNvPr>
              <p:cNvSpPr txBox="1">
                <a:spLocks noRot="1" noChangeAspect="1" noMove="1" noResize="1" noEditPoints="1" noAdjustHandles="1" noChangeArrowheads="1" noChangeShapeType="1" noTextEdit="1"/>
              </p:cNvSpPr>
              <p:nvPr/>
            </p:nvSpPr>
            <p:spPr>
              <a:xfrm>
                <a:off x="542925" y="260648"/>
                <a:ext cx="8101013" cy="553998"/>
              </a:xfrm>
              <a:prstGeom prst="rect">
                <a:avLst/>
              </a:prstGeom>
              <a:blipFill>
                <a:blip r:embed="rId2"/>
                <a:stretch>
                  <a:fillRect l="-1731" t="-14286" b="-32967"/>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BA8AE301-88D6-38FC-4282-F74E9EFFEFFA}"/>
              </a:ext>
            </a:extLst>
          </p:cNvPr>
          <p:cNvPicPr>
            <a:picLocks noChangeAspect="1"/>
          </p:cNvPicPr>
          <p:nvPr/>
        </p:nvPicPr>
        <p:blipFill>
          <a:blip r:embed="rId3">
            <a:biLevel thresh="50000"/>
            <a:extLst>
              <a:ext uri="{BEBA8EAE-BF5A-486C-A8C5-ECC9F3942E4B}">
                <a14:imgProps xmlns:a14="http://schemas.microsoft.com/office/drawing/2010/main">
                  <a14:imgLayer r:embed="rId4">
                    <a14:imgEffect>
                      <a14:artisticPhotocopy/>
                    </a14:imgEffect>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401860" y="980728"/>
            <a:ext cx="8490620" cy="576325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a:extLst>
              <a:ext uri="{FF2B5EF4-FFF2-40B4-BE49-F238E27FC236}">
                <a16:creationId xmlns:a16="http://schemas.microsoft.com/office/drawing/2014/main" id="{29645A1B-58E8-E7EE-CB7B-919BB9080DA6}"/>
              </a:ext>
            </a:extLst>
          </p:cNvPr>
          <p:cNvPicPr>
            <a:picLocks noChangeAspect="1" noChangeArrowheads="1"/>
          </p:cNvPicPr>
          <p:nvPr/>
        </p:nvPicPr>
        <p:blipFill>
          <a:blip r:embed="rId2" cstate="print">
            <a:biLevel thresh="50000"/>
            <a:extLst>
              <a:ext uri="{BEBA8EAE-BF5A-486C-A8C5-ECC9F3942E4B}">
                <a14:imgProps xmlns:a14="http://schemas.microsoft.com/office/drawing/2010/main">
                  <a14:imgLayer r:embed="rId3">
                    <a14:imgEffect>
                      <a14:artisticPhotocopy/>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69618" y="886654"/>
            <a:ext cx="7965597" cy="585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B488D67-C46A-4940-AAFC-FC99F833E1F1}"/>
                  </a:ext>
                </a:extLst>
              </p:cNvPr>
              <p:cNvSpPr txBox="1"/>
              <p:nvPr/>
            </p:nvSpPr>
            <p:spPr>
              <a:xfrm>
                <a:off x="614362" y="332656"/>
                <a:ext cx="8278117" cy="553998"/>
              </a:xfrm>
              <a:prstGeom prst="rect">
                <a:avLst/>
              </a:prstGeom>
              <a:noFill/>
            </p:spPr>
            <p:txBody>
              <a:bodyPr wrap="square">
                <a:spAutoFit/>
              </a:bodyPr>
              <a:lstStyle/>
              <a:p>
                <a:r>
                  <a:rPr lang="en-US" sz="3000" b="1" dirty="0">
                    <a:solidFill>
                      <a:srgbClr val="C00000"/>
                    </a:solidFill>
                    <a:latin typeface="Times New Roman" panose="02020603050405020304" pitchFamily="18" charset="0"/>
                    <a:cs typeface="Times New Roman" panose="02020603050405020304" pitchFamily="18" charset="0"/>
                  </a:rPr>
                  <a:t>Splitting of </a:t>
                </a:r>
                <a14:m>
                  <m:oMath xmlns:m="http://schemas.openxmlformats.org/officeDocument/2006/math">
                    <m:sSup>
                      <m:sSupPr>
                        <m:ctrlPr>
                          <a:rPr lang="en-US" sz="3000" b="1" i="1">
                            <a:solidFill>
                              <a:srgbClr val="C00000"/>
                            </a:solidFill>
                            <a:latin typeface="Cambria Math" panose="02040503050406030204" pitchFamily="18" charset="0"/>
                            <a:cs typeface="Times New Roman" panose="02020603050405020304" pitchFamily="18" charset="0"/>
                          </a:rPr>
                        </m:ctrlPr>
                      </m:sSupPr>
                      <m:e>
                        <m:r>
                          <a:rPr lang="en-IN" sz="3000" b="1" i="1">
                            <a:solidFill>
                              <a:srgbClr val="C00000"/>
                            </a:solidFill>
                            <a:latin typeface="Cambria Math" panose="02040503050406030204" pitchFamily="18" charset="0"/>
                            <a:cs typeface="Times New Roman" panose="02020603050405020304" pitchFamily="18" charset="0"/>
                          </a:rPr>
                          <m:t>𝒅</m:t>
                        </m:r>
                      </m:e>
                      <m:sup>
                        <m:r>
                          <a:rPr lang="en-IN" sz="3000" b="1" i="1">
                            <a:solidFill>
                              <a:srgbClr val="C00000"/>
                            </a:solidFill>
                            <a:latin typeface="Cambria Math" panose="02040503050406030204" pitchFamily="18" charset="0"/>
                            <a:cs typeface="Times New Roman" panose="02020603050405020304" pitchFamily="18" charset="0"/>
                          </a:rPr>
                          <m:t>𝒏</m:t>
                        </m:r>
                      </m:sup>
                    </m:sSup>
                  </m:oMath>
                </a14:m>
                <a:r>
                  <a:rPr lang="en-IN" sz="3000" b="1" dirty="0">
                    <a:latin typeface="Times New Roman" panose="02020603050405020304" pitchFamily="18" charset="0"/>
                    <a:cs typeface="Times New Roman" panose="02020603050405020304" pitchFamily="18" charset="0"/>
                  </a:rPr>
                  <a:t> </a:t>
                </a:r>
                <a:r>
                  <a:rPr lang="en-IN" sz="3000" b="1" dirty="0">
                    <a:solidFill>
                      <a:srgbClr val="C00000"/>
                    </a:solidFill>
                    <a:latin typeface="Times New Roman" panose="02020603050405020304" pitchFamily="18" charset="0"/>
                    <a:cs typeface="Times New Roman" panose="02020603050405020304" pitchFamily="18" charset="0"/>
                  </a:rPr>
                  <a:t>configuration in octahedral field</a:t>
                </a:r>
              </a:p>
            </p:txBody>
          </p:sp>
        </mc:Choice>
        <mc:Fallback xmlns="">
          <p:sp>
            <p:nvSpPr>
              <p:cNvPr id="4" name="TextBox 3">
                <a:extLst>
                  <a:ext uri="{FF2B5EF4-FFF2-40B4-BE49-F238E27FC236}">
                    <a16:creationId xmlns:a16="http://schemas.microsoft.com/office/drawing/2014/main" id="{4B488D67-C46A-4940-AAFC-FC99F833E1F1}"/>
                  </a:ext>
                </a:extLst>
              </p:cNvPr>
              <p:cNvSpPr txBox="1">
                <a:spLocks noRot="1" noChangeAspect="1" noMove="1" noResize="1" noEditPoints="1" noAdjustHandles="1" noChangeArrowheads="1" noChangeShapeType="1" noTextEdit="1"/>
              </p:cNvSpPr>
              <p:nvPr/>
            </p:nvSpPr>
            <p:spPr>
              <a:xfrm>
                <a:off x="614362" y="332656"/>
                <a:ext cx="8278117" cy="553998"/>
              </a:xfrm>
              <a:prstGeom prst="rect">
                <a:avLst/>
              </a:prstGeom>
              <a:blipFill>
                <a:blip r:embed="rId4"/>
                <a:stretch>
                  <a:fillRect l="-1767" t="-14444" b="-34444"/>
                </a:stretch>
              </a:blipFill>
            </p:spPr>
            <p:txBody>
              <a:bodyPr/>
              <a:lstStyle/>
              <a:p>
                <a:r>
                  <a:rPr lang="en-IN">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3B1BEE-F533-4722-D207-64DA783F5D42}"/>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0" y="1412776"/>
            <a:ext cx="9144000" cy="4965068"/>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6FEA6A8-C3BF-979F-7C56-45A1955FA301}"/>
                  </a:ext>
                </a:extLst>
              </p:cNvPr>
              <p:cNvSpPr txBox="1"/>
              <p:nvPr/>
            </p:nvSpPr>
            <p:spPr>
              <a:xfrm>
                <a:off x="827584" y="332656"/>
                <a:ext cx="7776864" cy="830997"/>
              </a:xfrm>
              <a:prstGeom prst="rect">
                <a:avLst/>
              </a:prstGeom>
              <a:noFill/>
            </p:spPr>
            <p:txBody>
              <a:bodyPr wrap="square">
                <a:sp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Splitting of metal </a:t>
                </a:r>
                <a14:m>
                  <m:oMath xmlns:m="http://schemas.openxmlformats.org/officeDocument/2006/math">
                    <m:sSup>
                      <m:sSupPr>
                        <m:ctrlPr>
                          <a:rPr lang="en-US" sz="2400" b="1" i="1">
                            <a:solidFill>
                              <a:srgbClr val="C00000"/>
                            </a:solidFill>
                            <a:latin typeface="Cambria Math" panose="02040503050406030204" pitchFamily="18" charset="0"/>
                            <a:cs typeface="Times New Roman" panose="02020603050405020304" pitchFamily="18" charset="0"/>
                          </a:rPr>
                        </m:ctrlPr>
                      </m:sSupPr>
                      <m:e>
                        <m:r>
                          <a:rPr lang="en-IN" sz="2400" b="1" i="1">
                            <a:solidFill>
                              <a:srgbClr val="C00000"/>
                            </a:solidFill>
                            <a:latin typeface="Cambria Math" panose="02040503050406030204" pitchFamily="18" charset="0"/>
                            <a:cs typeface="Times New Roman" panose="02020603050405020304" pitchFamily="18" charset="0"/>
                          </a:rPr>
                          <m:t>𝒅</m:t>
                        </m:r>
                      </m:e>
                      <m:sup>
                        <m:r>
                          <a:rPr lang="en-IN" sz="2400" b="1" i="1">
                            <a:solidFill>
                              <a:srgbClr val="C00000"/>
                            </a:solidFill>
                            <a:latin typeface="Cambria Math" panose="02040503050406030204" pitchFamily="18" charset="0"/>
                            <a:cs typeface="Times New Roman" panose="02020603050405020304" pitchFamily="18" charset="0"/>
                          </a:rPr>
                          <m:t>𝒏</m:t>
                        </m:r>
                      </m:sup>
                    </m:sSup>
                  </m:oMath>
                </a14:m>
                <a:r>
                  <a:rPr lang="en-IN" sz="2400" b="1" dirty="0">
                    <a:solidFill>
                      <a:srgbClr val="C00000"/>
                    </a:solidFill>
                    <a:latin typeface="Times New Roman" panose="02020603050405020304" pitchFamily="18" charset="0"/>
                    <a:cs typeface="Times New Roman" panose="02020603050405020304" pitchFamily="18" charset="0"/>
                  </a:rPr>
                  <a:t> electron in octahedral field, tetrahedral and cubic ligand field in coordination complex</a:t>
                </a:r>
              </a:p>
            </p:txBody>
          </p:sp>
        </mc:Choice>
        <mc:Fallback xmlns="">
          <p:sp>
            <p:nvSpPr>
              <p:cNvPr id="5" name="TextBox 4">
                <a:extLst>
                  <a:ext uri="{FF2B5EF4-FFF2-40B4-BE49-F238E27FC236}">
                    <a16:creationId xmlns:a16="http://schemas.microsoft.com/office/drawing/2014/main" id="{76FEA6A8-C3BF-979F-7C56-45A1955FA301}"/>
                  </a:ext>
                </a:extLst>
              </p:cNvPr>
              <p:cNvSpPr txBox="1">
                <a:spLocks noRot="1" noChangeAspect="1" noMove="1" noResize="1" noEditPoints="1" noAdjustHandles="1" noChangeArrowheads="1" noChangeShapeType="1" noTextEdit="1"/>
              </p:cNvSpPr>
              <p:nvPr/>
            </p:nvSpPr>
            <p:spPr>
              <a:xfrm>
                <a:off x="827584" y="332656"/>
                <a:ext cx="7776864" cy="830997"/>
              </a:xfrm>
              <a:prstGeom prst="rect">
                <a:avLst/>
              </a:prstGeom>
              <a:blipFill>
                <a:blip r:embed="rId3"/>
                <a:stretch>
                  <a:fillRect l="-1020" t="-5882" r="-1020" b="-16176"/>
                </a:stretch>
              </a:blipFill>
            </p:spPr>
            <p:txBody>
              <a:bodyPr/>
              <a:lstStyle/>
              <a:p>
                <a:r>
                  <a:rPr lang="en-IN">
                    <a:noFill/>
                  </a:rPr>
                  <a:t> </a:t>
                </a:r>
              </a:p>
            </p:txBody>
          </p:sp>
        </mc:Fallback>
      </mc:AlternateContent>
    </p:spTree>
    <p:extLst>
      <p:ext uri="{BB962C8B-B14F-4D97-AF65-F5344CB8AC3E}">
        <p14:creationId xmlns:p14="http://schemas.microsoft.com/office/powerpoint/2010/main" val="2834441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4D29A2-9C17-3AEE-5AF8-34F5FD3E2C70}"/>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0" y="1106376"/>
            <a:ext cx="9144000" cy="5779008"/>
          </a:xfrm>
          <a:prstGeom prst="rect">
            <a:avLst/>
          </a:prstGeom>
        </p:spPr>
      </p:pic>
      <p:sp>
        <p:nvSpPr>
          <p:cNvPr id="5" name="TextBox 4">
            <a:extLst>
              <a:ext uri="{FF2B5EF4-FFF2-40B4-BE49-F238E27FC236}">
                <a16:creationId xmlns:a16="http://schemas.microsoft.com/office/drawing/2014/main" id="{8861BBBB-5C0D-D064-0116-E163C4C79D56}"/>
              </a:ext>
            </a:extLst>
          </p:cNvPr>
          <p:cNvSpPr txBox="1"/>
          <p:nvPr/>
        </p:nvSpPr>
        <p:spPr>
          <a:xfrm>
            <a:off x="323528" y="75982"/>
            <a:ext cx="7272808" cy="2308324"/>
          </a:xfrm>
          <a:prstGeom prst="rect">
            <a:avLst/>
          </a:prstGeom>
          <a:noFill/>
        </p:spPr>
        <p:txBody>
          <a:bodyPr wrap="square">
            <a:spAutoFit/>
          </a:bodyPr>
          <a:lstStyle/>
          <a:p>
            <a:pPr algn="just"/>
            <a:r>
              <a:rPr lang="en-US" sz="2400" b="1" dirty="0">
                <a:solidFill>
                  <a:srgbClr val="C00000"/>
                </a:solidFill>
                <a:latin typeface="Times New Roman" panose="02020603050405020304" pitchFamily="18" charset="0"/>
                <a:cs typeface="Times New Roman" panose="02020603050405020304" pitchFamily="18" charset="0"/>
              </a:rPr>
              <a:t>Crystal field splitting of d-orbitals in different geometries. (a) 5 degenerate metal d orbital for free metal ions (b) Octahedral field (Oh) (c) Tetrahedral field (Td) (d) Cubic field (e) Square pyramidal (tetragonal elongation, Z-out distortion) (f) Square planner field</a:t>
            </a:r>
            <a:endParaRPr lang="en-IN" sz="2400" dirty="0"/>
          </a:p>
        </p:txBody>
      </p:sp>
    </p:spTree>
    <p:extLst>
      <p:ext uri="{BB962C8B-B14F-4D97-AF65-F5344CB8AC3E}">
        <p14:creationId xmlns:p14="http://schemas.microsoft.com/office/powerpoint/2010/main" val="4259676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3DD4F2-0D6E-5D84-1E19-6241DE1902DB}"/>
              </a:ext>
            </a:extLst>
          </p:cNvPr>
          <p:cNvSpPr>
            <a:spLocks noGrp="1" noRot="1" noChangeAspect="1" noMove="1" noResize="1" noEditPoints="1" noAdjustHandles="1" noChangeArrowheads="1" noChangeShapeType="1" noTextEdit="1"/>
          </p:cNvSpPr>
          <p:nvPr>
            <p:ph idx="4294967295"/>
          </p:nvPr>
        </p:nvSpPr>
        <p:spPr>
          <a:xfrm>
            <a:off x="1542968" y="1200102"/>
            <a:ext cx="6172200" cy="4972026"/>
          </a:xfrm>
          <a:blipFill>
            <a:blip r:embed="rId2"/>
            <a:stretch>
              <a:fillRect l="-741" t="-552" r="-815"/>
            </a:stretch>
          </a:blipFill>
        </p:spPr>
        <p:txBody>
          <a:bodyPr/>
          <a:lstStyle/>
          <a:p>
            <a:pPr>
              <a:defRPr/>
            </a:pPr>
            <a:r>
              <a:rPr lang="en-IN" dirty="0">
                <a:noFill/>
              </a:rPr>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3FF33C3-3188-05D6-612D-5498B607473A}"/>
                  </a:ext>
                </a:extLst>
              </p:cNvPr>
              <p:cNvSpPr txBox="1"/>
              <p:nvPr/>
            </p:nvSpPr>
            <p:spPr>
              <a:xfrm>
                <a:off x="467544" y="188640"/>
                <a:ext cx="8424936" cy="584775"/>
              </a:xfrm>
              <a:prstGeom prst="rect">
                <a:avLst/>
              </a:prstGeom>
              <a:noFill/>
            </p:spPr>
            <p:txBody>
              <a:bodyPr wrap="square">
                <a:spAutoFit/>
              </a:bodyPr>
              <a:lstStyle/>
              <a:p>
                <a:r>
                  <a:rPr lang="en-US" sz="3200" b="1" dirty="0">
                    <a:solidFill>
                      <a:srgbClr val="C00000"/>
                    </a:solidFill>
                    <a:latin typeface="Times New Roman" panose="02020603050405020304" pitchFamily="18" charset="0"/>
                    <a:cs typeface="Times New Roman" panose="02020603050405020304" pitchFamily="18" charset="0"/>
                  </a:rPr>
                  <a:t>Splitting of </a:t>
                </a:r>
                <a14:m>
                  <m:oMath xmlns:m="http://schemas.openxmlformats.org/officeDocument/2006/math">
                    <m:sSup>
                      <m:sSupPr>
                        <m:ctrlPr>
                          <a:rPr lang="en-US" sz="3200" b="1" i="1">
                            <a:solidFill>
                              <a:srgbClr val="C00000"/>
                            </a:solidFill>
                            <a:latin typeface="Cambria Math" panose="02040503050406030204" pitchFamily="18" charset="0"/>
                            <a:cs typeface="Times New Roman" panose="02020603050405020304" pitchFamily="18" charset="0"/>
                          </a:rPr>
                        </m:ctrlPr>
                      </m:sSupPr>
                      <m:e>
                        <m:r>
                          <a:rPr lang="en-IN" sz="3200" b="1" i="1">
                            <a:solidFill>
                              <a:srgbClr val="C00000"/>
                            </a:solidFill>
                            <a:latin typeface="Cambria Math" panose="02040503050406030204" pitchFamily="18" charset="0"/>
                            <a:cs typeface="Times New Roman" panose="02020603050405020304" pitchFamily="18" charset="0"/>
                          </a:rPr>
                          <m:t>𝒅</m:t>
                        </m:r>
                      </m:e>
                      <m:sup>
                        <m:r>
                          <a:rPr lang="en-IN" sz="3200" b="1" i="1">
                            <a:solidFill>
                              <a:srgbClr val="C00000"/>
                            </a:solidFill>
                            <a:latin typeface="Cambria Math" panose="02040503050406030204" pitchFamily="18" charset="0"/>
                            <a:cs typeface="Times New Roman" panose="02020603050405020304" pitchFamily="18" charset="0"/>
                          </a:rPr>
                          <m:t>𝒏</m:t>
                        </m:r>
                      </m:sup>
                    </m:sSup>
                  </m:oMath>
                </a14:m>
                <a:r>
                  <a:rPr lang="en-IN" sz="3200" b="1" dirty="0">
                    <a:latin typeface="Times New Roman" panose="02020603050405020304" pitchFamily="18" charset="0"/>
                    <a:cs typeface="Times New Roman" panose="02020603050405020304" pitchFamily="18" charset="0"/>
                  </a:rPr>
                  <a:t> </a:t>
                </a:r>
                <a:r>
                  <a:rPr lang="en-IN" sz="3200" b="1" dirty="0">
                    <a:solidFill>
                      <a:srgbClr val="C00000"/>
                    </a:solidFill>
                    <a:latin typeface="Times New Roman" panose="02020603050405020304" pitchFamily="18" charset="0"/>
                    <a:cs typeface="Times New Roman" panose="02020603050405020304" pitchFamily="18" charset="0"/>
                  </a:rPr>
                  <a:t>configuration in octahedral field</a:t>
                </a:r>
              </a:p>
            </p:txBody>
          </p:sp>
        </mc:Choice>
        <mc:Fallback xmlns="">
          <p:sp>
            <p:nvSpPr>
              <p:cNvPr id="5" name="TextBox 4">
                <a:extLst>
                  <a:ext uri="{FF2B5EF4-FFF2-40B4-BE49-F238E27FC236}">
                    <a16:creationId xmlns:a16="http://schemas.microsoft.com/office/drawing/2014/main" id="{B3FF33C3-3188-05D6-612D-5498B607473A}"/>
                  </a:ext>
                </a:extLst>
              </p:cNvPr>
              <p:cNvSpPr txBox="1">
                <a:spLocks noRot="1" noChangeAspect="1" noMove="1" noResize="1" noEditPoints="1" noAdjustHandles="1" noChangeArrowheads="1" noChangeShapeType="1" noTextEdit="1"/>
              </p:cNvSpPr>
              <p:nvPr/>
            </p:nvSpPr>
            <p:spPr>
              <a:xfrm>
                <a:off x="467544" y="188640"/>
                <a:ext cx="8424936" cy="584775"/>
              </a:xfrm>
              <a:prstGeom prst="rect">
                <a:avLst/>
              </a:prstGeom>
              <a:blipFill>
                <a:blip r:embed="rId3"/>
                <a:stretch>
                  <a:fillRect l="-1881" t="-14583" r="-1520" b="-32292"/>
                </a:stretch>
              </a:blipFill>
            </p:spPr>
            <p:txBody>
              <a:bodyPr/>
              <a:lstStyle/>
              <a:p>
                <a:r>
                  <a:rPr lang="en-IN">
                    <a:noFill/>
                  </a:rPr>
                  <a:t> </a:t>
                </a:r>
              </a:p>
            </p:txBody>
          </p:sp>
        </mc:Fallback>
      </mc:AlternateContent>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2857EB7-E487-4098-0C91-FE6A70461563}"/>
              </a:ext>
            </a:extLst>
          </p:cNvPr>
          <p:cNvSpPr>
            <a:spLocks noGrp="1"/>
          </p:cNvSpPr>
          <p:nvPr>
            <p:ph type="title"/>
          </p:nvPr>
        </p:nvSpPr>
        <p:spPr>
          <a:xfrm>
            <a:off x="1331640" y="188640"/>
            <a:ext cx="6336704" cy="419100"/>
          </a:xfrm>
          <a:noFill/>
        </p:spPr>
        <p:txBody>
          <a:bodyPr vert="horz" lIns="67866" tIns="33338" rIns="67866" bIns="33338" rtlCol="0" anchor="ct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Strength (CFSE)</a:t>
            </a:r>
          </a:p>
        </p:txBody>
      </p:sp>
      <mc:AlternateContent xmlns:mc="http://schemas.openxmlformats.org/markup-compatibility/2006" xmlns:a14="http://schemas.microsoft.com/office/drawing/2010/main">
        <mc:Choice Requires="a14">
          <p:sp>
            <p:nvSpPr>
              <p:cNvPr id="16387" name="Rectangle 3">
                <a:extLst>
                  <a:ext uri="{FF2B5EF4-FFF2-40B4-BE49-F238E27FC236}">
                    <a16:creationId xmlns:a16="http://schemas.microsoft.com/office/drawing/2014/main" id="{5B2119B1-B445-BC71-D52A-AD0C585BAB4D}"/>
                  </a:ext>
                </a:extLst>
              </p:cNvPr>
              <p:cNvSpPr>
                <a:spLocks noGrp="1"/>
              </p:cNvSpPr>
              <p:nvPr>
                <p:ph type="body" idx="1"/>
              </p:nvPr>
            </p:nvSpPr>
            <p:spPr>
              <a:xfrm>
                <a:off x="450056" y="692696"/>
                <a:ext cx="8243888" cy="6192688"/>
              </a:xfrm>
            </p:spPr>
            <p:txBody>
              <a:bodyPr vert="horz" lIns="67866" tIns="33338" rIns="67866" bIns="33338" rtlCol="0">
                <a:noAutofit/>
              </a:bodyPr>
              <a:lstStyle/>
              <a:p>
                <a:pPr algn="just" eaLnBrk="1" hangingPunct="1">
                  <a:defRPr/>
                </a:pPr>
                <a:r>
                  <a:rPr lang="en-US" sz="2400" dirty="0">
                    <a:solidFill>
                      <a:srgbClr val="202124"/>
                    </a:solidFill>
                    <a:latin typeface="Times New Roman" panose="02020603050405020304" pitchFamily="18" charset="0"/>
                    <a:cs typeface="Times New Roman" panose="02020603050405020304" pitchFamily="18" charset="0"/>
                  </a:rPr>
                  <a:t>Crystal field theory (CFT) describes the breaking of orbital degeneracy in transition metal complexes due to the presence of ligands. </a:t>
                </a:r>
                <a:r>
                  <a:rPr lang="en-US" sz="2400" dirty="0">
                    <a:solidFill>
                      <a:srgbClr val="040C28"/>
                    </a:solidFill>
                    <a:latin typeface="Times New Roman" panose="02020603050405020304" pitchFamily="18" charset="0"/>
                    <a:cs typeface="Times New Roman" panose="02020603050405020304" pitchFamily="18" charset="0"/>
                  </a:rPr>
                  <a:t>CFT qualitatively describes the strength of the metal-ligand bonds</a:t>
                </a:r>
                <a:r>
                  <a:rPr lang="en-US" sz="2400" dirty="0">
                    <a:solidFill>
                      <a:srgbClr val="202124"/>
                    </a:solidFill>
                    <a:latin typeface="Times New Roman" panose="02020603050405020304" pitchFamily="18" charset="0"/>
                    <a:cs typeface="Times New Roman" panose="02020603050405020304" pitchFamily="18" charset="0"/>
                  </a:rPr>
                  <a:t>. </a:t>
                </a:r>
              </a:p>
              <a:p>
                <a:pPr marL="0" indent="0" algn="ctr">
                  <a:buNone/>
                  <a:defRPr/>
                </a:pPr>
                <a:r>
                  <a:rPr lang="en-US" sz="2800" b="1" dirty="0">
                    <a:solidFill>
                      <a:srgbClr val="000000"/>
                    </a:solidFill>
                    <a:latin typeface="Times New Roman" panose="02020603050405020304" pitchFamily="18" charset="0"/>
                    <a:cs typeface="Times New Roman" panose="02020603050405020304" pitchFamily="18" charset="0"/>
                  </a:rPr>
                  <a:t>Δ</a:t>
                </a:r>
                <a:r>
                  <a:rPr lang="en-US" sz="2800" b="1" baseline="-25000" dirty="0">
                    <a:solidFill>
                      <a:srgbClr val="000000"/>
                    </a:solidFill>
                    <a:latin typeface="Times New Roman" panose="02020603050405020304" pitchFamily="18" charset="0"/>
                    <a:cs typeface="Times New Roman" panose="02020603050405020304" pitchFamily="18" charset="0"/>
                  </a:rPr>
                  <a:t>0 </a:t>
                </a:r>
                <a:r>
                  <a:rPr lang="en-US" sz="2800" b="1" dirty="0">
                    <a:solidFill>
                      <a:srgbClr val="000000"/>
                    </a:solidFill>
                    <a:latin typeface="Times New Roman" panose="02020603050405020304" pitchFamily="18" charset="0"/>
                    <a:cs typeface="Times New Roman" panose="02020603050405020304" pitchFamily="18" charset="0"/>
                  </a:rPr>
                  <a:t>= 10 </a:t>
                </a:r>
                <a:r>
                  <a:rPr lang="en-US" sz="2800" b="1" dirty="0" err="1">
                    <a:solidFill>
                      <a:srgbClr val="000000"/>
                    </a:solidFill>
                    <a:latin typeface="Times New Roman" panose="02020603050405020304" pitchFamily="18" charset="0"/>
                    <a:cs typeface="Times New Roman" panose="02020603050405020304" pitchFamily="18" charset="0"/>
                  </a:rPr>
                  <a:t>Dq</a:t>
                </a:r>
                <a:endParaRPr lang="en-US" sz="2800" b="1" dirty="0">
                  <a:solidFill>
                    <a:srgbClr val="000000"/>
                  </a:solidFill>
                  <a:latin typeface="Times New Roman" panose="02020603050405020304" pitchFamily="18" charset="0"/>
                  <a:cs typeface="Times New Roman" panose="02020603050405020304" pitchFamily="18" charset="0"/>
                </a:endParaRPr>
              </a:p>
              <a:p>
                <a:pPr marL="0" indent="0" algn="ctr">
                  <a:buNone/>
                  <a:defRPr/>
                </a:pPr>
                <a:r>
                  <a:rPr lang="en-US" sz="2400" b="1" dirty="0">
                    <a:solidFill>
                      <a:srgbClr val="000000"/>
                    </a:solidFill>
                    <a:latin typeface="Times New Roman" panose="02020603050405020304" pitchFamily="18" charset="0"/>
                    <a:cs typeface="Times New Roman" panose="02020603050405020304" pitchFamily="18" charset="0"/>
                  </a:rPr>
                  <a:t>Crystal Field </a:t>
                </a:r>
                <a:r>
                  <a:rPr lang="en-US" sz="2400" b="1" dirty="0" err="1">
                    <a:solidFill>
                      <a:srgbClr val="000000"/>
                    </a:solidFill>
                    <a:latin typeface="Times New Roman" panose="02020603050405020304" pitchFamily="18" charset="0"/>
                    <a:cs typeface="Times New Roman" panose="02020603050405020304" pitchFamily="18" charset="0"/>
                  </a:rPr>
                  <a:t>Stabilisation</a:t>
                </a:r>
                <a:r>
                  <a:rPr lang="en-US" sz="2400" b="1" dirty="0">
                    <a:solidFill>
                      <a:srgbClr val="000000"/>
                    </a:solidFill>
                    <a:latin typeface="Times New Roman" panose="02020603050405020304" pitchFamily="18" charset="0"/>
                    <a:cs typeface="Times New Roman" panose="02020603050405020304" pitchFamily="18" charset="0"/>
                  </a:rPr>
                  <a:t> Energy (CFSE)</a:t>
                </a:r>
              </a:p>
              <a:p>
                <a:pPr marL="0" indent="0" algn="ctr">
                  <a:buNone/>
                  <a:defRPr/>
                </a:pPr>
                <a:endParaRPr lang="en-US" sz="800" b="1" dirty="0">
                  <a:solidFill>
                    <a:srgbClr val="000000"/>
                  </a:solidFill>
                  <a:latin typeface="Times New Roman" panose="02020603050405020304" pitchFamily="18" charset="0"/>
                  <a:cs typeface="Times New Roman" panose="02020603050405020304" pitchFamily="18" charset="0"/>
                </a:endParaRPr>
              </a:p>
              <a:p>
                <a:pPr marL="0" indent="0" algn="just">
                  <a:buNone/>
                  <a:defRPr/>
                </a:pPr>
                <a:r>
                  <a:rPr lang="en-US" sz="2400" dirty="0">
                    <a:solidFill>
                      <a:srgbClr val="000000"/>
                    </a:solidFill>
                    <a:latin typeface="Times New Roman" panose="02020603050405020304" pitchFamily="18" charset="0"/>
                    <a:cs typeface="Times New Roman" panose="02020603050405020304" pitchFamily="18" charset="0"/>
                  </a:rPr>
                  <a:t>A consequence of Crystal Field Theory is that the distribution of electrons in the d orbitals can lead to </a:t>
                </a:r>
                <a:r>
                  <a:rPr lang="en-US" sz="2400" dirty="0" err="1">
                    <a:solidFill>
                      <a:srgbClr val="000000"/>
                    </a:solidFill>
                    <a:latin typeface="Times New Roman" panose="02020603050405020304" pitchFamily="18" charset="0"/>
                    <a:cs typeface="Times New Roman" panose="02020603050405020304" pitchFamily="18" charset="0"/>
                  </a:rPr>
                  <a:t>stabilisation</a:t>
                </a:r>
                <a:r>
                  <a:rPr lang="en-US" sz="2400" dirty="0">
                    <a:solidFill>
                      <a:srgbClr val="000000"/>
                    </a:solidFill>
                    <a:latin typeface="Times New Roman" panose="02020603050405020304" pitchFamily="18" charset="0"/>
                    <a:cs typeface="Times New Roman" panose="02020603050405020304" pitchFamily="18" charset="0"/>
                  </a:rPr>
                  <a:t> for some electron configurations.</a:t>
                </a:r>
              </a:p>
              <a:p>
                <a:pPr algn="just">
                  <a:defRPr/>
                </a:pPr>
                <a:r>
                  <a:rPr lang="en-US" sz="2400" dirty="0">
                    <a:solidFill>
                      <a:srgbClr val="000000"/>
                    </a:solidFill>
                    <a:latin typeface="Times New Roman" panose="02020603050405020304" pitchFamily="18" charset="0"/>
                    <a:cs typeface="Times New Roman" panose="02020603050405020304" pitchFamily="18" charset="0"/>
                  </a:rPr>
                  <a:t> the Crystal Field </a:t>
                </a:r>
                <a:r>
                  <a:rPr lang="en-US" sz="2400" dirty="0" err="1">
                    <a:solidFill>
                      <a:srgbClr val="000000"/>
                    </a:solidFill>
                    <a:latin typeface="Times New Roman" panose="02020603050405020304" pitchFamily="18" charset="0"/>
                    <a:cs typeface="Times New Roman" panose="02020603050405020304" pitchFamily="18" charset="0"/>
                  </a:rPr>
                  <a:t>Stabilisation</a:t>
                </a:r>
                <a:r>
                  <a:rPr lang="en-US" sz="2400" dirty="0">
                    <a:solidFill>
                      <a:srgbClr val="000000"/>
                    </a:solidFill>
                    <a:latin typeface="Times New Roman" panose="02020603050405020304" pitchFamily="18" charset="0"/>
                    <a:cs typeface="Times New Roman" panose="02020603050405020304" pitchFamily="18" charset="0"/>
                  </a:rPr>
                  <a:t> Energies for d</a:t>
                </a:r>
                <a:r>
                  <a:rPr lang="en-US" sz="2400" baseline="30000" dirty="0">
                    <a:solidFill>
                      <a:srgbClr val="000000"/>
                    </a:solidFill>
                    <a:latin typeface="Times New Roman" panose="02020603050405020304" pitchFamily="18" charset="0"/>
                    <a:cs typeface="Times New Roman" panose="02020603050405020304" pitchFamily="18" charset="0"/>
                  </a:rPr>
                  <a:t>0</a:t>
                </a:r>
                <a:r>
                  <a:rPr lang="en-US" sz="2400" dirty="0">
                    <a:solidFill>
                      <a:srgbClr val="000000"/>
                    </a:solidFill>
                    <a:latin typeface="Times New Roman" panose="02020603050405020304" pitchFamily="18" charset="0"/>
                    <a:cs typeface="Times New Roman" panose="02020603050405020304" pitchFamily="18" charset="0"/>
                  </a:rPr>
                  <a:t> to d</a:t>
                </a:r>
                <a:r>
                  <a:rPr lang="en-US" sz="2400" baseline="30000" dirty="0">
                    <a:solidFill>
                      <a:srgbClr val="000000"/>
                    </a:solidFill>
                    <a:latin typeface="Times New Roman" panose="02020603050405020304" pitchFamily="18" charset="0"/>
                    <a:cs typeface="Times New Roman" panose="02020603050405020304" pitchFamily="18" charset="0"/>
                  </a:rPr>
                  <a:t>10</a:t>
                </a:r>
                <a:r>
                  <a:rPr lang="en-US" sz="2400" dirty="0">
                    <a:solidFill>
                      <a:srgbClr val="000000"/>
                    </a:solidFill>
                    <a:latin typeface="Times New Roman" panose="02020603050405020304" pitchFamily="18" charset="0"/>
                    <a:cs typeface="Times New Roman" panose="02020603050405020304" pitchFamily="18" charset="0"/>
                  </a:rPr>
                  <a:t> configurations can then be used to calculate the Octahedral Site Preference Energies, which is defined as: </a:t>
                </a:r>
              </a:p>
              <a:p>
                <a:pPr marL="0" indent="0" algn="ctr">
                  <a:buNone/>
                  <a:defRPr/>
                </a:pPr>
                <a:r>
                  <a:rPr lang="en-US" sz="2400" b="1" dirty="0">
                    <a:solidFill>
                      <a:srgbClr val="000000"/>
                    </a:solidFill>
                    <a:latin typeface="Times New Roman" panose="02020603050405020304" pitchFamily="18" charset="0"/>
                    <a:cs typeface="Times New Roman" panose="02020603050405020304" pitchFamily="18" charset="0"/>
                  </a:rPr>
                  <a:t>OSPE = CFSE (oct) - CFSE (</a:t>
                </a:r>
                <a:r>
                  <a:rPr lang="en-US" sz="2400" b="1" dirty="0" err="1">
                    <a:solidFill>
                      <a:srgbClr val="000000"/>
                    </a:solidFill>
                    <a:latin typeface="Times New Roman" panose="02020603050405020304" pitchFamily="18" charset="0"/>
                    <a:cs typeface="Times New Roman" panose="02020603050405020304" pitchFamily="18" charset="0"/>
                  </a:rPr>
                  <a:t>tet</a:t>
                </a:r>
                <a:r>
                  <a:rPr lang="en-US" sz="2400" b="1" dirty="0">
                    <a:solidFill>
                      <a:srgbClr val="000000"/>
                    </a:solidFill>
                    <a:latin typeface="Times New Roman" panose="02020603050405020304" pitchFamily="18" charset="0"/>
                    <a:cs typeface="Times New Roman" panose="02020603050405020304" pitchFamily="18" charset="0"/>
                  </a:rPr>
                  <a:t>)</a:t>
                </a:r>
                <a:endParaRPr lang="en-US" sz="2400" dirty="0">
                  <a:solidFill>
                    <a:srgbClr val="000000"/>
                  </a:solidFill>
                  <a:latin typeface="Times New Roman" panose="02020603050405020304" pitchFamily="18" charset="0"/>
                  <a:cs typeface="Times New Roman" panose="02020603050405020304" pitchFamily="18" charset="0"/>
                </a:endParaRPr>
              </a:p>
              <a:p>
                <a:pPr algn="ctr">
                  <a:defRPr/>
                </a:pPr>
                <a:r>
                  <a:rPr lang="en-US" sz="2200" dirty="0">
                    <a:solidFill>
                      <a:srgbClr val="000000"/>
                    </a:solidFill>
                    <a:latin typeface="Times New Roman" panose="02020603050405020304" pitchFamily="18" charset="0"/>
                    <a:cs typeface="Times New Roman" panose="02020603050405020304" pitchFamily="18" charset="0"/>
                  </a:rPr>
                  <a:t>the conversion between </a:t>
                </a:r>
                <a:r>
                  <a:rPr lang="en-US" sz="2200" dirty="0" err="1">
                    <a:solidFill>
                      <a:srgbClr val="000000"/>
                    </a:solidFill>
                    <a:latin typeface="Times New Roman" panose="02020603050405020304" pitchFamily="18" charset="0"/>
                    <a:cs typeface="Times New Roman" panose="02020603050405020304" pitchFamily="18" charset="0"/>
                  </a:rPr>
                  <a:t>Δ</a:t>
                </a:r>
                <a:r>
                  <a:rPr lang="en-US" sz="2200" baseline="-25000" dirty="0" err="1">
                    <a:solidFill>
                      <a:srgbClr val="000000"/>
                    </a:solidFill>
                    <a:latin typeface="Times New Roman" panose="02020603050405020304" pitchFamily="18" charset="0"/>
                    <a:cs typeface="Times New Roman" panose="02020603050405020304" pitchFamily="18" charset="0"/>
                  </a:rPr>
                  <a:t>oct</a:t>
                </a:r>
                <a:r>
                  <a:rPr lang="en-US" sz="2200" dirty="0">
                    <a:solidFill>
                      <a:srgbClr val="000000"/>
                    </a:solidFill>
                    <a:latin typeface="Times New Roman" panose="02020603050405020304" pitchFamily="18" charset="0"/>
                    <a:cs typeface="Times New Roman" panose="02020603050405020304" pitchFamily="18" charset="0"/>
                  </a:rPr>
                  <a:t> and </a:t>
                </a:r>
                <a:r>
                  <a:rPr lang="en-US" sz="2200" dirty="0" err="1">
                    <a:solidFill>
                      <a:srgbClr val="000000"/>
                    </a:solidFill>
                    <a:latin typeface="Times New Roman" panose="02020603050405020304" pitchFamily="18" charset="0"/>
                    <a:cs typeface="Times New Roman" panose="02020603050405020304" pitchFamily="18" charset="0"/>
                  </a:rPr>
                  <a:t>Δ</a:t>
                </a:r>
                <a:r>
                  <a:rPr lang="en-US" sz="2200" baseline="-25000" dirty="0" err="1">
                    <a:solidFill>
                      <a:srgbClr val="000000"/>
                    </a:solidFill>
                    <a:latin typeface="Times New Roman" panose="02020603050405020304" pitchFamily="18" charset="0"/>
                    <a:cs typeface="Times New Roman" panose="02020603050405020304" pitchFamily="18" charset="0"/>
                  </a:rPr>
                  <a:t>tet</a:t>
                </a:r>
                <a:r>
                  <a:rPr lang="en-US" sz="2200" dirty="0">
                    <a:solidFill>
                      <a:srgbClr val="000000"/>
                    </a:solidFill>
                    <a:latin typeface="Times New Roman" panose="02020603050405020304" pitchFamily="18" charset="0"/>
                    <a:cs typeface="Times New Roman" panose="02020603050405020304" pitchFamily="18" charset="0"/>
                  </a:rPr>
                  <a:t> used for these calculations is:</a:t>
                </a:r>
                <a:br>
                  <a:rPr lang="en-US" sz="2400" dirty="0">
                    <a:latin typeface="Times New Roman" panose="02020603050405020304" pitchFamily="18" charset="0"/>
                    <a:cs typeface="Times New Roman" panose="02020603050405020304" pitchFamily="18" charset="0"/>
                  </a:rPr>
                </a:br>
                <a:r>
                  <a:rPr lang="en-US" sz="2400" b="1" dirty="0" err="1">
                    <a:solidFill>
                      <a:srgbClr val="000000"/>
                    </a:solidFill>
                    <a:latin typeface="Times New Roman" panose="02020603050405020304" pitchFamily="18" charset="0"/>
                    <a:cs typeface="Times New Roman" panose="02020603050405020304" pitchFamily="18" charset="0"/>
                  </a:rPr>
                  <a:t>Δ</a:t>
                </a:r>
                <a:r>
                  <a:rPr lang="en-US" sz="2400" b="1" baseline="-25000" dirty="0" err="1">
                    <a:solidFill>
                      <a:srgbClr val="000000"/>
                    </a:solidFill>
                    <a:latin typeface="Times New Roman" panose="02020603050405020304" pitchFamily="18" charset="0"/>
                    <a:cs typeface="Times New Roman" panose="02020603050405020304" pitchFamily="18" charset="0"/>
                  </a:rPr>
                  <a:t>tet</a:t>
                </a:r>
                <a:r>
                  <a:rPr lang="en-US" sz="2400" b="1" dirty="0">
                    <a:solidFill>
                      <a:srgbClr val="000000"/>
                    </a:solidFill>
                    <a:latin typeface="Times New Roman" panose="02020603050405020304" pitchFamily="18" charset="0"/>
                    <a:cs typeface="Times New Roman" panose="02020603050405020304" pitchFamily="18" charset="0"/>
                  </a:rPr>
                  <a:t> = </a:t>
                </a:r>
                <a14:m>
                  <m:oMath xmlns:m="http://schemas.openxmlformats.org/officeDocument/2006/math">
                    <m:f>
                      <m:fPr>
                        <m:ctrlPr>
                          <a:rPr lang="en-US" sz="2400" b="1" i="1">
                            <a:solidFill>
                              <a:srgbClr val="000000"/>
                            </a:solidFill>
                            <a:latin typeface="Cambria Math" panose="02040503050406030204" pitchFamily="18" charset="0"/>
                            <a:cs typeface="Times New Roman" panose="02020603050405020304" pitchFamily="18" charset="0"/>
                          </a:rPr>
                        </m:ctrlPr>
                      </m:fPr>
                      <m:num>
                        <m:r>
                          <a:rPr lang="en-IN" sz="2400" b="1" i="1">
                            <a:solidFill>
                              <a:srgbClr val="000000"/>
                            </a:solidFill>
                            <a:latin typeface="Cambria Math" panose="02040503050406030204" pitchFamily="18" charset="0"/>
                            <a:cs typeface="Times New Roman" panose="02020603050405020304" pitchFamily="18" charset="0"/>
                          </a:rPr>
                          <m:t>𝟒</m:t>
                        </m:r>
                      </m:num>
                      <m:den>
                        <m:r>
                          <a:rPr lang="en-IN" sz="2400" b="1" i="1">
                            <a:solidFill>
                              <a:srgbClr val="000000"/>
                            </a:solidFill>
                            <a:latin typeface="Cambria Math" panose="02040503050406030204" pitchFamily="18" charset="0"/>
                            <a:cs typeface="Times New Roman" panose="02020603050405020304" pitchFamily="18" charset="0"/>
                          </a:rPr>
                          <m:t>𝟗</m:t>
                        </m:r>
                      </m:den>
                    </m:f>
                    <m:r>
                      <a:rPr lang="en-IN" sz="2400" b="1" i="1">
                        <a:solidFill>
                          <a:srgbClr val="000000"/>
                        </a:solidFill>
                        <a:latin typeface="Cambria Math" panose="02040503050406030204" pitchFamily="18" charset="0"/>
                        <a:cs typeface="Times New Roman" panose="02020603050405020304" pitchFamily="18" charset="0"/>
                      </a:rPr>
                      <m:t> </m:t>
                    </m:r>
                  </m:oMath>
                </a14:m>
                <a:r>
                  <a:rPr lang="en-US" sz="2400" b="1" dirty="0" err="1">
                    <a:solidFill>
                      <a:srgbClr val="000000"/>
                    </a:solidFill>
                    <a:latin typeface="Times New Roman" panose="02020603050405020304" pitchFamily="18" charset="0"/>
                    <a:cs typeface="Times New Roman" panose="02020603050405020304" pitchFamily="18" charset="0"/>
                  </a:rPr>
                  <a:t>Δ</a:t>
                </a:r>
                <a:r>
                  <a:rPr lang="en-US" sz="2400" b="1" baseline="-25000" dirty="0" err="1">
                    <a:solidFill>
                      <a:srgbClr val="000000"/>
                    </a:solidFill>
                    <a:latin typeface="Times New Roman" panose="02020603050405020304" pitchFamily="18" charset="0"/>
                    <a:cs typeface="Times New Roman" panose="02020603050405020304" pitchFamily="18" charset="0"/>
                  </a:rPr>
                  <a:t>oct</a:t>
                </a:r>
                <a:r>
                  <a:rPr lang="en-US" sz="2400" b="1" dirty="0">
                    <a:solidFill>
                      <a:srgbClr val="000000"/>
                    </a:solidFill>
                    <a:latin typeface="Times New Roman" panose="02020603050405020304" pitchFamily="18" charset="0"/>
                    <a:cs typeface="Times New Roman" panose="02020603050405020304" pitchFamily="18" charset="0"/>
                  </a:rPr>
                  <a:t>  </a:t>
                </a:r>
                <a:endParaRPr lang="en-US" altLang="en-US" sz="2400" b="1" dirty="0">
                  <a:solidFill>
                    <a:srgbClr val="7030A0"/>
                  </a:solidFill>
                  <a:latin typeface="Times New Roman" panose="02020603050405020304" pitchFamily="18" charset="0"/>
                  <a:cs typeface="Times New Roman" panose="02020603050405020304" pitchFamily="18" charset="0"/>
                </a:endParaRPr>
              </a:p>
            </p:txBody>
          </p:sp>
        </mc:Choice>
        <mc:Fallback xmlns="">
          <p:sp>
            <p:nvSpPr>
              <p:cNvPr id="16387" name="Rectangle 3">
                <a:extLst>
                  <a:ext uri="{FF2B5EF4-FFF2-40B4-BE49-F238E27FC236}">
                    <a16:creationId xmlns:a16="http://schemas.microsoft.com/office/drawing/2014/main" id="{5B2119B1-B445-BC71-D52A-AD0C585BAB4D}"/>
                  </a:ext>
                </a:extLst>
              </p:cNvPr>
              <p:cNvSpPr>
                <a:spLocks noGrp="1" noRot="1" noChangeAspect="1" noMove="1" noResize="1" noEditPoints="1" noAdjustHandles="1" noChangeArrowheads="1" noChangeShapeType="1" noTextEdit="1"/>
              </p:cNvSpPr>
              <p:nvPr>
                <p:ph type="body" idx="1"/>
              </p:nvPr>
            </p:nvSpPr>
            <p:spPr>
              <a:xfrm>
                <a:off x="450056" y="692696"/>
                <a:ext cx="8243888" cy="6192688"/>
              </a:xfrm>
              <a:blipFill>
                <a:blip r:embed="rId2"/>
                <a:stretch>
                  <a:fillRect l="-1479" t="-1576" r="-1405"/>
                </a:stretch>
              </a:blipFill>
            </p:spPr>
            <p:txBody>
              <a:bodyPr/>
              <a:lstStyle/>
              <a:p>
                <a:r>
                  <a:rPr lang="en-IN">
                    <a:noFill/>
                  </a:rPr>
                  <a:t> </a:t>
                </a:r>
              </a:p>
            </p:txBody>
          </p:sp>
        </mc:Fallback>
      </mc:AlternateContent>
    </p:spTree>
  </p:cSld>
  <p:clrMapOvr>
    <a:masterClrMapping/>
  </p:clrMapOvr>
  <p:transition>
    <p:zoom dir="in"/>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17475" y="304800"/>
            <a:ext cx="8915400" cy="609600"/>
          </a:xfrm>
          <a:prstGeom prst="rect">
            <a:avLst/>
          </a:prstGeom>
          <a:noFill/>
          <a:ln w="9525">
            <a:noFill/>
            <a:miter lim="800000"/>
            <a:headEnd/>
            <a:tailEnd/>
          </a:ln>
          <a:effectLst/>
        </p:spPr>
        <p:txBody>
          <a:bodyPr anchor="ctr"/>
          <a:lstStyle/>
          <a:p>
            <a:pPr algn="ctr"/>
            <a:r>
              <a:rPr lang="en-US" sz="3600" b="1" dirty="0">
                <a:solidFill>
                  <a:srgbClr val="C00000"/>
                </a:solidFill>
              </a:rPr>
              <a:t>Crystal Field </a:t>
            </a:r>
            <a:r>
              <a:rPr lang="en-US" sz="3600" b="1" dirty="0" err="1">
                <a:solidFill>
                  <a:srgbClr val="C00000"/>
                </a:solidFill>
              </a:rPr>
              <a:t>Stabelization</a:t>
            </a:r>
            <a:r>
              <a:rPr lang="en-US" sz="3600" dirty="0">
                <a:solidFill>
                  <a:srgbClr val="C00000"/>
                </a:solidFill>
              </a:rPr>
              <a:t> </a:t>
            </a:r>
            <a:r>
              <a:rPr lang="en-US" sz="3600" b="1" dirty="0">
                <a:solidFill>
                  <a:srgbClr val="C00000"/>
                </a:solidFill>
              </a:rPr>
              <a:t>Energy (CFSE)</a:t>
            </a:r>
          </a:p>
        </p:txBody>
      </p:sp>
      <p:sp>
        <p:nvSpPr>
          <p:cNvPr id="8195" name="Rectangle 3"/>
          <p:cNvSpPr>
            <a:spLocks noChangeArrowheads="1"/>
          </p:cNvSpPr>
          <p:nvPr/>
        </p:nvSpPr>
        <p:spPr bwMode="auto">
          <a:xfrm>
            <a:off x="76200" y="836712"/>
            <a:ext cx="8866188" cy="2438400"/>
          </a:xfrm>
          <a:prstGeom prst="rect">
            <a:avLst/>
          </a:prstGeom>
          <a:noFill/>
          <a:ln w="9525">
            <a:noFill/>
            <a:miter lim="800000"/>
            <a:headEnd/>
            <a:tailEnd/>
          </a:ln>
          <a:effectLst/>
        </p:spPr>
        <p:txBody>
          <a:bodyPr/>
          <a:lstStyle/>
          <a:p>
            <a:pPr marL="342900" indent="-342900">
              <a:spcBef>
                <a:spcPct val="20000"/>
              </a:spcBef>
              <a:buFontTx/>
              <a:buChar char="•"/>
            </a:pPr>
            <a:r>
              <a:rPr lang="en-US" sz="3200" b="1" dirty="0">
                <a:solidFill>
                  <a:srgbClr val="660066"/>
                </a:solidFill>
              </a:rPr>
              <a:t>In Octahedral field, </a:t>
            </a:r>
            <a:r>
              <a:rPr lang="en-US" sz="3200" b="1" dirty="0">
                <a:solidFill>
                  <a:srgbClr val="FF0000"/>
                </a:solidFill>
              </a:rPr>
              <a:t>configuration is:</a:t>
            </a:r>
            <a:r>
              <a:rPr lang="en-US" sz="3200" b="1" dirty="0">
                <a:solidFill>
                  <a:srgbClr val="660066"/>
                </a:solidFill>
              </a:rPr>
              <a:t> </a:t>
            </a:r>
            <a:r>
              <a:rPr lang="en-US" sz="3600" b="1" dirty="0">
                <a:solidFill>
                  <a:srgbClr val="FF0000"/>
                </a:solidFill>
              </a:rPr>
              <a:t>t</a:t>
            </a:r>
            <a:r>
              <a:rPr lang="en-US" sz="3600" b="1" baseline="-25000" dirty="0">
                <a:solidFill>
                  <a:srgbClr val="FF0000"/>
                </a:solidFill>
              </a:rPr>
              <a:t>2g</a:t>
            </a:r>
            <a:r>
              <a:rPr lang="en-US" sz="3600" b="1" baseline="30000" dirty="0">
                <a:solidFill>
                  <a:srgbClr val="FF0000"/>
                </a:solidFill>
              </a:rPr>
              <a:t>x </a:t>
            </a:r>
            <a:r>
              <a:rPr lang="en-US" sz="3600" b="1" dirty="0" err="1">
                <a:solidFill>
                  <a:srgbClr val="FF0000"/>
                </a:solidFill>
              </a:rPr>
              <a:t>e</a:t>
            </a:r>
            <a:r>
              <a:rPr lang="en-US" sz="3600" b="1" baseline="-25000" dirty="0" err="1">
                <a:solidFill>
                  <a:srgbClr val="FF0000"/>
                </a:solidFill>
              </a:rPr>
              <a:t>g</a:t>
            </a:r>
            <a:r>
              <a:rPr lang="en-US" sz="3600" b="1" baseline="30000" dirty="0" err="1">
                <a:solidFill>
                  <a:srgbClr val="FF0000"/>
                </a:solidFill>
              </a:rPr>
              <a:t>y</a:t>
            </a:r>
            <a:r>
              <a:rPr lang="en-US" sz="3200" b="1" dirty="0"/>
              <a:t> </a:t>
            </a:r>
          </a:p>
          <a:p>
            <a:pPr marL="342900" indent="-342900">
              <a:spcBef>
                <a:spcPct val="20000"/>
              </a:spcBef>
              <a:buFontTx/>
              <a:buChar char="•"/>
            </a:pPr>
            <a:r>
              <a:rPr lang="en-US" sz="3200" b="1" dirty="0">
                <a:solidFill>
                  <a:srgbClr val="000066"/>
                </a:solidFill>
              </a:rPr>
              <a:t>Net energy of the configuration  relative to the average energy of the orbitals is:</a:t>
            </a:r>
          </a:p>
          <a:p>
            <a:pPr marL="342900" indent="-342900" algn="ctr">
              <a:spcBef>
                <a:spcPct val="20000"/>
              </a:spcBef>
            </a:pPr>
            <a:r>
              <a:rPr lang="en-US" sz="3200" b="1" dirty="0">
                <a:solidFill>
                  <a:srgbClr val="000066"/>
                </a:solidFill>
              </a:rPr>
              <a:t>= (-0.4x + 0.6y)</a:t>
            </a:r>
            <a:r>
              <a:rPr lang="en-US" sz="3200" b="1" dirty="0">
                <a:solidFill>
                  <a:srgbClr val="000066"/>
                </a:solidFill>
                <a:sym typeface="Symbol" pitchFamily="18" charset="2"/>
              </a:rPr>
              <a:t></a:t>
            </a:r>
            <a:r>
              <a:rPr lang="en-US" sz="3200" b="1" baseline="-25000" dirty="0">
                <a:solidFill>
                  <a:srgbClr val="000066"/>
                </a:solidFill>
              </a:rPr>
              <a:t>O</a:t>
            </a:r>
          </a:p>
          <a:p>
            <a:pPr marL="342900" indent="-342900" algn="ctr">
              <a:spcBef>
                <a:spcPct val="20000"/>
              </a:spcBef>
            </a:pPr>
            <a:r>
              <a:rPr lang="en-US" sz="3200" b="1" dirty="0">
                <a:solidFill>
                  <a:srgbClr val="000066"/>
                </a:solidFill>
                <a:sym typeface="Symbol" pitchFamily="18" charset="2"/>
              </a:rPr>
              <a:t></a:t>
            </a:r>
            <a:r>
              <a:rPr lang="en-US" sz="3200" b="1" baseline="-25000" dirty="0">
                <a:solidFill>
                  <a:srgbClr val="000066"/>
                </a:solidFill>
              </a:rPr>
              <a:t>O</a:t>
            </a:r>
            <a:r>
              <a:rPr lang="en-US" dirty="0"/>
              <a:t> = </a:t>
            </a:r>
            <a:r>
              <a:rPr lang="en-US" sz="3200" b="1" dirty="0">
                <a:solidFill>
                  <a:srgbClr val="000066"/>
                </a:solidFill>
              </a:rPr>
              <a:t>10 </a:t>
            </a:r>
            <a:r>
              <a:rPr lang="en-US" sz="3200" b="1" dirty="0" err="1">
                <a:solidFill>
                  <a:srgbClr val="000066"/>
                </a:solidFill>
              </a:rPr>
              <a:t>Dq</a:t>
            </a:r>
            <a:endParaRPr lang="en-US" sz="3200" b="1" dirty="0">
              <a:solidFill>
                <a:srgbClr val="000066"/>
              </a:solidFill>
            </a:endParaRPr>
          </a:p>
          <a:p>
            <a:pPr marL="342900" indent="-342900" algn="ctr">
              <a:spcBef>
                <a:spcPct val="20000"/>
              </a:spcBef>
            </a:pPr>
            <a:r>
              <a:rPr lang="en-US" sz="3200" b="1" dirty="0">
                <a:solidFill>
                  <a:srgbClr val="800000"/>
                </a:solidFill>
              </a:rPr>
              <a:t>For d</a:t>
            </a:r>
            <a:r>
              <a:rPr lang="en-US" sz="3200" b="1" baseline="30000" dirty="0">
                <a:solidFill>
                  <a:srgbClr val="800000"/>
                </a:solidFill>
              </a:rPr>
              <a:t>4 </a:t>
            </a:r>
            <a:r>
              <a:rPr lang="en-US" sz="3200" b="1" dirty="0">
                <a:solidFill>
                  <a:srgbClr val="800000"/>
                </a:solidFill>
              </a:rPr>
              <a:t>to</a:t>
            </a:r>
            <a:r>
              <a:rPr lang="en-US" sz="3200" b="1" baseline="30000" dirty="0">
                <a:solidFill>
                  <a:srgbClr val="800000"/>
                </a:solidFill>
              </a:rPr>
              <a:t> </a:t>
            </a:r>
            <a:r>
              <a:rPr lang="en-US" sz="3200" b="1" dirty="0">
                <a:solidFill>
                  <a:srgbClr val="800000"/>
                </a:solidFill>
              </a:rPr>
              <a:t>d</a:t>
            </a:r>
            <a:r>
              <a:rPr lang="en-US" sz="3200" b="1" baseline="30000" dirty="0">
                <a:solidFill>
                  <a:srgbClr val="800000"/>
                </a:solidFill>
              </a:rPr>
              <a:t>7</a:t>
            </a:r>
            <a:r>
              <a:rPr lang="en-US" sz="3200" b="1" dirty="0">
                <a:solidFill>
                  <a:srgbClr val="800000"/>
                </a:solidFill>
              </a:rPr>
              <a:t> in Octahedral field both high spin &amp; low spin states are possible</a:t>
            </a:r>
            <a:endParaRPr lang="en-US" sz="3200" b="1" dirty="0"/>
          </a:p>
          <a:p>
            <a:pPr marL="342900" indent="-342900">
              <a:spcBef>
                <a:spcPct val="20000"/>
              </a:spcBef>
              <a:buFontTx/>
              <a:buChar char="•"/>
            </a:pPr>
            <a:r>
              <a:rPr lang="en-US" sz="3200" b="1" dirty="0">
                <a:solidFill>
                  <a:srgbClr val="000066"/>
                </a:solidFill>
              </a:rPr>
              <a:t>In weak field:  </a:t>
            </a:r>
            <a:r>
              <a:rPr lang="en-US" sz="3200" b="1" dirty="0">
                <a:solidFill>
                  <a:srgbClr val="000066"/>
                </a:solidFill>
                <a:sym typeface="Symbol" pitchFamily="18" charset="2"/>
              </a:rPr>
              <a:t></a:t>
            </a:r>
            <a:r>
              <a:rPr lang="en-US" sz="3200" b="1" baseline="-25000" dirty="0">
                <a:solidFill>
                  <a:srgbClr val="000066"/>
                </a:solidFill>
              </a:rPr>
              <a:t>O</a:t>
            </a:r>
            <a:r>
              <a:rPr lang="en-US" sz="3200" b="1" dirty="0">
                <a:solidFill>
                  <a:srgbClr val="000066"/>
                </a:solidFill>
              </a:rPr>
              <a:t> </a:t>
            </a:r>
            <a:r>
              <a:rPr lang="en-US" sz="3200" b="1" dirty="0">
                <a:solidFill>
                  <a:srgbClr val="000066"/>
                </a:solidFill>
                <a:sym typeface="Symbol" pitchFamily="18" charset="2"/>
              </a:rPr>
              <a:t></a:t>
            </a:r>
            <a:r>
              <a:rPr lang="en-US" sz="3200" b="1" dirty="0">
                <a:solidFill>
                  <a:srgbClr val="000066"/>
                </a:solidFill>
              </a:rPr>
              <a:t> P,</a:t>
            </a:r>
            <a:r>
              <a:rPr lang="en-US" sz="3200" b="1" dirty="0"/>
              <a:t>  e.g.  </a:t>
            </a:r>
            <a:r>
              <a:rPr lang="en-US" sz="3200" b="1" dirty="0">
                <a:solidFill>
                  <a:srgbClr val="000066"/>
                </a:solidFill>
              </a:rPr>
              <a:t>t</a:t>
            </a:r>
            <a:r>
              <a:rPr lang="en-US" sz="3200" b="1" baseline="-25000" dirty="0">
                <a:solidFill>
                  <a:srgbClr val="000066"/>
                </a:solidFill>
              </a:rPr>
              <a:t>2g</a:t>
            </a:r>
            <a:r>
              <a:rPr lang="en-US" sz="3200" b="1" baseline="30000" dirty="0">
                <a:solidFill>
                  <a:srgbClr val="000066"/>
                </a:solidFill>
              </a:rPr>
              <a:t>3</a:t>
            </a:r>
            <a:r>
              <a:rPr lang="en-US" sz="3200" b="1" dirty="0">
                <a:solidFill>
                  <a:srgbClr val="000066"/>
                </a:solidFill>
              </a:rPr>
              <a:t>e</a:t>
            </a:r>
            <a:r>
              <a:rPr lang="en-US" sz="3200" b="1" baseline="-25000" dirty="0">
                <a:solidFill>
                  <a:srgbClr val="000066"/>
                </a:solidFill>
              </a:rPr>
              <a:t>g</a:t>
            </a:r>
            <a:r>
              <a:rPr lang="en-US" sz="3200" b="1" baseline="30000" dirty="0">
                <a:solidFill>
                  <a:srgbClr val="000066"/>
                </a:solidFill>
              </a:rPr>
              <a:t>1</a:t>
            </a:r>
            <a:endParaRPr lang="en-US" sz="3200" b="1" dirty="0"/>
          </a:p>
          <a:p>
            <a:pPr marL="342900" indent="-342900">
              <a:spcBef>
                <a:spcPct val="20000"/>
              </a:spcBef>
              <a:buFontTx/>
              <a:buChar char="•"/>
            </a:pPr>
            <a:r>
              <a:rPr lang="en-US" sz="3200" b="1" dirty="0">
                <a:solidFill>
                  <a:srgbClr val="800000"/>
                </a:solidFill>
              </a:rPr>
              <a:t>In strong field  </a:t>
            </a:r>
            <a:r>
              <a:rPr lang="en-US" sz="3200" b="1" dirty="0">
                <a:solidFill>
                  <a:srgbClr val="800000"/>
                </a:solidFill>
                <a:sym typeface="Symbol" pitchFamily="18" charset="2"/>
              </a:rPr>
              <a:t></a:t>
            </a:r>
            <a:r>
              <a:rPr lang="en-US" sz="3200" b="1" baseline="-25000" dirty="0">
                <a:solidFill>
                  <a:srgbClr val="800000"/>
                </a:solidFill>
              </a:rPr>
              <a:t>O</a:t>
            </a:r>
            <a:r>
              <a:rPr lang="en-US" sz="3200" b="1" dirty="0">
                <a:solidFill>
                  <a:srgbClr val="800000"/>
                </a:solidFill>
              </a:rPr>
              <a:t> </a:t>
            </a:r>
            <a:r>
              <a:rPr lang="en-US" sz="3200" b="1" dirty="0">
                <a:solidFill>
                  <a:srgbClr val="800000"/>
                </a:solidFill>
                <a:sym typeface="Symbol" pitchFamily="18" charset="2"/>
              </a:rPr>
              <a:t></a:t>
            </a:r>
            <a:r>
              <a:rPr lang="en-US" sz="3200" b="1" dirty="0">
                <a:solidFill>
                  <a:srgbClr val="800000"/>
                </a:solidFill>
              </a:rPr>
              <a:t> P,  e.g. t</a:t>
            </a:r>
            <a:r>
              <a:rPr lang="en-US" sz="3200" b="1" baseline="-25000" dirty="0">
                <a:solidFill>
                  <a:srgbClr val="800000"/>
                </a:solidFill>
              </a:rPr>
              <a:t>2g</a:t>
            </a:r>
            <a:r>
              <a:rPr lang="en-US" sz="3200" b="1" baseline="30000" dirty="0">
                <a:solidFill>
                  <a:srgbClr val="800000"/>
                </a:solidFill>
              </a:rPr>
              <a:t>4</a:t>
            </a:r>
            <a:r>
              <a:rPr lang="en-US" sz="3200" b="1" baseline="30000" dirty="0">
                <a:solidFill>
                  <a:srgbClr val="CC6600"/>
                </a:solidFill>
              </a:rPr>
              <a:t> </a:t>
            </a:r>
            <a:endParaRPr lang="en-US" sz="3200" b="1" dirty="0">
              <a:solidFill>
                <a:srgbClr val="CC6600"/>
              </a:solidFill>
            </a:endParaRPr>
          </a:p>
          <a:p>
            <a:pPr marL="342900" indent="-342900">
              <a:spcBef>
                <a:spcPct val="20000"/>
              </a:spcBef>
              <a:buFontTx/>
              <a:buChar char="•"/>
            </a:pPr>
            <a:r>
              <a:rPr lang="en-US" sz="3200" b="1" dirty="0"/>
              <a:t>P - paring energy </a:t>
            </a:r>
          </a:p>
          <a:p>
            <a:pPr marL="342900" indent="-342900" algn="ctr">
              <a:spcBef>
                <a:spcPct val="20000"/>
              </a:spcBef>
            </a:pPr>
            <a:endParaRPr lang="en-US" sz="3200" b="1" dirty="0">
              <a:solidFill>
                <a:srgbClr val="000066"/>
              </a:solidFill>
            </a:endParaRPr>
          </a:p>
        </p:txBody>
      </p:sp>
      <p:sp>
        <p:nvSpPr>
          <p:cNvPr id="8196" name="Rectangle 4"/>
          <p:cNvSpPr>
            <a:spLocks noChangeArrowheads="1"/>
          </p:cNvSpPr>
          <p:nvPr/>
        </p:nvSpPr>
        <p:spPr bwMode="auto">
          <a:xfrm>
            <a:off x="665163" y="3962400"/>
            <a:ext cx="7848600" cy="2667000"/>
          </a:xfrm>
          <a:prstGeom prst="rect">
            <a:avLst/>
          </a:prstGeom>
          <a:noFill/>
          <a:ln w="9525">
            <a:noFill/>
            <a:miter lim="800000"/>
            <a:headEnd/>
            <a:tailEnd/>
          </a:ln>
          <a:effectLst/>
        </p:spPr>
        <p:txBody>
          <a:bodyPr/>
          <a:lstStyle/>
          <a:p>
            <a:pPr marL="342900" indent="-342900" algn="ctr">
              <a:spcBef>
                <a:spcPct val="20000"/>
              </a:spcBef>
            </a:pPr>
            <a:endParaRPr lang="en-US" sz="3600" b="1" dirty="0"/>
          </a:p>
        </p:txBody>
      </p:sp>
    </p:spTree>
    <p:extLst>
      <p:ext uri="{BB962C8B-B14F-4D97-AF65-F5344CB8AC3E}">
        <p14:creationId xmlns:p14="http://schemas.microsoft.com/office/powerpoint/2010/main" val="264430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5">
                                            <p:txEl>
                                              <p:pRg st="3" end="3"/>
                                            </p:txEl>
                                          </p:spTgt>
                                        </p:tgtEl>
                                        <p:attrNameLst>
                                          <p:attrName>style.visibility</p:attrName>
                                        </p:attrNameLst>
                                      </p:cBhvr>
                                      <p:to>
                                        <p:strVal val="visible"/>
                                      </p:to>
                                    </p:set>
                                    <p:anim calcmode="lin" valueType="num">
                                      <p:cBhvr additive="base">
                                        <p:cTn id="25"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5">
                                            <p:txEl>
                                              <p:pRg st="4" end="4"/>
                                            </p:txEl>
                                          </p:spTgt>
                                        </p:tgtEl>
                                        <p:attrNameLst>
                                          <p:attrName>style.visibility</p:attrName>
                                        </p:attrNameLst>
                                      </p:cBhvr>
                                      <p:to>
                                        <p:strVal val="visible"/>
                                      </p:to>
                                    </p:set>
                                    <p:anim calcmode="lin" valueType="num">
                                      <p:cBhvr additive="base">
                                        <p:cTn id="31"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5">
                                            <p:txEl>
                                              <p:pRg st="5" end="5"/>
                                            </p:txEl>
                                          </p:spTgt>
                                        </p:tgtEl>
                                        <p:attrNameLst>
                                          <p:attrName>style.visibility</p:attrName>
                                        </p:attrNameLst>
                                      </p:cBhvr>
                                      <p:to>
                                        <p:strVal val="visible"/>
                                      </p:to>
                                    </p:set>
                                    <p:anim calcmode="lin" valueType="num">
                                      <p:cBhvr additive="base">
                                        <p:cTn id="37"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 calcmode="lin" valueType="num">
                                      <p:cBhvr additive="base">
                                        <p:cTn id="43"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5">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95">
                                            <p:txEl>
                                              <p:pRg st="7" end="7"/>
                                            </p:txEl>
                                          </p:spTgt>
                                        </p:tgtEl>
                                        <p:attrNameLst>
                                          <p:attrName>style.visibility</p:attrName>
                                        </p:attrNameLst>
                                      </p:cBhvr>
                                      <p:to>
                                        <p:strVal val="visible"/>
                                      </p:to>
                                    </p:set>
                                    <p:anim calcmode="lin" valueType="num">
                                      <p:cBhvr additive="base">
                                        <p:cTn id="49" dur="5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95">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nodePh="1">
                                  <p:stCondLst>
                                    <p:cond delay="0"/>
                                  </p:stCondLst>
                                  <p:endCondLst>
                                    <p:cond evt="begin" delay="0">
                                      <p:tn val="53"/>
                                    </p:cond>
                                  </p:endCondLst>
                                  <p:childTnLst>
                                    <p:set>
                                      <p:cBhvr>
                                        <p:cTn id="54" dur="1" fill="hold">
                                          <p:stCondLst>
                                            <p:cond delay="0"/>
                                          </p:stCondLst>
                                        </p:cTn>
                                        <p:tgtEl>
                                          <p:spTgt spid="8196">
                                            <p:txEl>
                                              <p:pRg st="0" end="0"/>
                                            </p:txEl>
                                          </p:spTgt>
                                        </p:tgtEl>
                                        <p:attrNameLst>
                                          <p:attrName>style.visibility</p:attrName>
                                        </p:attrNameLst>
                                      </p:cBhvr>
                                      <p:to>
                                        <p:strVal val="visible"/>
                                      </p:to>
                                    </p:set>
                                    <p:anim calcmode="lin" valueType="num">
                                      <p:cBhvr additive="base">
                                        <p:cTn id="55" dur="500" fill="hold"/>
                                        <p:tgtEl>
                                          <p:spTgt spid="8196">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9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P spid="8196"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3"/>
          <a:srcRect/>
          <a:stretch>
            <a:fillRect/>
          </a:stretch>
        </p:blipFill>
        <p:spPr bwMode="auto">
          <a:xfrm>
            <a:off x="2616200" y="1882775"/>
            <a:ext cx="3990975" cy="2625725"/>
          </a:xfrm>
          <a:prstGeom prst="rect">
            <a:avLst/>
          </a:prstGeom>
          <a:noFill/>
          <a:ln w="9525">
            <a:noFill/>
            <a:miter lim="800000"/>
            <a:headEnd/>
            <a:tailEnd/>
          </a:ln>
          <a:effectLst/>
        </p:spPr>
      </p:pic>
      <p:sp>
        <p:nvSpPr>
          <p:cNvPr id="123907" name="Line 3"/>
          <p:cNvSpPr>
            <a:spLocks noChangeShapeType="1"/>
          </p:cNvSpPr>
          <p:nvPr/>
        </p:nvSpPr>
        <p:spPr bwMode="auto">
          <a:xfrm flipV="1">
            <a:off x="3014663" y="4030663"/>
            <a:ext cx="0" cy="715962"/>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08" name="Line 4"/>
          <p:cNvSpPr>
            <a:spLocks noChangeShapeType="1"/>
          </p:cNvSpPr>
          <p:nvPr/>
        </p:nvSpPr>
        <p:spPr bwMode="auto">
          <a:xfrm flipV="1">
            <a:off x="5119688" y="3314700"/>
            <a:ext cx="0" cy="715963"/>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09" name="Line 5"/>
          <p:cNvSpPr>
            <a:spLocks noChangeShapeType="1"/>
          </p:cNvSpPr>
          <p:nvPr/>
        </p:nvSpPr>
        <p:spPr bwMode="auto">
          <a:xfrm flipV="1">
            <a:off x="3559175" y="4030663"/>
            <a:ext cx="0" cy="715962"/>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0" name="Line 6"/>
          <p:cNvSpPr>
            <a:spLocks noChangeShapeType="1"/>
          </p:cNvSpPr>
          <p:nvPr/>
        </p:nvSpPr>
        <p:spPr bwMode="auto">
          <a:xfrm flipV="1">
            <a:off x="5735638" y="3314700"/>
            <a:ext cx="0" cy="715963"/>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1" name="Rectangle 7"/>
          <p:cNvSpPr>
            <a:spLocks noChangeArrowheads="1"/>
          </p:cNvSpPr>
          <p:nvPr/>
        </p:nvSpPr>
        <p:spPr bwMode="auto">
          <a:xfrm>
            <a:off x="2362200" y="1524000"/>
            <a:ext cx="4462463" cy="3581400"/>
          </a:xfrm>
          <a:prstGeom prst="rect">
            <a:avLst/>
          </a:prstGeom>
          <a:noFill/>
          <a:ln w="38100">
            <a:solidFill>
              <a:schemeClr val="hlink"/>
            </a:solidFill>
            <a:miter lim="800000"/>
            <a:headEnd/>
            <a:tailEnd/>
          </a:ln>
          <a:effectLst/>
        </p:spPr>
        <p:txBody>
          <a:bodyPr wrap="none" anchor="ctr"/>
          <a:lstStyle/>
          <a:p>
            <a:endParaRPr lang="en-US"/>
          </a:p>
        </p:txBody>
      </p:sp>
      <p:sp>
        <p:nvSpPr>
          <p:cNvPr id="123912" name="Line 8"/>
          <p:cNvSpPr>
            <a:spLocks noChangeShapeType="1"/>
          </p:cNvSpPr>
          <p:nvPr/>
        </p:nvSpPr>
        <p:spPr bwMode="auto">
          <a:xfrm flipV="1">
            <a:off x="4103688" y="4030663"/>
            <a:ext cx="0" cy="715962"/>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3" name="Line 9"/>
          <p:cNvSpPr>
            <a:spLocks noChangeShapeType="1"/>
          </p:cNvSpPr>
          <p:nvPr/>
        </p:nvSpPr>
        <p:spPr bwMode="auto">
          <a:xfrm flipV="1">
            <a:off x="6280150" y="3314700"/>
            <a:ext cx="0" cy="715963"/>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4" name="Line 10"/>
          <p:cNvSpPr>
            <a:spLocks noChangeShapeType="1"/>
          </p:cNvSpPr>
          <p:nvPr/>
        </p:nvSpPr>
        <p:spPr bwMode="auto">
          <a:xfrm flipV="1">
            <a:off x="5300663" y="2359025"/>
            <a:ext cx="0" cy="71755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5" name="Line 11"/>
          <p:cNvSpPr>
            <a:spLocks noChangeShapeType="1"/>
          </p:cNvSpPr>
          <p:nvPr/>
        </p:nvSpPr>
        <p:spPr bwMode="auto">
          <a:xfrm>
            <a:off x="2797175" y="4030663"/>
            <a:ext cx="0" cy="715962"/>
          </a:xfrm>
          <a:prstGeom prst="line">
            <a:avLst/>
          </a:prstGeom>
          <a:noFill/>
          <a:ln w="9525">
            <a:solidFill>
              <a:schemeClr val="tx1"/>
            </a:solidFill>
            <a:round/>
            <a:headEnd/>
            <a:tailEnd type="triangle" w="med" len="med"/>
          </a:ln>
          <a:effectLst/>
        </p:spPr>
        <p:txBody>
          <a:bodyPr wrap="none" anchor="ctr"/>
          <a:lstStyle/>
          <a:p>
            <a:endParaRPr lang="en-US"/>
          </a:p>
        </p:txBody>
      </p:sp>
      <p:sp>
        <p:nvSpPr>
          <p:cNvPr id="123916" name="Text Box 12"/>
          <p:cNvSpPr txBox="1">
            <a:spLocks noChangeArrowheads="1"/>
          </p:cNvSpPr>
          <p:nvPr/>
        </p:nvSpPr>
        <p:spPr bwMode="auto">
          <a:xfrm>
            <a:off x="7069138" y="1762125"/>
            <a:ext cx="438150" cy="457200"/>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4</a:t>
            </a:r>
            <a:endParaRPr lang="en-US" i="1">
              <a:latin typeface="Times" pitchFamily="18" charset="0"/>
            </a:endParaRPr>
          </a:p>
        </p:txBody>
      </p:sp>
      <p:sp>
        <p:nvSpPr>
          <p:cNvPr id="123917" name="Text Box 13"/>
          <p:cNvSpPr txBox="1">
            <a:spLocks noChangeArrowheads="1"/>
          </p:cNvSpPr>
          <p:nvPr/>
        </p:nvSpPr>
        <p:spPr bwMode="auto">
          <a:xfrm>
            <a:off x="304800" y="2819400"/>
            <a:ext cx="1887538" cy="1196975"/>
          </a:xfrm>
          <a:prstGeom prst="rect">
            <a:avLst/>
          </a:prstGeom>
          <a:noFill/>
          <a:ln w="9525">
            <a:solidFill>
              <a:schemeClr val="tx1"/>
            </a:solidFill>
            <a:miter lim="800000"/>
            <a:headEnd/>
            <a:tailEnd/>
          </a:ln>
          <a:effectLst/>
        </p:spPr>
        <p:txBody>
          <a:bodyPr wrap="none">
            <a:spAutoFit/>
          </a:bodyPr>
          <a:lstStyle/>
          <a:p>
            <a:pPr algn="ctr" eaLnBrk="0" hangingPunct="0"/>
            <a:r>
              <a:rPr lang="en-US">
                <a:latin typeface="Times" pitchFamily="18" charset="0"/>
              </a:rPr>
              <a:t>Strong field =</a:t>
            </a:r>
          </a:p>
          <a:p>
            <a:pPr algn="ctr" eaLnBrk="0" hangingPunct="0"/>
            <a:r>
              <a:rPr lang="en-US">
                <a:latin typeface="Times" pitchFamily="18" charset="0"/>
              </a:rPr>
              <a:t>Low spin</a:t>
            </a:r>
          </a:p>
          <a:p>
            <a:pPr algn="ctr" eaLnBrk="0" hangingPunct="0"/>
            <a:r>
              <a:rPr lang="en-US">
                <a:latin typeface="Times" pitchFamily="18" charset="0"/>
              </a:rPr>
              <a:t>(2 unpaired)</a:t>
            </a:r>
          </a:p>
        </p:txBody>
      </p:sp>
      <p:sp>
        <p:nvSpPr>
          <p:cNvPr id="123918" name="Text Box 14"/>
          <p:cNvSpPr txBox="1">
            <a:spLocks noChangeArrowheads="1"/>
          </p:cNvSpPr>
          <p:nvPr/>
        </p:nvSpPr>
        <p:spPr bwMode="auto">
          <a:xfrm>
            <a:off x="7086600" y="2841625"/>
            <a:ext cx="1784350" cy="1196975"/>
          </a:xfrm>
          <a:prstGeom prst="rect">
            <a:avLst/>
          </a:prstGeom>
          <a:noFill/>
          <a:ln w="9525">
            <a:solidFill>
              <a:schemeClr val="tx1"/>
            </a:solidFill>
            <a:miter lim="800000"/>
            <a:headEnd/>
            <a:tailEnd/>
          </a:ln>
          <a:effectLst/>
        </p:spPr>
        <p:txBody>
          <a:bodyPr wrap="none">
            <a:spAutoFit/>
          </a:bodyPr>
          <a:lstStyle/>
          <a:p>
            <a:pPr algn="ctr" eaLnBrk="0" hangingPunct="0"/>
            <a:r>
              <a:rPr lang="en-US">
                <a:latin typeface="Times" pitchFamily="18" charset="0"/>
              </a:rPr>
              <a:t>Weak field =</a:t>
            </a:r>
          </a:p>
          <a:p>
            <a:pPr algn="ctr" eaLnBrk="0" hangingPunct="0"/>
            <a:r>
              <a:rPr lang="en-US">
                <a:latin typeface="Times" pitchFamily="18" charset="0"/>
              </a:rPr>
              <a:t>High spin</a:t>
            </a:r>
          </a:p>
          <a:p>
            <a:pPr algn="ctr" eaLnBrk="0" hangingPunct="0"/>
            <a:r>
              <a:rPr lang="en-US">
                <a:latin typeface="Times" pitchFamily="18" charset="0"/>
              </a:rPr>
              <a:t>(4 unpaired)</a:t>
            </a:r>
          </a:p>
        </p:txBody>
      </p:sp>
      <p:sp>
        <p:nvSpPr>
          <p:cNvPr id="123919" name="Text Box 15"/>
          <p:cNvSpPr txBox="1">
            <a:spLocks noChangeArrowheads="1"/>
          </p:cNvSpPr>
          <p:nvPr/>
        </p:nvSpPr>
        <p:spPr bwMode="auto">
          <a:xfrm>
            <a:off x="2819400" y="5257800"/>
            <a:ext cx="1295400" cy="457200"/>
          </a:xfrm>
          <a:prstGeom prst="rect">
            <a:avLst/>
          </a:prstGeom>
          <a:noFill/>
          <a:ln w="9525">
            <a:noFill/>
            <a:miter lim="800000"/>
            <a:headEnd/>
            <a:tailEnd/>
          </a:ln>
          <a:effectLst/>
        </p:spPr>
        <p:txBody>
          <a:bodyPr>
            <a:spAutoFit/>
          </a:bodyPr>
          <a:lstStyle/>
          <a:p>
            <a:pPr eaLnBrk="0" hangingPunct="0">
              <a:spcBef>
                <a:spcPct val="50000"/>
              </a:spcBef>
            </a:pPr>
            <a:r>
              <a:rPr lang="en-US"/>
              <a:t>P &lt; </a:t>
            </a:r>
            <a:r>
              <a:rPr lang="en-US">
                <a:latin typeface="Symbol" pitchFamily="18" charset="2"/>
              </a:rPr>
              <a:t>D</a:t>
            </a:r>
            <a:r>
              <a:rPr lang="en-US" baseline="-25000"/>
              <a:t>o</a:t>
            </a:r>
            <a:r>
              <a:rPr lang="en-US">
                <a:latin typeface="Times" pitchFamily="18" charset="0"/>
              </a:rPr>
              <a:t> </a:t>
            </a:r>
          </a:p>
        </p:txBody>
      </p:sp>
      <p:sp>
        <p:nvSpPr>
          <p:cNvPr id="123920" name="Text Box 16"/>
          <p:cNvSpPr txBox="1">
            <a:spLocks noChangeArrowheads="1"/>
          </p:cNvSpPr>
          <p:nvPr/>
        </p:nvSpPr>
        <p:spPr bwMode="auto">
          <a:xfrm>
            <a:off x="5181600" y="5257800"/>
            <a:ext cx="1295400" cy="457200"/>
          </a:xfrm>
          <a:prstGeom prst="rect">
            <a:avLst/>
          </a:prstGeom>
          <a:noFill/>
          <a:ln w="9525">
            <a:noFill/>
            <a:miter lim="800000"/>
            <a:headEnd/>
            <a:tailEnd/>
          </a:ln>
          <a:effectLst/>
        </p:spPr>
        <p:txBody>
          <a:bodyPr>
            <a:spAutoFit/>
          </a:bodyPr>
          <a:lstStyle/>
          <a:p>
            <a:pPr eaLnBrk="0" hangingPunct="0">
              <a:spcBef>
                <a:spcPct val="50000"/>
              </a:spcBef>
            </a:pPr>
            <a:r>
              <a:rPr lang="en-US"/>
              <a:t>P &gt; </a:t>
            </a:r>
            <a:r>
              <a:rPr lang="en-US">
                <a:latin typeface="Symbol" pitchFamily="18" charset="2"/>
              </a:rPr>
              <a:t>D</a:t>
            </a:r>
            <a:r>
              <a:rPr lang="en-US" baseline="-25000"/>
              <a:t>o</a:t>
            </a:r>
            <a:r>
              <a:rPr lang="en-US">
                <a:latin typeface="Times" pitchFamily="18" charset="0"/>
              </a:rPr>
              <a:t> </a:t>
            </a:r>
          </a:p>
        </p:txBody>
      </p:sp>
      <p:sp>
        <p:nvSpPr>
          <p:cNvPr id="123921" name="Text Box 17"/>
          <p:cNvSpPr txBox="1">
            <a:spLocks noChangeArrowheads="1"/>
          </p:cNvSpPr>
          <p:nvPr/>
        </p:nvSpPr>
        <p:spPr bwMode="auto">
          <a:xfrm>
            <a:off x="304800" y="228600"/>
            <a:ext cx="8534400" cy="1187450"/>
          </a:xfrm>
          <a:prstGeom prst="rect">
            <a:avLst/>
          </a:prstGeom>
          <a:noFill/>
          <a:ln w="9525">
            <a:noFill/>
            <a:miter lim="800000"/>
            <a:headEnd/>
            <a:tailEnd/>
          </a:ln>
          <a:effectLst/>
        </p:spPr>
        <p:txBody>
          <a:bodyPr>
            <a:spAutoFit/>
          </a:bodyPr>
          <a:lstStyle/>
          <a:p>
            <a:pPr eaLnBrk="0" hangingPunct="0">
              <a:spcBef>
                <a:spcPct val="50000"/>
              </a:spcBef>
            </a:pPr>
            <a:r>
              <a:rPr lang="en-US">
                <a:latin typeface="Times" pitchFamily="18" charset="0"/>
              </a:rPr>
              <a:t>When the 4</a:t>
            </a:r>
            <a:r>
              <a:rPr lang="en-US" baseline="30000">
                <a:latin typeface="Times" pitchFamily="18" charset="0"/>
              </a:rPr>
              <a:t>th</a:t>
            </a:r>
            <a:r>
              <a:rPr lang="en-US">
                <a:latin typeface="Times" pitchFamily="18" charset="0"/>
              </a:rPr>
              <a:t> electron is assigned it will either go into the higher energy e</a:t>
            </a:r>
            <a:r>
              <a:rPr lang="en-US" baseline="-25000">
                <a:latin typeface="Times" pitchFamily="18" charset="0"/>
              </a:rPr>
              <a:t>g</a:t>
            </a:r>
            <a:r>
              <a:rPr lang="en-US">
                <a:latin typeface="Times" pitchFamily="18" charset="0"/>
              </a:rPr>
              <a:t> orbital at an energy cost of </a:t>
            </a:r>
            <a:r>
              <a:rPr lang="en-US">
                <a:latin typeface="Symbol" pitchFamily="18" charset="2"/>
              </a:rPr>
              <a:t>D</a:t>
            </a:r>
            <a:r>
              <a:rPr lang="en-US" baseline="-25000">
                <a:latin typeface="Times" pitchFamily="18" charset="0"/>
              </a:rPr>
              <a:t>o </a:t>
            </a:r>
            <a:r>
              <a:rPr lang="en-US">
                <a:latin typeface="Times" pitchFamily="18" charset="0"/>
              </a:rPr>
              <a:t> or be paired at an energy cost of </a:t>
            </a:r>
            <a:r>
              <a:rPr lang="en-US"/>
              <a:t>P</a:t>
            </a:r>
            <a:r>
              <a:rPr lang="en-US">
                <a:latin typeface="Times" pitchFamily="18" charset="0"/>
              </a:rPr>
              <a:t>, the pairing energy.</a:t>
            </a:r>
          </a:p>
        </p:txBody>
      </p:sp>
      <p:sp>
        <p:nvSpPr>
          <p:cNvPr id="123922" name="Text Box 18"/>
          <p:cNvSpPr txBox="1">
            <a:spLocks noChangeArrowheads="1"/>
          </p:cNvSpPr>
          <p:nvPr/>
        </p:nvSpPr>
        <p:spPr bwMode="auto">
          <a:xfrm>
            <a:off x="304800" y="5715000"/>
            <a:ext cx="6477000" cy="457200"/>
          </a:xfrm>
          <a:prstGeom prst="rect">
            <a:avLst/>
          </a:prstGeom>
          <a:noFill/>
          <a:ln w="9525">
            <a:noFill/>
            <a:miter lim="800000"/>
            <a:headEnd/>
            <a:tailEnd/>
          </a:ln>
          <a:effectLst/>
        </p:spPr>
        <p:txBody>
          <a:bodyPr>
            <a:spAutoFit/>
          </a:bodyPr>
          <a:lstStyle/>
          <a:p>
            <a:pPr eaLnBrk="0" hangingPunct="0">
              <a:spcBef>
                <a:spcPct val="50000"/>
              </a:spcBef>
            </a:pPr>
            <a:r>
              <a:rPr lang="en-US">
                <a:latin typeface="Times" pitchFamily="18" charset="0"/>
              </a:rPr>
              <a:t>Coulombic repulsion energy and exchange energy </a:t>
            </a:r>
          </a:p>
        </p:txBody>
      </p:sp>
    </p:spTree>
    <p:extLst>
      <p:ext uri="{BB962C8B-B14F-4D97-AF65-F5344CB8AC3E}">
        <p14:creationId xmlns:p14="http://schemas.microsoft.com/office/powerpoint/2010/main" val="3350117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04800" y="242888"/>
            <a:ext cx="8610600" cy="454292"/>
          </a:xfrm>
          <a:prstGeom prst="rect">
            <a:avLst/>
          </a:prstGeom>
          <a:solidFill>
            <a:srgbClr val="FFFFCC"/>
          </a:solidFill>
          <a:ln w="9525">
            <a:solidFill>
              <a:schemeClr val="tx2"/>
            </a:solidFill>
            <a:miter lim="800000"/>
            <a:headEnd/>
            <a:tailEnd/>
          </a:ln>
        </p:spPr>
        <p:txBody>
          <a:bodyPr lIns="0" tIns="0" rIns="0" bIns="0">
            <a:spAutoFit/>
          </a:bodyPr>
          <a:lstStyle/>
          <a:p>
            <a:pPr algn="ctr" eaLnBrk="0" hangingPunct="0">
              <a:lnSpc>
                <a:spcPct val="80000"/>
              </a:lnSpc>
            </a:pPr>
            <a:r>
              <a:rPr lang="en-US" sz="3600" b="1" dirty="0">
                <a:solidFill>
                  <a:srgbClr val="C00000"/>
                </a:solidFill>
              </a:rPr>
              <a:t>CFSE</a:t>
            </a:r>
          </a:p>
        </p:txBody>
      </p:sp>
      <p:pic>
        <p:nvPicPr>
          <p:cNvPr id="48131" name="Picture 3"/>
          <p:cNvPicPr>
            <a:picLocks noChangeAspect="1" noChangeArrowheads="1"/>
          </p:cNvPicPr>
          <p:nvPr/>
        </p:nvPicPr>
        <p:blipFill>
          <a:blip r:embed="rId3"/>
          <a:srcRect/>
          <a:stretch>
            <a:fillRect/>
          </a:stretch>
        </p:blipFill>
        <p:spPr bwMode="auto">
          <a:xfrm>
            <a:off x="683568" y="1311275"/>
            <a:ext cx="3200400" cy="2422525"/>
          </a:xfrm>
          <a:prstGeom prst="rect">
            <a:avLst/>
          </a:prstGeom>
          <a:noFill/>
          <a:ln w="9525">
            <a:solidFill>
              <a:schemeClr val="tx1"/>
            </a:solidFill>
            <a:miter lim="800000"/>
            <a:headEnd/>
            <a:tailEnd/>
          </a:ln>
          <a:effectLst/>
        </p:spPr>
      </p:pic>
      <p:pic>
        <p:nvPicPr>
          <p:cNvPr id="48132" name="Picture 4"/>
          <p:cNvPicPr>
            <a:picLocks noChangeAspect="1" noChangeArrowheads="1"/>
          </p:cNvPicPr>
          <p:nvPr/>
        </p:nvPicPr>
        <p:blipFill>
          <a:blip r:embed="rId4"/>
          <a:srcRect/>
          <a:stretch>
            <a:fillRect/>
          </a:stretch>
        </p:blipFill>
        <p:spPr bwMode="auto">
          <a:xfrm>
            <a:off x="611560" y="3962400"/>
            <a:ext cx="3200400" cy="2330450"/>
          </a:xfrm>
          <a:prstGeom prst="rect">
            <a:avLst/>
          </a:prstGeom>
          <a:noFill/>
          <a:ln w="9525">
            <a:solidFill>
              <a:schemeClr val="tx1"/>
            </a:solidFill>
            <a:miter lim="800000"/>
            <a:headEnd/>
            <a:tailEnd/>
          </a:ln>
          <a:effectLst/>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658A257-0040-183A-4DA9-AD59536CC14C}"/>
                  </a:ext>
                </a:extLst>
              </p:cNvPr>
              <p:cNvSpPr txBox="1"/>
              <p:nvPr/>
            </p:nvSpPr>
            <p:spPr>
              <a:xfrm>
                <a:off x="4067944" y="1311275"/>
                <a:ext cx="4572000" cy="1963807"/>
              </a:xfrm>
              <a:prstGeom prst="rect">
                <a:avLst/>
              </a:prstGeom>
              <a:noFill/>
            </p:spPr>
            <p:txBody>
              <a:bodyPr wrap="square">
                <a:spAutoFit/>
              </a:bodyPr>
              <a:lstStyle/>
              <a:p>
                <a:pPr>
                  <a:lnSpc>
                    <a:spcPct val="90000"/>
                  </a:lnSpc>
                  <a:spcBef>
                    <a:spcPct val="20000"/>
                  </a:spcBef>
                </a:pPr>
                <a:r>
                  <a:rPr lang="en-US" sz="2800" dirty="0"/>
                  <a:t>[V(H</a:t>
                </a:r>
                <a:r>
                  <a:rPr lang="en-US" sz="2800" baseline="-25000" dirty="0"/>
                  <a:t>2</a:t>
                </a:r>
                <a:r>
                  <a:rPr lang="en-US" sz="2800" dirty="0"/>
                  <a:t>O)</a:t>
                </a:r>
                <a:r>
                  <a:rPr lang="en-US" sz="2800" baseline="-25000" dirty="0"/>
                  <a:t>6</a:t>
                </a:r>
                <a:r>
                  <a:rPr lang="en-US" sz="2800" dirty="0"/>
                  <a:t>]</a:t>
                </a:r>
                <a:r>
                  <a:rPr lang="en-US" sz="2800" baseline="30000" dirty="0"/>
                  <a:t>3+</a:t>
                </a:r>
                <a:r>
                  <a:rPr lang="en-US" sz="2800" dirty="0"/>
                  <a:t> </a:t>
                </a:r>
                <a:endParaRPr lang="en-US" sz="2800" b="1" dirty="0">
                  <a:solidFill>
                    <a:srgbClr val="CC3399"/>
                  </a:solidFill>
                </a:endParaRPr>
              </a:p>
              <a:p>
                <a:pPr>
                  <a:lnSpc>
                    <a:spcPct val="90000"/>
                  </a:lnSpc>
                  <a:spcBef>
                    <a:spcPct val="20000"/>
                  </a:spcBef>
                </a:pPr>
                <a:r>
                  <a:rPr lang="en-US" sz="2800" dirty="0"/>
                  <a:t>total spin is 2 </a:t>
                </a:r>
                <a:r>
                  <a:rPr lang="en-US" sz="2800" dirty="0">
                    <a:sym typeface="Symbol" pitchFamily="18" charset="2"/>
                  </a:rPr>
                  <a:t></a:t>
                </a:r>
                <a:r>
                  <a:rPr lang="en-US" sz="2800" dirty="0"/>
                  <a:t> ½ =  1 </a:t>
                </a:r>
                <a:r>
                  <a:rPr lang="en-US" sz="2800" b="1" dirty="0">
                    <a:solidFill>
                      <a:srgbClr val="FF3300"/>
                    </a:solidFill>
                  </a:rPr>
                  <a:t> (</a:t>
                </a:r>
                <a14:m>
                  <m:oMath xmlns:m="http://schemas.openxmlformats.org/officeDocument/2006/math">
                    <m:sSubSup>
                      <m:sSubSupPr>
                        <m:ctrlPr>
                          <a:rPr lang="en-US" sz="2800" b="1" i="1" smtClean="0">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𝒕</m:t>
                        </m:r>
                      </m:e>
                      <m:sub>
                        <m:r>
                          <a:rPr lang="en-IN" sz="2800" b="1" i="1" smtClean="0">
                            <a:solidFill>
                              <a:srgbClr val="FF3300"/>
                            </a:solidFill>
                            <a:latin typeface="Cambria Math" panose="02040503050406030204" pitchFamily="18" charset="0"/>
                          </a:rPr>
                          <m:t>𝟐</m:t>
                        </m:r>
                        <m:r>
                          <a:rPr lang="en-IN" sz="2800" b="1" i="1" smtClean="0">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𝟐</m:t>
                        </m:r>
                      </m:sup>
                    </m:sSubSup>
                  </m:oMath>
                </a14:m>
                <a:r>
                  <a:rPr lang="en-US" sz="2800" b="1" dirty="0">
                    <a:solidFill>
                      <a:srgbClr val="FF3300"/>
                    </a:solidFill>
                  </a:rPr>
                  <a:t> </a:t>
                </a:r>
                <a14:m>
                  <m:oMath xmlns:m="http://schemas.openxmlformats.org/officeDocument/2006/math">
                    <m:sSubSup>
                      <m:sSubSupPr>
                        <m:ctrlPr>
                          <a:rPr lang="en-US" sz="2800" b="1" i="1">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𝒆</m:t>
                        </m:r>
                      </m:e>
                      <m:sub>
                        <m:r>
                          <a:rPr lang="en-IN" sz="2800" b="1" i="1">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𝟎</m:t>
                        </m:r>
                      </m:sup>
                    </m:sSubSup>
                  </m:oMath>
                </a14:m>
                <a:r>
                  <a:rPr lang="en-US" sz="2800" b="1" dirty="0">
                    <a:solidFill>
                      <a:srgbClr val="FF3300"/>
                    </a:solidFill>
                  </a:rPr>
                  <a:t>)</a:t>
                </a:r>
              </a:p>
              <a:p>
                <a:pPr>
                  <a:lnSpc>
                    <a:spcPct val="90000"/>
                  </a:lnSpc>
                  <a:spcBef>
                    <a:spcPct val="20000"/>
                  </a:spcBef>
                </a:pPr>
                <a:r>
                  <a:rPr lang="en-US" sz="2800" b="1" dirty="0">
                    <a:solidFill>
                      <a:srgbClr val="FF3300"/>
                    </a:solidFill>
                  </a:rPr>
                  <a:t>CFSE = 2(-4Dq) = -8Dq</a:t>
                </a:r>
              </a:p>
            </p:txBody>
          </p:sp>
        </mc:Choice>
        <mc:Fallback>
          <p:sp>
            <p:nvSpPr>
              <p:cNvPr id="3" name="TextBox 2">
                <a:extLst>
                  <a:ext uri="{FF2B5EF4-FFF2-40B4-BE49-F238E27FC236}">
                    <a16:creationId xmlns:a16="http://schemas.microsoft.com/office/drawing/2014/main" id="{E658A257-0040-183A-4DA9-AD59536CC14C}"/>
                  </a:ext>
                </a:extLst>
              </p:cNvPr>
              <p:cNvSpPr txBox="1">
                <a:spLocks noRot="1" noChangeAspect="1" noMove="1" noResize="1" noEditPoints="1" noAdjustHandles="1" noChangeArrowheads="1" noChangeShapeType="1" noTextEdit="1"/>
              </p:cNvSpPr>
              <p:nvPr/>
            </p:nvSpPr>
            <p:spPr>
              <a:xfrm>
                <a:off x="4067944" y="1311275"/>
                <a:ext cx="4572000" cy="1963807"/>
              </a:xfrm>
              <a:prstGeom prst="rect">
                <a:avLst/>
              </a:prstGeom>
              <a:blipFill>
                <a:blip r:embed="rId5"/>
                <a:stretch>
                  <a:fillRect l="-2667" t="-4969" b="-8075"/>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7CB8CCB-3AB1-F786-E38D-31AFA71857A6}"/>
                  </a:ext>
                </a:extLst>
              </p:cNvPr>
              <p:cNvSpPr txBox="1"/>
              <p:nvPr/>
            </p:nvSpPr>
            <p:spPr>
              <a:xfrm>
                <a:off x="4037369" y="4077072"/>
                <a:ext cx="4572000" cy="2151679"/>
              </a:xfrm>
              <a:prstGeom prst="rect">
                <a:avLst/>
              </a:prstGeom>
              <a:noFill/>
            </p:spPr>
            <p:txBody>
              <a:bodyPr wrap="square">
                <a:spAutoFit/>
              </a:bodyPr>
              <a:lstStyle/>
              <a:p>
                <a:pPr>
                  <a:lnSpc>
                    <a:spcPct val="90000"/>
                  </a:lnSpc>
                  <a:spcBef>
                    <a:spcPct val="20000"/>
                  </a:spcBef>
                </a:pPr>
                <a:r>
                  <a:rPr lang="en-US" sz="3200" dirty="0"/>
                  <a:t>[Cr(H</a:t>
                </a:r>
                <a:r>
                  <a:rPr lang="en-US" sz="3200" baseline="-25000" dirty="0"/>
                  <a:t>2</a:t>
                </a:r>
                <a:r>
                  <a:rPr lang="en-US" sz="3200" dirty="0"/>
                  <a:t>O)</a:t>
                </a:r>
                <a:r>
                  <a:rPr lang="en-US" sz="3200" baseline="-25000" dirty="0"/>
                  <a:t>6</a:t>
                </a:r>
                <a:r>
                  <a:rPr lang="en-US" sz="3200" dirty="0"/>
                  <a:t>]</a:t>
                </a:r>
                <a:r>
                  <a:rPr lang="en-US" sz="3200" baseline="30000" dirty="0"/>
                  <a:t>3+</a:t>
                </a:r>
                <a:r>
                  <a:rPr lang="en-US" sz="3200" dirty="0"/>
                  <a:t> </a:t>
                </a:r>
                <a:endParaRPr lang="en-US" sz="3200" b="1" dirty="0">
                  <a:solidFill>
                    <a:srgbClr val="CC3399"/>
                  </a:solidFill>
                </a:endParaRPr>
              </a:p>
              <a:p>
                <a:pPr>
                  <a:lnSpc>
                    <a:spcPct val="90000"/>
                  </a:lnSpc>
                  <a:spcBef>
                    <a:spcPct val="20000"/>
                  </a:spcBef>
                </a:pPr>
                <a:r>
                  <a:rPr lang="en-US" sz="3200" dirty="0"/>
                  <a:t>total spin is 3 </a:t>
                </a:r>
                <a:r>
                  <a:rPr lang="en-US" sz="3200" dirty="0">
                    <a:sym typeface="Symbol" pitchFamily="18" charset="2"/>
                  </a:rPr>
                  <a:t></a:t>
                </a:r>
                <a:r>
                  <a:rPr lang="en-US" sz="3200" dirty="0"/>
                  <a:t> ½ =  1.5 </a:t>
                </a:r>
                <a:r>
                  <a:rPr lang="en-US" sz="3200" b="1" dirty="0">
                    <a:solidFill>
                      <a:srgbClr val="FF3300"/>
                    </a:solidFill>
                  </a:rPr>
                  <a:t> (</a:t>
                </a:r>
                <a14:m>
                  <m:oMath xmlns:m="http://schemas.openxmlformats.org/officeDocument/2006/math">
                    <m:sSubSup>
                      <m:sSubSupPr>
                        <m:ctrlPr>
                          <a:rPr lang="en-US" sz="3200" b="1" i="1" smtClean="0">
                            <a:solidFill>
                              <a:srgbClr val="FF3300"/>
                            </a:solidFill>
                            <a:latin typeface="Cambria Math" panose="02040503050406030204" pitchFamily="18" charset="0"/>
                          </a:rPr>
                        </m:ctrlPr>
                      </m:sSubSupPr>
                      <m:e>
                        <m:r>
                          <a:rPr lang="en-IN" sz="3200" b="1" i="1" smtClean="0">
                            <a:solidFill>
                              <a:srgbClr val="FF3300"/>
                            </a:solidFill>
                            <a:latin typeface="Cambria Math" panose="02040503050406030204" pitchFamily="18" charset="0"/>
                          </a:rPr>
                          <m:t>𝒕</m:t>
                        </m:r>
                      </m:e>
                      <m:sub>
                        <m:r>
                          <a:rPr lang="en-IN" sz="3200" b="1" i="1" smtClean="0">
                            <a:solidFill>
                              <a:srgbClr val="FF3300"/>
                            </a:solidFill>
                            <a:latin typeface="Cambria Math" panose="02040503050406030204" pitchFamily="18" charset="0"/>
                          </a:rPr>
                          <m:t>𝟐</m:t>
                        </m:r>
                        <m:r>
                          <a:rPr lang="en-IN" sz="3200" b="1" i="1" smtClean="0">
                            <a:solidFill>
                              <a:srgbClr val="FF3300"/>
                            </a:solidFill>
                            <a:latin typeface="Cambria Math" panose="02040503050406030204" pitchFamily="18" charset="0"/>
                          </a:rPr>
                          <m:t>𝒈</m:t>
                        </m:r>
                      </m:sub>
                      <m:sup>
                        <m:r>
                          <a:rPr lang="en-IN" sz="3200" b="1" i="1" smtClean="0">
                            <a:solidFill>
                              <a:srgbClr val="FF3300"/>
                            </a:solidFill>
                            <a:latin typeface="Cambria Math" panose="02040503050406030204" pitchFamily="18" charset="0"/>
                          </a:rPr>
                          <m:t>𝟑</m:t>
                        </m:r>
                      </m:sup>
                    </m:sSubSup>
                  </m:oMath>
                </a14:m>
                <a:r>
                  <a:rPr lang="en-US" sz="3200" b="1" dirty="0">
                    <a:solidFill>
                      <a:srgbClr val="FF3300"/>
                    </a:solidFill>
                  </a:rPr>
                  <a:t> </a:t>
                </a:r>
                <a14:m>
                  <m:oMath xmlns:m="http://schemas.openxmlformats.org/officeDocument/2006/math">
                    <m:sSubSup>
                      <m:sSubSupPr>
                        <m:ctrlPr>
                          <a:rPr lang="en-US" sz="3200" b="1" i="1">
                            <a:solidFill>
                              <a:srgbClr val="FF3300"/>
                            </a:solidFill>
                            <a:latin typeface="Cambria Math" panose="02040503050406030204" pitchFamily="18" charset="0"/>
                          </a:rPr>
                        </m:ctrlPr>
                      </m:sSubSupPr>
                      <m:e>
                        <m:r>
                          <a:rPr lang="en-IN" sz="3200" b="1" i="1" smtClean="0">
                            <a:solidFill>
                              <a:srgbClr val="FF3300"/>
                            </a:solidFill>
                            <a:latin typeface="Cambria Math" panose="02040503050406030204" pitchFamily="18" charset="0"/>
                          </a:rPr>
                          <m:t>𝒆</m:t>
                        </m:r>
                      </m:e>
                      <m:sub>
                        <m:r>
                          <a:rPr lang="en-IN" sz="3200" b="1" i="1">
                            <a:solidFill>
                              <a:srgbClr val="FF3300"/>
                            </a:solidFill>
                            <a:latin typeface="Cambria Math" panose="02040503050406030204" pitchFamily="18" charset="0"/>
                          </a:rPr>
                          <m:t>𝒈</m:t>
                        </m:r>
                      </m:sub>
                      <m:sup>
                        <m:r>
                          <a:rPr lang="en-IN" sz="3200" b="1" i="1" smtClean="0">
                            <a:solidFill>
                              <a:srgbClr val="FF3300"/>
                            </a:solidFill>
                            <a:latin typeface="Cambria Math" panose="02040503050406030204" pitchFamily="18" charset="0"/>
                          </a:rPr>
                          <m:t>𝟎</m:t>
                        </m:r>
                      </m:sup>
                    </m:sSubSup>
                  </m:oMath>
                </a14:m>
                <a:r>
                  <a:rPr lang="en-US" sz="3200" b="1" dirty="0">
                    <a:solidFill>
                      <a:srgbClr val="FF3300"/>
                    </a:solidFill>
                  </a:rPr>
                  <a:t>)</a:t>
                </a:r>
              </a:p>
              <a:p>
                <a:pPr>
                  <a:lnSpc>
                    <a:spcPct val="90000"/>
                  </a:lnSpc>
                  <a:spcBef>
                    <a:spcPct val="20000"/>
                  </a:spcBef>
                </a:pPr>
                <a:r>
                  <a:rPr lang="en-US" sz="3200" b="1" dirty="0">
                    <a:solidFill>
                      <a:srgbClr val="FF3300"/>
                    </a:solidFill>
                  </a:rPr>
                  <a:t>CFSE = 3(-4Dq) = -12Dq</a:t>
                </a:r>
              </a:p>
            </p:txBody>
          </p:sp>
        </mc:Choice>
        <mc:Fallback>
          <p:sp>
            <p:nvSpPr>
              <p:cNvPr id="5" name="TextBox 4">
                <a:extLst>
                  <a:ext uri="{FF2B5EF4-FFF2-40B4-BE49-F238E27FC236}">
                    <a16:creationId xmlns:a16="http://schemas.microsoft.com/office/drawing/2014/main" id="{47CB8CCB-3AB1-F786-E38D-31AFA71857A6}"/>
                  </a:ext>
                </a:extLst>
              </p:cNvPr>
              <p:cNvSpPr txBox="1">
                <a:spLocks noRot="1" noChangeAspect="1" noMove="1" noResize="1" noEditPoints="1" noAdjustHandles="1" noChangeArrowheads="1" noChangeShapeType="1" noTextEdit="1"/>
              </p:cNvSpPr>
              <p:nvPr/>
            </p:nvSpPr>
            <p:spPr>
              <a:xfrm>
                <a:off x="4037369" y="4077072"/>
                <a:ext cx="4572000" cy="2151679"/>
              </a:xfrm>
              <a:prstGeom prst="rect">
                <a:avLst/>
              </a:prstGeom>
              <a:blipFill>
                <a:blip r:embed="rId6"/>
                <a:stretch>
                  <a:fillRect l="-3333" t="-5949" b="-8499"/>
                </a:stretch>
              </a:blipFill>
            </p:spPr>
            <p:txBody>
              <a:bodyPr/>
              <a:lstStyle/>
              <a:p>
                <a:r>
                  <a:rPr lang="en-IN">
                    <a:noFill/>
                  </a:rPr>
                  <a:t> </a:t>
                </a:r>
              </a:p>
            </p:txBody>
          </p:sp>
        </mc:Fallback>
      </mc:AlternateContent>
    </p:spTree>
    <p:extLst>
      <p:ext uri="{BB962C8B-B14F-4D97-AF65-F5344CB8AC3E}">
        <p14:creationId xmlns:p14="http://schemas.microsoft.com/office/powerpoint/2010/main" val="7942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 calcmode="lin" valueType="num">
                                      <p:cBhvr additive="base">
                                        <p:cTn id="7" dur="500" fill="hold"/>
                                        <p:tgtEl>
                                          <p:spTgt spid="48131"/>
                                        </p:tgtEl>
                                        <p:attrNameLst>
                                          <p:attrName>ppt_x</p:attrName>
                                        </p:attrNameLst>
                                      </p:cBhvr>
                                      <p:tavLst>
                                        <p:tav tm="0">
                                          <p:val>
                                            <p:strVal val="0-#ppt_w/2"/>
                                          </p:val>
                                        </p:tav>
                                        <p:tav tm="100000">
                                          <p:val>
                                            <p:strVal val="#ppt_x"/>
                                          </p:val>
                                        </p:tav>
                                      </p:tavLst>
                                    </p:anim>
                                    <p:anim calcmode="lin" valueType="num">
                                      <p:cBhvr additive="base">
                                        <p:cTn id="8" dur="500" fill="hold"/>
                                        <p:tgtEl>
                                          <p:spTgt spid="4813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8132"/>
                                        </p:tgtEl>
                                        <p:attrNameLst>
                                          <p:attrName>style.visibility</p:attrName>
                                        </p:attrNameLst>
                                      </p:cBhvr>
                                      <p:to>
                                        <p:strVal val="visible"/>
                                      </p:to>
                                    </p:set>
                                    <p:anim calcmode="lin" valueType="num">
                                      <p:cBhvr additive="base">
                                        <p:cTn id="13" dur="500" fill="hold"/>
                                        <p:tgtEl>
                                          <p:spTgt spid="48132"/>
                                        </p:tgtEl>
                                        <p:attrNameLst>
                                          <p:attrName>ppt_x</p:attrName>
                                        </p:attrNameLst>
                                      </p:cBhvr>
                                      <p:tavLst>
                                        <p:tav tm="0">
                                          <p:val>
                                            <p:strVal val="0-#ppt_w/2"/>
                                          </p:val>
                                        </p:tav>
                                        <p:tav tm="100000">
                                          <p:val>
                                            <p:strVal val="#ppt_x"/>
                                          </p:val>
                                        </p:tav>
                                      </p:tavLst>
                                    </p:anim>
                                    <p:anim calcmode="lin" valueType="num">
                                      <p:cBhvr additive="base">
                                        <p:cTn id="14" dur="500" fill="hold"/>
                                        <p:tgtEl>
                                          <p:spTgt spid="4813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2"/>
          <p:cNvGrpSpPr>
            <a:grpSpLocks/>
          </p:cNvGrpSpPr>
          <p:nvPr/>
        </p:nvGrpSpPr>
        <p:grpSpPr bwMode="auto">
          <a:xfrm>
            <a:off x="512763" y="3900488"/>
            <a:ext cx="8229600" cy="2576512"/>
            <a:chOff x="323" y="2457"/>
            <a:chExt cx="5184" cy="1623"/>
          </a:xfrm>
        </p:grpSpPr>
        <mc:AlternateContent xmlns:mc="http://schemas.openxmlformats.org/markup-compatibility/2006">
          <mc:Choice xmlns:a14="http://schemas.microsoft.com/office/drawing/2010/main" Requires="a14">
            <p:sp>
              <p:nvSpPr>
                <p:cNvPr id="49155" name="Rectangle 3"/>
                <p:cNvSpPr>
                  <a:spLocks noChangeArrowheads="1"/>
                </p:cNvSpPr>
                <p:nvPr/>
              </p:nvSpPr>
              <p:spPr bwMode="auto">
                <a:xfrm>
                  <a:off x="2483" y="2553"/>
                  <a:ext cx="3024" cy="1527"/>
                </a:xfrm>
                <a:prstGeom prst="rect">
                  <a:avLst/>
                </a:prstGeom>
                <a:solidFill>
                  <a:srgbClr val="FFFFCC"/>
                </a:solidFill>
                <a:ln w="9525">
                  <a:solidFill>
                    <a:schemeClr val="tx2"/>
                  </a:solidFill>
                  <a:miter lim="800000"/>
                  <a:headEnd/>
                  <a:tailEnd/>
                </a:ln>
                <a:effectLst/>
              </p:spPr>
              <p:txBody>
                <a:bodyPr/>
                <a:lstStyle/>
                <a:p>
                  <a:pPr>
                    <a:lnSpc>
                      <a:spcPct val="90000"/>
                    </a:lnSpc>
                    <a:spcBef>
                      <a:spcPct val="20000"/>
                    </a:spcBef>
                  </a:pPr>
                  <a:r>
                    <a:rPr lang="en-US" sz="2800" dirty="0"/>
                    <a:t>[Mn(CN)</a:t>
                  </a:r>
                  <a:r>
                    <a:rPr lang="en-US" sz="2800" baseline="-25000" dirty="0"/>
                    <a:t>6</a:t>
                  </a:r>
                  <a:r>
                    <a:rPr lang="en-US" sz="2800" dirty="0"/>
                    <a:t>]</a:t>
                  </a:r>
                  <a:r>
                    <a:rPr lang="en-US" sz="2800" baseline="30000" dirty="0"/>
                    <a:t>3-</a:t>
                  </a:r>
                  <a:r>
                    <a:rPr lang="en-US" sz="2800" dirty="0"/>
                    <a:t> </a:t>
                  </a:r>
                </a:p>
                <a:p>
                  <a:pPr>
                    <a:lnSpc>
                      <a:spcPct val="90000"/>
                    </a:lnSpc>
                    <a:spcBef>
                      <a:spcPct val="20000"/>
                    </a:spcBef>
                  </a:pPr>
                  <a:r>
                    <a:rPr lang="en-US" sz="2800" b="1" dirty="0">
                      <a:solidFill>
                        <a:srgbClr val="CC3399"/>
                      </a:solidFill>
                    </a:rPr>
                    <a:t>Strong field Complex</a:t>
                  </a:r>
                </a:p>
                <a:p>
                  <a:pPr>
                    <a:lnSpc>
                      <a:spcPct val="90000"/>
                    </a:lnSpc>
                    <a:spcBef>
                      <a:spcPct val="20000"/>
                    </a:spcBef>
                  </a:pPr>
                  <a:r>
                    <a:rPr lang="en-US" sz="2800" dirty="0"/>
                    <a:t>total spin is 2 </a:t>
                  </a:r>
                  <a:r>
                    <a:rPr lang="en-US" sz="2800" dirty="0">
                      <a:sym typeface="Symbol" pitchFamily="18" charset="2"/>
                    </a:rPr>
                    <a:t></a:t>
                  </a:r>
                  <a:r>
                    <a:rPr lang="en-US" sz="2800" dirty="0"/>
                    <a:t> ½ = 1</a:t>
                  </a:r>
                </a:p>
                <a:p>
                  <a:pPr>
                    <a:lnSpc>
                      <a:spcPct val="90000"/>
                    </a:lnSpc>
                    <a:spcBef>
                      <a:spcPct val="20000"/>
                    </a:spcBef>
                  </a:pPr>
                  <a:r>
                    <a:rPr lang="en-US" sz="2800" b="1" dirty="0">
                      <a:solidFill>
                        <a:srgbClr val="FF3300"/>
                      </a:solidFill>
                    </a:rPr>
                    <a:t>Low Spin Complex (</a:t>
                  </a:r>
                  <a14:m>
                    <m:oMath xmlns:m="http://schemas.openxmlformats.org/officeDocument/2006/math">
                      <m:sSubSup>
                        <m:sSubSupPr>
                          <m:ctrlPr>
                            <a:rPr lang="en-US" sz="2800" b="1" i="1" smtClean="0">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𝒕</m:t>
                          </m:r>
                        </m:e>
                        <m:sub>
                          <m:r>
                            <a:rPr lang="en-IN" sz="2800" b="1" i="1" smtClean="0">
                              <a:solidFill>
                                <a:srgbClr val="FF3300"/>
                              </a:solidFill>
                              <a:latin typeface="Cambria Math" panose="02040503050406030204" pitchFamily="18" charset="0"/>
                            </a:rPr>
                            <m:t>𝟐</m:t>
                          </m:r>
                          <m:r>
                            <a:rPr lang="en-IN" sz="2800" b="1" i="1" smtClean="0">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𝟒</m:t>
                          </m:r>
                        </m:sup>
                      </m:sSubSup>
                    </m:oMath>
                  </a14:m>
                  <a:r>
                    <a:rPr lang="en-US" sz="2800" b="1" dirty="0">
                      <a:solidFill>
                        <a:srgbClr val="FF3300"/>
                      </a:solidFill>
                    </a:rPr>
                    <a:t> </a:t>
                  </a:r>
                  <a14:m>
                    <m:oMath xmlns:m="http://schemas.openxmlformats.org/officeDocument/2006/math">
                      <m:sSubSup>
                        <m:sSubSupPr>
                          <m:ctrlPr>
                            <a:rPr lang="en-US" sz="2800" b="1" i="1">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𝒆</m:t>
                          </m:r>
                        </m:e>
                        <m:sub>
                          <m:r>
                            <a:rPr lang="en-IN" sz="2800" b="1" i="1">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𝟎</m:t>
                          </m:r>
                        </m:sup>
                      </m:sSubSup>
                    </m:oMath>
                  </a14:m>
                  <a:r>
                    <a:rPr lang="en-US" sz="2800" b="1" dirty="0">
                      <a:solidFill>
                        <a:srgbClr val="FF3300"/>
                      </a:solidFill>
                    </a:rPr>
                    <a:t>)</a:t>
                  </a:r>
                </a:p>
                <a:p>
                  <a:pPr>
                    <a:lnSpc>
                      <a:spcPct val="90000"/>
                    </a:lnSpc>
                    <a:spcBef>
                      <a:spcPct val="20000"/>
                    </a:spcBef>
                  </a:pPr>
                  <a:r>
                    <a:rPr lang="en-US" sz="2800" b="1" dirty="0">
                      <a:solidFill>
                        <a:srgbClr val="FF3300"/>
                      </a:solidFill>
                    </a:rPr>
                    <a:t>CFSE = 4(-4Dq) + P = -16Dq + P</a:t>
                  </a:r>
                </a:p>
                <a:p>
                  <a:pPr>
                    <a:lnSpc>
                      <a:spcPct val="90000"/>
                    </a:lnSpc>
                    <a:spcBef>
                      <a:spcPct val="20000"/>
                    </a:spcBef>
                  </a:pPr>
                  <a:endParaRPr lang="en-US" sz="3200" dirty="0"/>
                </a:p>
              </p:txBody>
            </p:sp>
          </mc:Choice>
          <mc:Fallback>
            <p:sp>
              <p:nvSpPr>
                <p:cNvPr id="49155" name="Rectangle 3"/>
                <p:cNvSpPr>
                  <a:spLocks noRot="1" noChangeAspect="1" noMove="1" noResize="1" noEditPoints="1" noAdjustHandles="1" noChangeArrowheads="1" noChangeShapeType="1" noTextEdit="1"/>
                </p:cNvSpPr>
                <p:nvPr/>
              </p:nvSpPr>
              <p:spPr bwMode="auto">
                <a:xfrm>
                  <a:off x="2483" y="2553"/>
                  <a:ext cx="3024" cy="1527"/>
                </a:xfrm>
                <a:prstGeom prst="rect">
                  <a:avLst/>
                </a:prstGeom>
                <a:blipFill>
                  <a:blip r:embed="rId3"/>
                  <a:stretch>
                    <a:fillRect l="-2535" t="-4000" b="-7750"/>
                  </a:stretch>
                </a:blipFill>
                <a:ln w="9525">
                  <a:solidFill>
                    <a:schemeClr val="tx2"/>
                  </a:solidFill>
                  <a:miter lim="800000"/>
                  <a:headEnd/>
                  <a:tailEnd/>
                </a:ln>
                <a:effectLst/>
              </p:spPr>
              <p:txBody>
                <a:bodyPr/>
                <a:lstStyle/>
                <a:p>
                  <a:r>
                    <a:rPr lang="en-IN">
                      <a:noFill/>
                    </a:rPr>
                    <a:t> </a:t>
                  </a:r>
                </a:p>
              </p:txBody>
            </p:sp>
          </mc:Fallback>
        </mc:AlternateContent>
        <p:pic>
          <p:nvPicPr>
            <p:cNvPr id="49156" name="Picture 4"/>
            <p:cNvPicPr>
              <a:picLocks noChangeAspect="1" noChangeArrowheads="1"/>
            </p:cNvPicPr>
            <p:nvPr/>
          </p:nvPicPr>
          <p:blipFill>
            <a:blip r:embed="rId4"/>
            <a:srcRect/>
            <a:stretch>
              <a:fillRect/>
            </a:stretch>
          </p:blipFill>
          <p:spPr bwMode="auto">
            <a:xfrm>
              <a:off x="323" y="2457"/>
              <a:ext cx="2064" cy="1527"/>
            </a:xfrm>
            <a:prstGeom prst="rect">
              <a:avLst/>
            </a:prstGeom>
            <a:solidFill>
              <a:srgbClr val="FFFFCC"/>
            </a:solidFill>
            <a:ln w="9525">
              <a:solidFill>
                <a:schemeClr val="tx2"/>
              </a:solidFill>
              <a:miter lim="800000"/>
              <a:headEnd/>
              <a:tailEnd/>
            </a:ln>
            <a:effectLst/>
          </p:spPr>
        </p:pic>
      </p:grpSp>
      <p:sp>
        <p:nvSpPr>
          <p:cNvPr id="49157" name="Rectangle 5"/>
          <p:cNvSpPr>
            <a:spLocks noChangeArrowheads="1"/>
          </p:cNvSpPr>
          <p:nvPr/>
        </p:nvSpPr>
        <p:spPr bwMode="auto">
          <a:xfrm>
            <a:off x="304800" y="242888"/>
            <a:ext cx="8610600" cy="454292"/>
          </a:xfrm>
          <a:prstGeom prst="rect">
            <a:avLst/>
          </a:prstGeom>
          <a:solidFill>
            <a:srgbClr val="FFFFCC"/>
          </a:solidFill>
          <a:ln w="9525">
            <a:solidFill>
              <a:schemeClr val="tx2"/>
            </a:solidFill>
            <a:miter lim="800000"/>
            <a:headEnd/>
            <a:tailEnd/>
          </a:ln>
        </p:spPr>
        <p:txBody>
          <a:bodyPr lIns="0" tIns="0" rIns="0" bIns="0">
            <a:spAutoFit/>
          </a:bodyPr>
          <a:lstStyle/>
          <a:p>
            <a:pPr algn="ctr" eaLnBrk="0" hangingPunct="0">
              <a:lnSpc>
                <a:spcPct val="80000"/>
              </a:lnSpc>
            </a:pPr>
            <a:r>
              <a:rPr lang="en-US" sz="3600" b="1" dirty="0">
                <a:solidFill>
                  <a:srgbClr val="C00000"/>
                </a:solidFill>
              </a:rPr>
              <a:t>CFSE</a:t>
            </a:r>
          </a:p>
        </p:txBody>
      </p:sp>
      <p:pic>
        <p:nvPicPr>
          <p:cNvPr id="49158" name="Picture 6"/>
          <p:cNvPicPr>
            <a:picLocks noChangeAspect="1" noChangeArrowheads="1"/>
          </p:cNvPicPr>
          <p:nvPr/>
        </p:nvPicPr>
        <p:blipFill>
          <a:blip r:embed="rId5"/>
          <a:srcRect/>
          <a:stretch>
            <a:fillRect/>
          </a:stretch>
        </p:blipFill>
        <p:spPr bwMode="auto">
          <a:xfrm>
            <a:off x="512763" y="1233488"/>
            <a:ext cx="3276600" cy="2438400"/>
          </a:xfrm>
          <a:prstGeom prst="rect">
            <a:avLst/>
          </a:prstGeom>
          <a:solidFill>
            <a:srgbClr val="FFCCFF"/>
          </a:solidFill>
          <a:ln w="9525">
            <a:solidFill>
              <a:schemeClr val="tx1"/>
            </a:solidFill>
            <a:miter lim="800000"/>
            <a:headEnd/>
            <a:tailEnd/>
          </a:ln>
          <a:effectLst/>
        </p:spPr>
      </p:pic>
      <mc:AlternateContent xmlns:mc="http://schemas.openxmlformats.org/markup-compatibility/2006">
        <mc:Choice xmlns:a14="http://schemas.microsoft.com/office/drawing/2010/main" Requires="a14">
          <p:sp>
            <p:nvSpPr>
              <p:cNvPr id="49159" name="Rectangle 7"/>
              <p:cNvSpPr>
                <a:spLocks noChangeArrowheads="1"/>
              </p:cNvSpPr>
              <p:nvPr/>
            </p:nvSpPr>
            <p:spPr bwMode="auto">
              <a:xfrm>
                <a:off x="3941763" y="1124744"/>
                <a:ext cx="4800600" cy="2438400"/>
              </a:xfrm>
              <a:prstGeom prst="rect">
                <a:avLst/>
              </a:prstGeom>
              <a:noFill/>
              <a:ln w="9525">
                <a:solidFill>
                  <a:schemeClr val="tx1"/>
                </a:solidFill>
                <a:miter lim="800000"/>
                <a:headEnd/>
                <a:tailEnd/>
              </a:ln>
              <a:effectLst/>
            </p:spPr>
            <p:txBody>
              <a:bodyPr/>
              <a:lstStyle/>
              <a:p>
                <a:pPr>
                  <a:lnSpc>
                    <a:spcPct val="90000"/>
                  </a:lnSpc>
                  <a:spcBef>
                    <a:spcPct val="20000"/>
                  </a:spcBef>
                </a:pPr>
                <a:r>
                  <a:rPr lang="en-US" sz="2800" dirty="0"/>
                  <a:t>[Mn(H</a:t>
                </a:r>
                <a:r>
                  <a:rPr lang="en-US" sz="2800" baseline="-25000" dirty="0"/>
                  <a:t>2</a:t>
                </a:r>
                <a:r>
                  <a:rPr lang="en-US" sz="2800" dirty="0"/>
                  <a:t>O)</a:t>
                </a:r>
                <a:r>
                  <a:rPr lang="en-US" sz="2800" baseline="-25000" dirty="0"/>
                  <a:t>6</a:t>
                </a:r>
                <a:r>
                  <a:rPr lang="en-US" sz="2800" dirty="0"/>
                  <a:t>]</a:t>
                </a:r>
                <a:r>
                  <a:rPr lang="en-US" sz="2800" baseline="30000" dirty="0"/>
                  <a:t>3+</a:t>
                </a:r>
                <a:r>
                  <a:rPr lang="en-US" sz="2800" dirty="0"/>
                  <a:t> </a:t>
                </a:r>
              </a:p>
              <a:p>
                <a:pPr>
                  <a:lnSpc>
                    <a:spcPct val="90000"/>
                  </a:lnSpc>
                  <a:spcBef>
                    <a:spcPct val="20000"/>
                  </a:spcBef>
                </a:pPr>
                <a:r>
                  <a:rPr lang="en-US" sz="2800" b="1" dirty="0">
                    <a:solidFill>
                      <a:srgbClr val="CC0099"/>
                    </a:solidFill>
                  </a:rPr>
                  <a:t>Weak Field Complex</a:t>
                </a:r>
                <a:endParaRPr lang="en-US" sz="2800" b="1" dirty="0">
                  <a:solidFill>
                    <a:srgbClr val="CC3399"/>
                  </a:solidFill>
                </a:endParaRPr>
              </a:p>
              <a:p>
                <a:pPr>
                  <a:lnSpc>
                    <a:spcPct val="90000"/>
                  </a:lnSpc>
                  <a:spcBef>
                    <a:spcPct val="20000"/>
                  </a:spcBef>
                </a:pPr>
                <a:r>
                  <a:rPr lang="en-US" sz="2800" dirty="0"/>
                  <a:t>total spin is 4 </a:t>
                </a:r>
                <a:r>
                  <a:rPr lang="en-US" sz="2800" dirty="0">
                    <a:sym typeface="Symbol" pitchFamily="18" charset="2"/>
                  </a:rPr>
                  <a:t></a:t>
                </a:r>
                <a:r>
                  <a:rPr lang="en-US" sz="2800" dirty="0"/>
                  <a:t> ½ =  2 </a:t>
                </a:r>
              </a:p>
              <a:p>
                <a:pPr>
                  <a:lnSpc>
                    <a:spcPct val="90000"/>
                  </a:lnSpc>
                  <a:spcBef>
                    <a:spcPct val="20000"/>
                  </a:spcBef>
                </a:pPr>
                <a:r>
                  <a:rPr lang="en-US" sz="2800" b="1" dirty="0">
                    <a:solidFill>
                      <a:srgbClr val="FF3300"/>
                    </a:solidFill>
                  </a:rPr>
                  <a:t>High Spin Complex (</a:t>
                </a:r>
                <a14:m>
                  <m:oMath xmlns:m="http://schemas.openxmlformats.org/officeDocument/2006/math">
                    <m:sSubSup>
                      <m:sSubSupPr>
                        <m:ctrlPr>
                          <a:rPr lang="en-US" sz="2800" b="1" i="1" smtClean="0">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𝒕</m:t>
                        </m:r>
                      </m:e>
                      <m:sub>
                        <m:r>
                          <a:rPr lang="en-IN" sz="2800" b="1" i="1" smtClean="0">
                            <a:solidFill>
                              <a:srgbClr val="FF3300"/>
                            </a:solidFill>
                            <a:latin typeface="Cambria Math" panose="02040503050406030204" pitchFamily="18" charset="0"/>
                          </a:rPr>
                          <m:t>𝟐</m:t>
                        </m:r>
                        <m:r>
                          <a:rPr lang="en-IN" sz="2800" b="1" i="1" smtClean="0">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𝟑</m:t>
                        </m:r>
                      </m:sup>
                    </m:sSubSup>
                  </m:oMath>
                </a14:m>
                <a:r>
                  <a:rPr lang="en-US" sz="2800" b="1" dirty="0">
                    <a:solidFill>
                      <a:srgbClr val="FF3300"/>
                    </a:solidFill>
                  </a:rPr>
                  <a:t> </a:t>
                </a:r>
                <a14:m>
                  <m:oMath xmlns:m="http://schemas.openxmlformats.org/officeDocument/2006/math">
                    <m:sSubSup>
                      <m:sSubSupPr>
                        <m:ctrlPr>
                          <a:rPr lang="en-US" sz="2800" b="1" i="1">
                            <a:solidFill>
                              <a:srgbClr val="FF3300"/>
                            </a:solidFill>
                            <a:latin typeface="Cambria Math" panose="02040503050406030204" pitchFamily="18" charset="0"/>
                          </a:rPr>
                        </m:ctrlPr>
                      </m:sSubSupPr>
                      <m:e>
                        <m:r>
                          <a:rPr lang="en-IN" sz="2800" b="1" i="1" smtClean="0">
                            <a:solidFill>
                              <a:srgbClr val="FF3300"/>
                            </a:solidFill>
                            <a:latin typeface="Cambria Math" panose="02040503050406030204" pitchFamily="18" charset="0"/>
                          </a:rPr>
                          <m:t>𝒆</m:t>
                        </m:r>
                      </m:e>
                      <m:sub>
                        <m:r>
                          <a:rPr lang="en-IN" sz="2800" b="1" i="1">
                            <a:solidFill>
                              <a:srgbClr val="FF3300"/>
                            </a:solidFill>
                            <a:latin typeface="Cambria Math" panose="02040503050406030204" pitchFamily="18" charset="0"/>
                          </a:rPr>
                          <m:t>𝒈</m:t>
                        </m:r>
                      </m:sub>
                      <m:sup>
                        <m:r>
                          <a:rPr lang="en-IN" sz="2800" b="1" i="1" smtClean="0">
                            <a:solidFill>
                              <a:srgbClr val="FF3300"/>
                            </a:solidFill>
                            <a:latin typeface="Cambria Math" panose="02040503050406030204" pitchFamily="18" charset="0"/>
                          </a:rPr>
                          <m:t>𝟏</m:t>
                        </m:r>
                      </m:sup>
                    </m:sSubSup>
                  </m:oMath>
                </a14:m>
                <a:r>
                  <a:rPr lang="en-US" sz="2800" b="1" dirty="0">
                    <a:solidFill>
                      <a:srgbClr val="FF3300"/>
                    </a:solidFill>
                  </a:rPr>
                  <a:t>)</a:t>
                </a:r>
              </a:p>
              <a:p>
                <a:pPr>
                  <a:lnSpc>
                    <a:spcPct val="90000"/>
                  </a:lnSpc>
                  <a:spcBef>
                    <a:spcPct val="20000"/>
                  </a:spcBef>
                </a:pPr>
                <a:r>
                  <a:rPr lang="en-US" sz="2800" b="1" dirty="0">
                    <a:solidFill>
                      <a:srgbClr val="FF3300"/>
                    </a:solidFill>
                  </a:rPr>
                  <a:t>CFSE = 3(-4Dq) +6Dq = -6Dq</a:t>
                </a:r>
              </a:p>
              <a:p>
                <a:pPr>
                  <a:lnSpc>
                    <a:spcPct val="90000"/>
                  </a:lnSpc>
                  <a:spcBef>
                    <a:spcPct val="20000"/>
                  </a:spcBef>
                </a:pPr>
                <a:endParaRPr lang="en-US" sz="3200" b="1" dirty="0"/>
              </a:p>
            </p:txBody>
          </p:sp>
        </mc:Choice>
        <mc:Fallback>
          <p:sp>
            <p:nvSpPr>
              <p:cNvPr id="49159" name="Rectangle 7"/>
              <p:cNvSpPr>
                <a:spLocks noRot="1" noChangeAspect="1" noMove="1" noResize="1" noEditPoints="1" noAdjustHandles="1" noChangeArrowheads="1" noChangeShapeType="1" noTextEdit="1"/>
              </p:cNvSpPr>
              <p:nvPr/>
            </p:nvSpPr>
            <p:spPr bwMode="auto">
              <a:xfrm>
                <a:off x="3941763" y="1124744"/>
                <a:ext cx="4800600" cy="2438400"/>
              </a:xfrm>
              <a:prstGeom prst="rect">
                <a:avLst/>
              </a:prstGeom>
              <a:blipFill>
                <a:blip r:embed="rId6"/>
                <a:stretch>
                  <a:fillRect l="-2535" t="-3980" b="-7214"/>
                </a:stretch>
              </a:blipFill>
              <a:ln w="9525">
                <a:solidFill>
                  <a:schemeClr val="tx1"/>
                </a:solidFill>
                <a:miter lim="800000"/>
                <a:headEnd/>
                <a:tailEnd/>
              </a:ln>
              <a:effectLst/>
            </p:spPr>
            <p:txBody>
              <a:bodyPr/>
              <a:lstStyle/>
              <a:p>
                <a:r>
                  <a:rPr lang="en-IN">
                    <a:noFill/>
                  </a:rPr>
                  <a:t> </a:t>
                </a:r>
              </a:p>
            </p:txBody>
          </p:sp>
        </mc:Fallback>
      </mc:AlternateContent>
    </p:spTree>
    <p:extLst>
      <p:ext uri="{BB962C8B-B14F-4D97-AF65-F5344CB8AC3E}">
        <p14:creationId xmlns:p14="http://schemas.microsoft.com/office/powerpoint/2010/main" val="279131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0-#ppt_w/2"/>
                                          </p:val>
                                        </p:tav>
                                        <p:tav tm="100000">
                                          <p:val>
                                            <p:strVal val="#ppt_x"/>
                                          </p:val>
                                        </p:tav>
                                      </p:tavLst>
                                    </p:anim>
                                    <p:anim calcmode="lin" valueType="num">
                                      <p:cBhvr additive="base">
                                        <p:cTn id="8" dur="500" fill="hold"/>
                                        <p:tgtEl>
                                          <p:spTgt spid="4915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1331640" y="44624"/>
            <a:ext cx="6675545" cy="707886"/>
          </a:xfrm>
          <a:prstGeom prst="rect">
            <a:avLst/>
          </a:prstGeom>
          <a:noFill/>
          <a:ln w="9525">
            <a:noFill/>
            <a:miter lim="800000"/>
            <a:headEnd/>
            <a:tailEnd/>
          </a:ln>
          <a:effectLst/>
        </p:spPr>
        <p:txBody>
          <a:bodyPr wrap="none">
            <a:spAutoFit/>
          </a:bodyPr>
          <a:lstStyle/>
          <a:p>
            <a:pPr eaLnBrk="0" hangingPunct="0"/>
            <a:r>
              <a:rPr lang="en-US" sz="4000" b="1" dirty="0">
                <a:solidFill>
                  <a:srgbClr val="C00000"/>
                </a:solidFill>
                <a:latin typeface="Times New Roman" panose="02020603050405020304" pitchFamily="18" charset="0"/>
                <a:cs typeface="Times New Roman" panose="02020603050405020304" pitchFamily="18" charset="0"/>
              </a:rPr>
              <a:t>Placing electrons in d orbitals</a:t>
            </a:r>
          </a:p>
        </p:txBody>
      </p:sp>
      <p:grpSp>
        <p:nvGrpSpPr>
          <p:cNvPr id="128003" name="Group 3"/>
          <p:cNvGrpSpPr>
            <a:grpSpLocks/>
          </p:cNvGrpSpPr>
          <p:nvPr/>
        </p:nvGrpSpPr>
        <p:grpSpPr bwMode="auto">
          <a:xfrm>
            <a:off x="304800" y="1066800"/>
            <a:ext cx="2667000" cy="2362200"/>
            <a:chOff x="192" y="672"/>
            <a:chExt cx="1680" cy="1488"/>
          </a:xfrm>
        </p:grpSpPr>
        <p:grpSp>
          <p:nvGrpSpPr>
            <p:cNvPr id="128004" name="Group 4"/>
            <p:cNvGrpSpPr>
              <a:grpSpLocks/>
            </p:cNvGrpSpPr>
            <p:nvPr/>
          </p:nvGrpSpPr>
          <p:grpSpPr bwMode="auto">
            <a:xfrm>
              <a:off x="192" y="672"/>
              <a:ext cx="1680" cy="1488"/>
              <a:chOff x="192" y="672"/>
              <a:chExt cx="1680" cy="1488"/>
            </a:xfrm>
          </p:grpSpPr>
          <p:sp>
            <p:nvSpPr>
              <p:cNvPr id="128005" name="Line 5"/>
              <p:cNvSpPr>
                <a:spLocks noChangeShapeType="1"/>
              </p:cNvSpPr>
              <p:nvPr/>
            </p:nvSpPr>
            <p:spPr bwMode="auto">
              <a:xfrm>
                <a:off x="384"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06" name="Line 6"/>
              <p:cNvSpPr>
                <a:spLocks noChangeShapeType="1"/>
              </p:cNvSpPr>
              <p:nvPr/>
            </p:nvSpPr>
            <p:spPr bwMode="auto">
              <a:xfrm>
                <a:off x="624"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07" name="Line 7"/>
              <p:cNvSpPr>
                <a:spLocks noChangeShapeType="1"/>
              </p:cNvSpPr>
              <p:nvPr/>
            </p:nvSpPr>
            <p:spPr bwMode="auto">
              <a:xfrm flipV="1">
                <a:off x="336"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08" name="Line 8"/>
              <p:cNvSpPr>
                <a:spLocks noChangeShapeType="1"/>
              </p:cNvSpPr>
              <p:nvPr/>
            </p:nvSpPr>
            <p:spPr bwMode="auto">
              <a:xfrm flipV="1">
                <a:off x="576"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09" name="Line 9"/>
              <p:cNvSpPr>
                <a:spLocks noChangeShapeType="1"/>
              </p:cNvSpPr>
              <p:nvPr/>
            </p:nvSpPr>
            <p:spPr bwMode="auto">
              <a:xfrm flipV="1">
                <a:off x="816"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0" name="Line 10"/>
              <p:cNvSpPr>
                <a:spLocks noChangeShapeType="1"/>
              </p:cNvSpPr>
              <p:nvPr/>
            </p:nvSpPr>
            <p:spPr bwMode="auto">
              <a:xfrm flipV="1">
                <a:off x="1200"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1" name="Line 11"/>
              <p:cNvSpPr>
                <a:spLocks noChangeShapeType="1"/>
              </p:cNvSpPr>
              <p:nvPr/>
            </p:nvSpPr>
            <p:spPr bwMode="auto">
              <a:xfrm flipV="1">
                <a:off x="1440"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2" name="Line 12"/>
              <p:cNvSpPr>
                <a:spLocks noChangeShapeType="1"/>
              </p:cNvSpPr>
              <p:nvPr/>
            </p:nvSpPr>
            <p:spPr bwMode="auto">
              <a:xfrm flipV="1">
                <a:off x="1680"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3" name="Line 13"/>
              <p:cNvSpPr>
                <a:spLocks noChangeShapeType="1"/>
              </p:cNvSpPr>
              <p:nvPr/>
            </p:nvSpPr>
            <p:spPr bwMode="auto">
              <a:xfrm flipV="1">
                <a:off x="1248"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4" name="Line 14"/>
              <p:cNvSpPr>
                <a:spLocks noChangeShapeType="1"/>
              </p:cNvSpPr>
              <p:nvPr/>
            </p:nvSpPr>
            <p:spPr bwMode="auto">
              <a:xfrm flipV="1">
                <a:off x="1584"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15" name="Text Box 15"/>
              <p:cNvSpPr txBox="1">
                <a:spLocks noChangeArrowheads="1"/>
              </p:cNvSpPr>
              <p:nvPr/>
            </p:nvSpPr>
            <p:spPr bwMode="auto">
              <a:xfrm>
                <a:off x="384" y="191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1 u.e.</a:t>
                </a:r>
              </a:p>
            </p:txBody>
          </p:sp>
          <p:grpSp>
            <p:nvGrpSpPr>
              <p:cNvPr id="128016" name="Group 16"/>
              <p:cNvGrpSpPr>
                <a:grpSpLocks/>
              </p:cNvGrpSpPr>
              <p:nvPr/>
            </p:nvGrpSpPr>
            <p:grpSpPr bwMode="auto">
              <a:xfrm>
                <a:off x="192" y="720"/>
                <a:ext cx="1680" cy="1200"/>
                <a:chOff x="240" y="720"/>
                <a:chExt cx="1680" cy="1200"/>
              </a:xfrm>
            </p:grpSpPr>
            <p:pic>
              <p:nvPicPr>
                <p:cNvPr id="128017" name="Picture 17"/>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018" name="Rectangle 18"/>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019" name="Rectangle 19"/>
              <p:cNvSpPr>
                <a:spLocks noChangeArrowheads="1"/>
              </p:cNvSpPr>
              <p:nvPr/>
            </p:nvSpPr>
            <p:spPr bwMode="auto">
              <a:xfrm>
                <a:off x="192" y="672"/>
                <a:ext cx="1680" cy="1488"/>
              </a:xfrm>
              <a:prstGeom prst="rect">
                <a:avLst/>
              </a:prstGeom>
              <a:noFill/>
              <a:ln w="38100">
                <a:solidFill>
                  <a:schemeClr val="hlink"/>
                </a:solidFill>
                <a:miter lim="800000"/>
                <a:headEnd/>
                <a:tailEnd/>
              </a:ln>
              <a:effectLst/>
            </p:spPr>
            <p:txBody>
              <a:bodyPr wrap="none" anchor="ctr"/>
              <a:lstStyle/>
              <a:p>
                <a:endParaRPr lang="en-US"/>
              </a:p>
            </p:txBody>
          </p:sp>
          <p:sp>
            <p:nvSpPr>
              <p:cNvPr id="128020" name="Text Box 20"/>
              <p:cNvSpPr txBox="1">
                <a:spLocks noChangeArrowheads="1"/>
              </p:cNvSpPr>
              <p:nvPr/>
            </p:nvSpPr>
            <p:spPr bwMode="auto">
              <a:xfrm>
                <a:off x="1213" y="191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5 u.e.</a:t>
                </a:r>
              </a:p>
            </p:txBody>
          </p:sp>
        </p:grpSp>
        <p:sp>
          <p:nvSpPr>
            <p:cNvPr id="128021" name="Text Box 21"/>
            <p:cNvSpPr txBox="1">
              <a:spLocks noChangeArrowheads="1"/>
            </p:cNvSpPr>
            <p:nvPr/>
          </p:nvSpPr>
          <p:spPr bwMode="auto">
            <a:xfrm>
              <a:off x="1584" y="672"/>
              <a:ext cx="276"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5</a:t>
              </a:r>
              <a:endParaRPr lang="en-US" i="1">
                <a:latin typeface="Times" pitchFamily="18" charset="0"/>
              </a:endParaRPr>
            </a:p>
          </p:txBody>
        </p:sp>
      </p:grpSp>
      <p:grpSp>
        <p:nvGrpSpPr>
          <p:cNvPr id="128022" name="Group 22"/>
          <p:cNvGrpSpPr>
            <a:grpSpLocks/>
          </p:cNvGrpSpPr>
          <p:nvPr/>
        </p:nvGrpSpPr>
        <p:grpSpPr bwMode="auto">
          <a:xfrm>
            <a:off x="3276600" y="1066800"/>
            <a:ext cx="2667000" cy="2378075"/>
            <a:chOff x="2064" y="672"/>
            <a:chExt cx="1680" cy="1498"/>
          </a:xfrm>
        </p:grpSpPr>
        <p:grpSp>
          <p:nvGrpSpPr>
            <p:cNvPr id="128023" name="Group 23"/>
            <p:cNvGrpSpPr>
              <a:grpSpLocks/>
            </p:cNvGrpSpPr>
            <p:nvPr/>
          </p:nvGrpSpPr>
          <p:grpSpPr bwMode="auto">
            <a:xfrm>
              <a:off x="2064" y="672"/>
              <a:ext cx="1680" cy="1498"/>
              <a:chOff x="2064" y="672"/>
              <a:chExt cx="1680" cy="1498"/>
            </a:xfrm>
          </p:grpSpPr>
          <p:sp>
            <p:nvSpPr>
              <p:cNvPr id="128024" name="Line 24"/>
              <p:cNvSpPr>
                <a:spLocks noChangeShapeType="1"/>
              </p:cNvSpPr>
              <p:nvPr/>
            </p:nvSpPr>
            <p:spPr bwMode="auto">
              <a:xfrm>
                <a:off x="2256"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25" name="Line 25"/>
              <p:cNvSpPr>
                <a:spLocks noChangeShapeType="1"/>
              </p:cNvSpPr>
              <p:nvPr/>
            </p:nvSpPr>
            <p:spPr bwMode="auto">
              <a:xfrm>
                <a:off x="2496"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26" name="Line 26"/>
              <p:cNvSpPr>
                <a:spLocks noChangeShapeType="1"/>
              </p:cNvSpPr>
              <p:nvPr/>
            </p:nvSpPr>
            <p:spPr bwMode="auto">
              <a:xfrm flipV="1">
                <a:off x="2208"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27" name="Line 27"/>
              <p:cNvSpPr>
                <a:spLocks noChangeShapeType="1"/>
              </p:cNvSpPr>
              <p:nvPr/>
            </p:nvSpPr>
            <p:spPr bwMode="auto">
              <a:xfrm flipV="1">
                <a:off x="2448"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28" name="Line 28"/>
              <p:cNvSpPr>
                <a:spLocks noChangeShapeType="1"/>
              </p:cNvSpPr>
              <p:nvPr/>
            </p:nvSpPr>
            <p:spPr bwMode="auto">
              <a:xfrm flipV="1">
                <a:off x="2688"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29" name="Line 29"/>
              <p:cNvSpPr>
                <a:spLocks noChangeShapeType="1"/>
              </p:cNvSpPr>
              <p:nvPr/>
            </p:nvSpPr>
            <p:spPr bwMode="auto">
              <a:xfrm flipV="1">
                <a:off x="3072"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0" name="Line 30"/>
              <p:cNvSpPr>
                <a:spLocks noChangeShapeType="1"/>
              </p:cNvSpPr>
              <p:nvPr/>
            </p:nvSpPr>
            <p:spPr bwMode="auto">
              <a:xfrm flipV="1">
                <a:off x="3312"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1" name="Line 31"/>
              <p:cNvSpPr>
                <a:spLocks noChangeShapeType="1"/>
              </p:cNvSpPr>
              <p:nvPr/>
            </p:nvSpPr>
            <p:spPr bwMode="auto">
              <a:xfrm flipV="1">
                <a:off x="3552"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2" name="Line 32"/>
              <p:cNvSpPr>
                <a:spLocks noChangeShapeType="1"/>
              </p:cNvSpPr>
              <p:nvPr/>
            </p:nvSpPr>
            <p:spPr bwMode="auto">
              <a:xfrm flipV="1">
                <a:off x="3120"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3" name="Line 33"/>
              <p:cNvSpPr>
                <a:spLocks noChangeShapeType="1"/>
              </p:cNvSpPr>
              <p:nvPr/>
            </p:nvSpPr>
            <p:spPr bwMode="auto">
              <a:xfrm flipV="1">
                <a:off x="3456"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4" name="Line 34"/>
              <p:cNvSpPr>
                <a:spLocks noChangeShapeType="1"/>
              </p:cNvSpPr>
              <p:nvPr/>
            </p:nvSpPr>
            <p:spPr bwMode="auto">
              <a:xfrm>
                <a:off x="2640"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35" name="Line 35"/>
              <p:cNvSpPr>
                <a:spLocks noChangeShapeType="1"/>
              </p:cNvSpPr>
              <p:nvPr/>
            </p:nvSpPr>
            <p:spPr bwMode="auto">
              <a:xfrm>
                <a:off x="3024" y="1344"/>
                <a:ext cx="0" cy="240"/>
              </a:xfrm>
              <a:prstGeom prst="line">
                <a:avLst/>
              </a:prstGeom>
              <a:noFill/>
              <a:ln w="9525">
                <a:solidFill>
                  <a:schemeClr val="tx1"/>
                </a:solidFill>
                <a:round/>
                <a:headEnd/>
                <a:tailEnd type="triangle" w="med" len="med"/>
              </a:ln>
              <a:effectLst/>
            </p:spPr>
            <p:txBody>
              <a:bodyPr wrap="none" anchor="ctr"/>
              <a:lstStyle/>
              <a:p>
                <a:endParaRPr lang="en-US"/>
              </a:p>
            </p:txBody>
          </p:sp>
          <p:grpSp>
            <p:nvGrpSpPr>
              <p:cNvPr id="128036" name="Group 36"/>
              <p:cNvGrpSpPr>
                <a:grpSpLocks/>
              </p:cNvGrpSpPr>
              <p:nvPr/>
            </p:nvGrpSpPr>
            <p:grpSpPr bwMode="auto">
              <a:xfrm>
                <a:off x="2064" y="720"/>
                <a:ext cx="1680" cy="1200"/>
                <a:chOff x="240" y="720"/>
                <a:chExt cx="1680" cy="1200"/>
              </a:xfrm>
            </p:grpSpPr>
            <p:pic>
              <p:nvPicPr>
                <p:cNvPr id="128037" name="Picture 37"/>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038" name="Rectangle 38"/>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039" name="Rectangle 39"/>
              <p:cNvSpPr>
                <a:spLocks noChangeArrowheads="1"/>
              </p:cNvSpPr>
              <p:nvPr/>
            </p:nvSpPr>
            <p:spPr bwMode="auto">
              <a:xfrm>
                <a:off x="2064" y="672"/>
                <a:ext cx="1680" cy="1488"/>
              </a:xfrm>
              <a:prstGeom prst="rect">
                <a:avLst/>
              </a:prstGeom>
              <a:noFill/>
              <a:ln w="38100">
                <a:solidFill>
                  <a:schemeClr val="hlink"/>
                </a:solidFill>
                <a:miter lim="800000"/>
                <a:headEnd/>
                <a:tailEnd/>
              </a:ln>
              <a:effectLst/>
            </p:spPr>
            <p:txBody>
              <a:bodyPr wrap="none" anchor="ctr"/>
              <a:lstStyle/>
              <a:p>
                <a:endParaRPr lang="en-US"/>
              </a:p>
            </p:txBody>
          </p:sp>
          <p:sp>
            <p:nvSpPr>
              <p:cNvPr id="128040" name="Text Box 40"/>
              <p:cNvSpPr txBox="1">
                <a:spLocks noChangeArrowheads="1"/>
              </p:cNvSpPr>
              <p:nvPr/>
            </p:nvSpPr>
            <p:spPr bwMode="auto">
              <a:xfrm>
                <a:off x="2221" y="192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0 u.e.</a:t>
                </a:r>
              </a:p>
            </p:txBody>
          </p:sp>
          <p:sp>
            <p:nvSpPr>
              <p:cNvPr id="128041" name="Text Box 41"/>
              <p:cNvSpPr txBox="1">
                <a:spLocks noChangeArrowheads="1"/>
              </p:cNvSpPr>
              <p:nvPr/>
            </p:nvSpPr>
            <p:spPr bwMode="auto">
              <a:xfrm>
                <a:off x="3072" y="192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4 u.e.</a:t>
                </a:r>
              </a:p>
            </p:txBody>
          </p:sp>
        </p:grpSp>
        <p:sp>
          <p:nvSpPr>
            <p:cNvPr id="128042" name="Text Box 42"/>
            <p:cNvSpPr txBox="1">
              <a:spLocks noChangeArrowheads="1"/>
            </p:cNvSpPr>
            <p:nvPr/>
          </p:nvSpPr>
          <p:spPr bwMode="auto">
            <a:xfrm>
              <a:off x="3456" y="672"/>
              <a:ext cx="276"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6</a:t>
              </a:r>
              <a:endParaRPr lang="en-US" i="1">
                <a:latin typeface="Times" pitchFamily="18" charset="0"/>
              </a:endParaRPr>
            </a:p>
          </p:txBody>
        </p:sp>
      </p:grpSp>
      <p:grpSp>
        <p:nvGrpSpPr>
          <p:cNvPr id="128043" name="Group 43"/>
          <p:cNvGrpSpPr>
            <a:grpSpLocks/>
          </p:cNvGrpSpPr>
          <p:nvPr/>
        </p:nvGrpSpPr>
        <p:grpSpPr bwMode="auto">
          <a:xfrm>
            <a:off x="6172200" y="1066800"/>
            <a:ext cx="2743200" cy="2378075"/>
            <a:chOff x="3888" y="672"/>
            <a:chExt cx="1728" cy="1498"/>
          </a:xfrm>
        </p:grpSpPr>
        <p:grpSp>
          <p:nvGrpSpPr>
            <p:cNvPr id="128044" name="Group 44"/>
            <p:cNvGrpSpPr>
              <a:grpSpLocks/>
            </p:cNvGrpSpPr>
            <p:nvPr/>
          </p:nvGrpSpPr>
          <p:grpSpPr bwMode="auto">
            <a:xfrm>
              <a:off x="3888" y="672"/>
              <a:ext cx="1728" cy="1498"/>
              <a:chOff x="3888" y="672"/>
              <a:chExt cx="1728" cy="1498"/>
            </a:xfrm>
          </p:grpSpPr>
          <p:sp>
            <p:nvSpPr>
              <p:cNvPr id="128045" name="Line 45"/>
              <p:cNvSpPr>
                <a:spLocks noChangeShapeType="1"/>
              </p:cNvSpPr>
              <p:nvPr/>
            </p:nvSpPr>
            <p:spPr bwMode="auto">
              <a:xfrm>
                <a:off x="4080"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46" name="Line 46"/>
              <p:cNvSpPr>
                <a:spLocks noChangeShapeType="1"/>
              </p:cNvSpPr>
              <p:nvPr/>
            </p:nvSpPr>
            <p:spPr bwMode="auto">
              <a:xfrm>
                <a:off x="4320"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47" name="Line 47"/>
              <p:cNvSpPr>
                <a:spLocks noChangeShapeType="1"/>
              </p:cNvSpPr>
              <p:nvPr/>
            </p:nvSpPr>
            <p:spPr bwMode="auto">
              <a:xfrm flipV="1">
                <a:off x="4032"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48" name="Line 48"/>
              <p:cNvSpPr>
                <a:spLocks noChangeShapeType="1"/>
              </p:cNvSpPr>
              <p:nvPr/>
            </p:nvSpPr>
            <p:spPr bwMode="auto">
              <a:xfrm flipV="1">
                <a:off x="4272"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49" name="Line 49"/>
              <p:cNvSpPr>
                <a:spLocks noChangeShapeType="1"/>
              </p:cNvSpPr>
              <p:nvPr/>
            </p:nvSpPr>
            <p:spPr bwMode="auto">
              <a:xfrm flipV="1">
                <a:off x="4512"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0" name="Line 50"/>
              <p:cNvSpPr>
                <a:spLocks noChangeShapeType="1"/>
              </p:cNvSpPr>
              <p:nvPr/>
            </p:nvSpPr>
            <p:spPr bwMode="auto">
              <a:xfrm flipV="1">
                <a:off x="4896"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1" name="Line 51"/>
              <p:cNvSpPr>
                <a:spLocks noChangeShapeType="1"/>
              </p:cNvSpPr>
              <p:nvPr/>
            </p:nvSpPr>
            <p:spPr bwMode="auto">
              <a:xfrm flipV="1">
                <a:off x="5184"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2" name="Line 52"/>
              <p:cNvSpPr>
                <a:spLocks noChangeShapeType="1"/>
              </p:cNvSpPr>
              <p:nvPr/>
            </p:nvSpPr>
            <p:spPr bwMode="auto">
              <a:xfrm flipV="1">
                <a:off x="5376"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3" name="Line 53"/>
              <p:cNvSpPr>
                <a:spLocks noChangeShapeType="1"/>
              </p:cNvSpPr>
              <p:nvPr/>
            </p:nvSpPr>
            <p:spPr bwMode="auto">
              <a:xfrm flipV="1">
                <a:off x="4944"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4" name="Line 54"/>
              <p:cNvSpPr>
                <a:spLocks noChangeShapeType="1"/>
              </p:cNvSpPr>
              <p:nvPr/>
            </p:nvSpPr>
            <p:spPr bwMode="auto">
              <a:xfrm flipV="1">
                <a:off x="5280" y="100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5" name="Line 55"/>
              <p:cNvSpPr>
                <a:spLocks noChangeShapeType="1"/>
              </p:cNvSpPr>
              <p:nvPr/>
            </p:nvSpPr>
            <p:spPr bwMode="auto">
              <a:xfrm>
                <a:off x="4464" y="163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6" name="Line 56"/>
              <p:cNvSpPr>
                <a:spLocks noChangeShapeType="1"/>
              </p:cNvSpPr>
              <p:nvPr/>
            </p:nvSpPr>
            <p:spPr bwMode="auto">
              <a:xfrm>
                <a:off x="4848"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7" name="Line 57"/>
              <p:cNvSpPr>
                <a:spLocks noChangeShapeType="1"/>
              </p:cNvSpPr>
              <p:nvPr/>
            </p:nvSpPr>
            <p:spPr bwMode="auto">
              <a:xfrm>
                <a:off x="5136" y="13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8" name="Line 58"/>
              <p:cNvSpPr>
                <a:spLocks noChangeShapeType="1"/>
              </p:cNvSpPr>
              <p:nvPr/>
            </p:nvSpPr>
            <p:spPr bwMode="auto">
              <a:xfrm flipV="1">
                <a:off x="4080" y="768"/>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59" name="Rectangle 59"/>
              <p:cNvSpPr>
                <a:spLocks noChangeArrowheads="1"/>
              </p:cNvSpPr>
              <p:nvPr/>
            </p:nvSpPr>
            <p:spPr bwMode="auto">
              <a:xfrm>
                <a:off x="3936" y="672"/>
                <a:ext cx="1680" cy="1488"/>
              </a:xfrm>
              <a:prstGeom prst="rect">
                <a:avLst/>
              </a:prstGeom>
              <a:noFill/>
              <a:ln w="38100">
                <a:solidFill>
                  <a:schemeClr val="hlink"/>
                </a:solidFill>
                <a:miter lim="800000"/>
                <a:headEnd/>
                <a:tailEnd/>
              </a:ln>
              <a:effectLst/>
            </p:spPr>
            <p:txBody>
              <a:bodyPr wrap="none" anchor="ctr"/>
              <a:lstStyle/>
              <a:p>
                <a:endParaRPr lang="en-US"/>
              </a:p>
            </p:txBody>
          </p:sp>
          <p:grpSp>
            <p:nvGrpSpPr>
              <p:cNvPr id="128060" name="Group 60"/>
              <p:cNvGrpSpPr>
                <a:grpSpLocks/>
              </p:cNvGrpSpPr>
              <p:nvPr/>
            </p:nvGrpSpPr>
            <p:grpSpPr bwMode="auto">
              <a:xfrm>
                <a:off x="3888" y="720"/>
                <a:ext cx="1680" cy="1200"/>
                <a:chOff x="240" y="720"/>
                <a:chExt cx="1680" cy="1200"/>
              </a:xfrm>
            </p:grpSpPr>
            <p:pic>
              <p:nvPicPr>
                <p:cNvPr id="128061" name="Picture 61"/>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062" name="Rectangle 62"/>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063" name="Text Box 63"/>
              <p:cNvSpPr txBox="1">
                <a:spLocks noChangeArrowheads="1"/>
              </p:cNvSpPr>
              <p:nvPr/>
            </p:nvSpPr>
            <p:spPr bwMode="auto">
              <a:xfrm>
                <a:off x="4032" y="192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1 u.e.</a:t>
                </a:r>
              </a:p>
            </p:txBody>
          </p:sp>
          <p:sp>
            <p:nvSpPr>
              <p:cNvPr id="128064" name="Text Box 64"/>
              <p:cNvSpPr txBox="1">
                <a:spLocks noChangeArrowheads="1"/>
              </p:cNvSpPr>
              <p:nvPr/>
            </p:nvSpPr>
            <p:spPr bwMode="auto">
              <a:xfrm>
                <a:off x="4944" y="1920"/>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3 u.e.</a:t>
                </a:r>
              </a:p>
            </p:txBody>
          </p:sp>
        </p:grpSp>
        <p:sp>
          <p:nvSpPr>
            <p:cNvPr id="128065" name="Text Box 65"/>
            <p:cNvSpPr txBox="1">
              <a:spLocks noChangeArrowheads="1"/>
            </p:cNvSpPr>
            <p:nvPr/>
          </p:nvSpPr>
          <p:spPr bwMode="auto">
            <a:xfrm>
              <a:off x="5328" y="672"/>
              <a:ext cx="276"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7</a:t>
              </a:r>
              <a:endParaRPr lang="en-US" i="1">
                <a:latin typeface="Times" pitchFamily="18" charset="0"/>
              </a:endParaRPr>
            </a:p>
          </p:txBody>
        </p:sp>
      </p:grpSp>
      <p:grpSp>
        <p:nvGrpSpPr>
          <p:cNvPr id="128066" name="Group 66"/>
          <p:cNvGrpSpPr>
            <a:grpSpLocks/>
          </p:cNvGrpSpPr>
          <p:nvPr/>
        </p:nvGrpSpPr>
        <p:grpSpPr bwMode="auto">
          <a:xfrm>
            <a:off x="304800" y="3886200"/>
            <a:ext cx="2819400" cy="2378075"/>
            <a:chOff x="192" y="2448"/>
            <a:chExt cx="1776" cy="1498"/>
          </a:xfrm>
        </p:grpSpPr>
        <p:grpSp>
          <p:nvGrpSpPr>
            <p:cNvPr id="128067" name="Group 67"/>
            <p:cNvGrpSpPr>
              <a:grpSpLocks/>
            </p:cNvGrpSpPr>
            <p:nvPr/>
          </p:nvGrpSpPr>
          <p:grpSpPr bwMode="auto">
            <a:xfrm>
              <a:off x="192" y="2448"/>
              <a:ext cx="1776" cy="1498"/>
              <a:chOff x="192" y="2448"/>
              <a:chExt cx="1776" cy="1498"/>
            </a:xfrm>
          </p:grpSpPr>
          <p:grpSp>
            <p:nvGrpSpPr>
              <p:cNvPr id="128068" name="Group 68"/>
              <p:cNvGrpSpPr>
                <a:grpSpLocks/>
              </p:cNvGrpSpPr>
              <p:nvPr/>
            </p:nvGrpSpPr>
            <p:grpSpPr bwMode="auto">
              <a:xfrm>
                <a:off x="288" y="2448"/>
                <a:ext cx="1680" cy="1200"/>
                <a:chOff x="240" y="720"/>
                <a:chExt cx="1680" cy="1200"/>
              </a:xfrm>
            </p:grpSpPr>
            <p:pic>
              <p:nvPicPr>
                <p:cNvPr id="128069" name="Picture 69"/>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070" name="Rectangle 70"/>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071" name="Line 71"/>
              <p:cNvSpPr>
                <a:spLocks noChangeShapeType="1"/>
              </p:cNvSpPr>
              <p:nvPr/>
            </p:nvSpPr>
            <p:spPr bwMode="auto">
              <a:xfrm>
                <a:off x="480"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2" name="Line 72"/>
              <p:cNvSpPr>
                <a:spLocks noChangeShapeType="1"/>
              </p:cNvSpPr>
              <p:nvPr/>
            </p:nvSpPr>
            <p:spPr bwMode="auto">
              <a:xfrm>
                <a:off x="720"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3" name="Line 73"/>
              <p:cNvSpPr>
                <a:spLocks noChangeShapeType="1"/>
              </p:cNvSpPr>
              <p:nvPr/>
            </p:nvSpPr>
            <p:spPr bwMode="auto">
              <a:xfrm flipV="1">
                <a:off x="43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4" name="Line 74"/>
              <p:cNvSpPr>
                <a:spLocks noChangeShapeType="1"/>
              </p:cNvSpPr>
              <p:nvPr/>
            </p:nvSpPr>
            <p:spPr bwMode="auto">
              <a:xfrm flipV="1">
                <a:off x="67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5" name="Line 75"/>
              <p:cNvSpPr>
                <a:spLocks noChangeShapeType="1"/>
              </p:cNvSpPr>
              <p:nvPr/>
            </p:nvSpPr>
            <p:spPr bwMode="auto">
              <a:xfrm flipV="1">
                <a:off x="91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6" name="Line 76"/>
              <p:cNvSpPr>
                <a:spLocks noChangeShapeType="1"/>
              </p:cNvSpPr>
              <p:nvPr/>
            </p:nvSpPr>
            <p:spPr bwMode="auto">
              <a:xfrm flipV="1">
                <a:off x="129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7" name="Line 77"/>
              <p:cNvSpPr>
                <a:spLocks noChangeShapeType="1"/>
              </p:cNvSpPr>
              <p:nvPr/>
            </p:nvSpPr>
            <p:spPr bwMode="auto">
              <a:xfrm flipV="1">
                <a:off x="1584"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8" name="Line 78"/>
              <p:cNvSpPr>
                <a:spLocks noChangeShapeType="1"/>
              </p:cNvSpPr>
              <p:nvPr/>
            </p:nvSpPr>
            <p:spPr bwMode="auto">
              <a:xfrm flipV="1">
                <a:off x="177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79" name="Line 79"/>
              <p:cNvSpPr>
                <a:spLocks noChangeShapeType="1"/>
              </p:cNvSpPr>
              <p:nvPr/>
            </p:nvSpPr>
            <p:spPr bwMode="auto">
              <a:xfrm flipV="1">
                <a:off x="1392"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0" name="Line 80"/>
              <p:cNvSpPr>
                <a:spLocks noChangeShapeType="1"/>
              </p:cNvSpPr>
              <p:nvPr/>
            </p:nvSpPr>
            <p:spPr bwMode="auto">
              <a:xfrm flipV="1">
                <a:off x="1680"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1" name="Line 81"/>
              <p:cNvSpPr>
                <a:spLocks noChangeShapeType="1"/>
              </p:cNvSpPr>
              <p:nvPr/>
            </p:nvSpPr>
            <p:spPr bwMode="auto">
              <a:xfrm>
                <a:off x="864"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2" name="Line 82"/>
              <p:cNvSpPr>
                <a:spLocks noChangeShapeType="1"/>
              </p:cNvSpPr>
              <p:nvPr/>
            </p:nvSpPr>
            <p:spPr bwMode="auto">
              <a:xfrm>
                <a:off x="1248"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3" name="Line 83"/>
              <p:cNvSpPr>
                <a:spLocks noChangeShapeType="1"/>
              </p:cNvSpPr>
              <p:nvPr/>
            </p:nvSpPr>
            <p:spPr bwMode="auto">
              <a:xfrm>
                <a:off x="153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4" name="Line 84"/>
              <p:cNvSpPr>
                <a:spLocks noChangeShapeType="1"/>
              </p:cNvSpPr>
              <p:nvPr/>
            </p:nvSpPr>
            <p:spPr bwMode="auto">
              <a:xfrm flipV="1">
                <a:off x="480"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5" name="Line 85"/>
              <p:cNvSpPr>
                <a:spLocks noChangeShapeType="1"/>
              </p:cNvSpPr>
              <p:nvPr/>
            </p:nvSpPr>
            <p:spPr bwMode="auto">
              <a:xfrm flipV="1">
                <a:off x="816"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6" name="Line 86"/>
              <p:cNvSpPr>
                <a:spLocks noChangeShapeType="1"/>
              </p:cNvSpPr>
              <p:nvPr/>
            </p:nvSpPr>
            <p:spPr bwMode="auto">
              <a:xfrm>
                <a:off x="1728"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87" name="Rectangle 87"/>
              <p:cNvSpPr>
                <a:spLocks noChangeArrowheads="1"/>
              </p:cNvSpPr>
              <p:nvPr/>
            </p:nvSpPr>
            <p:spPr bwMode="auto">
              <a:xfrm>
                <a:off x="192" y="2448"/>
                <a:ext cx="1680" cy="1488"/>
              </a:xfrm>
              <a:prstGeom prst="rect">
                <a:avLst/>
              </a:prstGeom>
              <a:noFill/>
              <a:ln w="9525">
                <a:solidFill>
                  <a:schemeClr val="tx1"/>
                </a:solidFill>
                <a:miter lim="800000"/>
                <a:headEnd/>
                <a:tailEnd/>
              </a:ln>
              <a:effectLst/>
            </p:spPr>
            <p:txBody>
              <a:bodyPr wrap="none" anchor="ctr"/>
              <a:lstStyle/>
              <a:p>
                <a:endParaRPr lang="en-US"/>
              </a:p>
            </p:txBody>
          </p:sp>
          <p:sp>
            <p:nvSpPr>
              <p:cNvPr id="128088" name="Text Box 88"/>
              <p:cNvSpPr txBox="1">
                <a:spLocks noChangeArrowheads="1"/>
              </p:cNvSpPr>
              <p:nvPr/>
            </p:nvSpPr>
            <p:spPr bwMode="auto">
              <a:xfrm>
                <a:off x="432" y="3696"/>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2 u.e.</a:t>
                </a:r>
              </a:p>
            </p:txBody>
          </p:sp>
          <p:sp>
            <p:nvSpPr>
              <p:cNvPr id="128089" name="Text Box 89"/>
              <p:cNvSpPr txBox="1">
                <a:spLocks noChangeArrowheads="1"/>
              </p:cNvSpPr>
              <p:nvPr/>
            </p:nvSpPr>
            <p:spPr bwMode="auto">
              <a:xfrm>
                <a:off x="1296" y="3686"/>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2 u.e.</a:t>
                </a:r>
              </a:p>
            </p:txBody>
          </p:sp>
        </p:grpSp>
        <p:sp>
          <p:nvSpPr>
            <p:cNvPr id="128090" name="Text Box 90"/>
            <p:cNvSpPr txBox="1">
              <a:spLocks noChangeArrowheads="1"/>
            </p:cNvSpPr>
            <p:nvPr/>
          </p:nvSpPr>
          <p:spPr bwMode="auto">
            <a:xfrm>
              <a:off x="1584" y="2448"/>
              <a:ext cx="276"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8</a:t>
              </a:r>
              <a:endParaRPr lang="en-US" i="1">
                <a:latin typeface="Times" pitchFamily="18" charset="0"/>
              </a:endParaRPr>
            </a:p>
          </p:txBody>
        </p:sp>
      </p:grpSp>
      <p:grpSp>
        <p:nvGrpSpPr>
          <p:cNvPr id="128091" name="Group 91"/>
          <p:cNvGrpSpPr>
            <a:grpSpLocks/>
          </p:cNvGrpSpPr>
          <p:nvPr/>
        </p:nvGrpSpPr>
        <p:grpSpPr bwMode="auto">
          <a:xfrm>
            <a:off x="3276600" y="3886200"/>
            <a:ext cx="2667000" cy="2362200"/>
            <a:chOff x="2064" y="2448"/>
            <a:chExt cx="1680" cy="1488"/>
          </a:xfrm>
        </p:grpSpPr>
        <p:grpSp>
          <p:nvGrpSpPr>
            <p:cNvPr id="128092" name="Group 92"/>
            <p:cNvGrpSpPr>
              <a:grpSpLocks/>
            </p:cNvGrpSpPr>
            <p:nvPr/>
          </p:nvGrpSpPr>
          <p:grpSpPr bwMode="auto">
            <a:xfrm>
              <a:off x="2064" y="2448"/>
              <a:ext cx="1680" cy="1488"/>
              <a:chOff x="2064" y="2448"/>
              <a:chExt cx="1680" cy="1488"/>
            </a:xfrm>
          </p:grpSpPr>
          <p:grpSp>
            <p:nvGrpSpPr>
              <p:cNvPr id="128093" name="Group 93"/>
              <p:cNvGrpSpPr>
                <a:grpSpLocks/>
              </p:cNvGrpSpPr>
              <p:nvPr/>
            </p:nvGrpSpPr>
            <p:grpSpPr bwMode="auto">
              <a:xfrm>
                <a:off x="2064" y="2448"/>
                <a:ext cx="1680" cy="1200"/>
                <a:chOff x="240" y="720"/>
                <a:chExt cx="1680" cy="1200"/>
              </a:xfrm>
            </p:grpSpPr>
            <p:pic>
              <p:nvPicPr>
                <p:cNvPr id="128094" name="Picture 94"/>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095" name="Rectangle 95"/>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096" name="Line 96"/>
              <p:cNvSpPr>
                <a:spLocks noChangeShapeType="1"/>
              </p:cNvSpPr>
              <p:nvPr/>
            </p:nvSpPr>
            <p:spPr bwMode="auto">
              <a:xfrm>
                <a:off x="2256"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97" name="Line 97"/>
              <p:cNvSpPr>
                <a:spLocks noChangeShapeType="1"/>
              </p:cNvSpPr>
              <p:nvPr/>
            </p:nvSpPr>
            <p:spPr bwMode="auto">
              <a:xfrm>
                <a:off x="2496"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98" name="Line 98"/>
              <p:cNvSpPr>
                <a:spLocks noChangeShapeType="1"/>
              </p:cNvSpPr>
              <p:nvPr/>
            </p:nvSpPr>
            <p:spPr bwMode="auto">
              <a:xfrm flipV="1">
                <a:off x="2208"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099" name="Line 99"/>
              <p:cNvSpPr>
                <a:spLocks noChangeShapeType="1"/>
              </p:cNvSpPr>
              <p:nvPr/>
            </p:nvSpPr>
            <p:spPr bwMode="auto">
              <a:xfrm flipV="1">
                <a:off x="2448"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0" name="Line 100"/>
              <p:cNvSpPr>
                <a:spLocks noChangeShapeType="1"/>
              </p:cNvSpPr>
              <p:nvPr/>
            </p:nvSpPr>
            <p:spPr bwMode="auto">
              <a:xfrm flipV="1">
                <a:off x="2688"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1" name="Line 101"/>
              <p:cNvSpPr>
                <a:spLocks noChangeShapeType="1"/>
              </p:cNvSpPr>
              <p:nvPr/>
            </p:nvSpPr>
            <p:spPr bwMode="auto">
              <a:xfrm flipV="1">
                <a:off x="3072"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2" name="Line 102"/>
              <p:cNvSpPr>
                <a:spLocks noChangeShapeType="1"/>
              </p:cNvSpPr>
              <p:nvPr/>
            </p:nvSpPr>
            <p:spPr bwMode="auto">
              <a:xfrm flipV="1">
                <a:off x="3360"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3" name="Line 103"/>
              <p:cNvSpPr>
                <a:spLocks noChangeShapeType="1"/>
              </p:cNvSpPr>
              <p:nvPr/>
            </p:nvSpPr>
            <p:spPr bwMode="auto">
              <a:xfrm flipV="1">
                <a:off x="3552"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4" name="Line 104"/>
              <p:cNvSpPr>
                <a:spLocks noChangeShapeType="1"/>
              </p:cNvSpPr>
              <p:nvPr/>
            </p:nvSpPr>
            <p:spPr bwMode="auto">
              <a:xfrm flipV="1">
                <a:off x="3072"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5" name="Line 105"/>
              <p:cNvSpPr>
                <a:spLocks noChangeShapeType="1"/>
              </p:cNvSpPr>
              <p:nvPr/>
            </p:nvSpPr>
            <p:spPr bwMode="auto">
              <a:xfrm flipV="1">
                <a:off x="3456"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6" name="Line 106"/>
              <p:cNvSpPr>
                <a:spLocks noChangeShapeType="1"/>
              </p:cNvSpPr>
              <p:nvPr/>
            </p:nvSpPr>
            <p:spPr bwMode="auto">
              <a:xfrm>
                <a:off x="2640"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7" name="Line 107"/>
              <p:cNvSpPr>
                <a:spLocks noChangeShapeType="1"/>
              </p:cNvSpPr>
              <p:nvPr/>
            </p:nvSpPr>
            <p:spPr bwMode="auto">
              <a:xfrm>
                <a:off x="3024"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8" name="Line 108"/>
              <p:cNvSpPr>
                <a:spLocks noChangeShapeType="1"/>
              </p:cNvSpPr>
              <p:nvPr/>
            </p:nvSpPr>
            <p:spPr bwMode="auto">
              <a:xfrm>
                <a:off x="3312"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09" name="Line 109"/>
              <p:cNvSpPr>
                <a:spLocks noChangeShapeType="1"/>
              </p:cNvSpPr>
              <p:nvPr/>
            </p:nvSpPr>
            <p:spPr bwMode="auto">
              <a:xfrm flipV="1">
                <a:off x="2256"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10" name="Rectangle 110"/>
              <p:cNvSpPr>
                <a:spLocks noChangeArrowheads="1"/>
              </p:cNvSpPr>
              <p:nvPr/>
            </p:nvSpPr>
            <p:spPr bwMode="auto">
              <a:xfrm>
                <a:off x="2064" y="2448"/>
                <a:ext cx="1680" cy="1488"/>
              </a:xfrm>
              <a:prstGeom prst="rect">
                <a:avLst/>
              </a:prstGeom>
              <a:noFill/>
              <a:ln w="9525">
                <a:solidFill>
                  <a:schemeClr val="tx1"/>
                </a:solidFill>
                <a:miter lim="800000"/>
                <a:headEnd/>
                <a:tailEnd/>
              </a:ln>
              <a:effectLst/>
            </p:spPr>
            <p:txBody>
              <a:bodyPr wrap="none" anchor="ctr"/>
              <a:lstStyle/>
              <a:p>
                <a:endParaRPr lang="en-US"/>
              </a:p>
            </p:txBody>
          </p:sp>
          <p:sp>
            <p:nvSpPr>
              <p:cNvPr id="128111" name="Text Box 111"/>
              <p:cNvSpPr txBox="1">
                <a:spLocks noChangeArrowheads="1"/>
              </p:cNvSpPr>
              <p:nvPr/>
            </p:nvSpPr>
            <p:spPr bwMode="auto">
              <a:xfrm>
                <a:off x="2208" y="3648"/>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1 u.e.</a:t>
                </a:r>
              </a:p>
            </p:txBody>
          </p:sp>
          <p:sp>
            <p:nvSpPr>
              <p:cNvPr id="128112" name="Line 112"/>
              <p:cNvSpPr>
                <a:spLocks noChangeShapeType="1"/>
              </p:cNvSpPr>
              <p:nvPr/>
            </p:nvSpPr>
            <p:spPr bwMode="auto">
              <a:xfrm flipV="1">
                <a:off x="2592"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13" name="Line 113"/>
              <p:cNvSpPr>
                <a:spLocks noChangeShapeType="1"/>
              </p:cNvSpPr>
              <p:nvPr/>
            </p:nvSpPr>
            <p:spPr bwMode="auto">
              <a:xfrm>
                <a:off x="2304"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14" name="Line 114"/>
              <p:cNvSpPr>
                <a:spLocks noChangeShapeType="1"/>
              </p:cNvSpPr>
              <p:nvPr/>
            </p:nvSpPr>
            <p:spPr bwMode="auto">
              <a:xfrm>
                <a:off x="3504" y="312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15" name="Line 115"/>
              <p:cNvSpPr>
                <a:spLocks noChangeShapeType="1"/>
              </p:cNvSpPr>
              <p:nvPr/>
            </p:nvSpPr>
            <p:spPr bwMode="auto">
              <a:xfrm>
                <a:off x="3168"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16" name="Text Box 116"/>
              <p:cNvSpPr txBox="1">
                <a:spLocks noChangeArrowheads="1"/>
              </p:cNvSpPr>
              <p:nvPr/>
            </p:nvSpPr>
            <p:spPr bwMode="auto">
              <a:xfrm>
                <a:off x="3085" y="3648"/>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1 u.e.</a:t>
                </a:r>
              </a:p>
            </p:txBody>
          </p:sp>
        </p:grpSp>
        <p:sp>
          <p:nvSpPr>
            <p:cNvPr id="128117" name="Text Box 117"/>
            <p:cNvSpPr txBox="1">
              <a:spLocks noChangeArrowheads="1"/>
            </p:cNvSpPr>
            <p:nvPr/>
          </p:nvSpPr>
          <p:spPr bwMode="auto">
            <a:xfrm>
              <a:off x="3456" y="2448"/>
              <a:ext cx="276"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9</a:t>
              </a:r>
              <a:endParaRPr lang="en-US" i="1">
                <a:latin typeface="Times" pitchFamily="18" charset="0"/>
              </a:endParaRPr>
            </a:p>
          </p:txBody>
        </p:sp>
      </p:grpSp>
      <p:grpSp>
        <p:nvGrpSpPr>
          <p:cNvPr id="128118" name="Group 118"/>
          <p:cNvGrpSpPr>
            <a:grpSpLocks/>
          </p:cNvGrpSpPr>
          <p:nvPr/>
        </p:nvGrpSpPr>
        <p:grpSpPr bwMode="auto">
          <a:xfrm>
            <a:off x="6172200" y="3886200"/>
            <a:ext cx="2825750" cy="2362200"/>
            <a:chOff x="3888" y="2448"/>
            <a:chExt cx="1780" cy="1488"/>
          </a:xfrm>
        </p:grpSpPr>
        <p:grpSp>
          <p:nvGrpSpPr>
            <p:cNvPr id="128119" name="Group 119"/>
            <p:cNvGrpSpPr>
              <a:grpSpLocks/>
            </p:cNvGrpSpPr>
            <p:nvPr/>
          </p:nvGrpSpPr>
          <p:grpSpPr bwMode="auto">
            <a:xfrm>
              <a:off x="3888" y="2448"/>
              <a:ext cx="1728" cy="1488"/>
              <a:chOff x="3888" y="2448"/>
              <a:chExt cx="1728" cy="1488"/>
            </a:xfrm>
          </p:grpSpPr>
          <p:grpSp>
            <p:nvGrpSpPr>
              <p:cNvPr id="128120" name="Group 120"/>
              <p:cNvGrpSpPr>
                <a:grpSpLocks/>
              </p:cNvGrpSpPr>
              <p:nvPr/>
            </p:nvGrpSpPr>
            <p:grpSpPr bwMode="auto">
              <a:xfrm>
                <a:off x="3888" y="2496"/>
                <a:ext cx="1680" cy="1200"/>
                <a:chOff x="240" y="720"/>
                <a:chExt cx="1680" cy="1200"/>
              </a:xfrm>
            </p:grpSpPr>
            <p:pic>
              <p:nvPicPr>
                <p:cNvPr id="128121" name="Picture 121"/>
                <p:cNvPicPr>
                  <a:picLocks noChangeAspect="1" noChangeArrowheads="1"/>
                </p:cNvPicPr>
                <p:nvPr/>
              </p:nvPicPr>
              <p:blipFill>
                <a:blip r:embed="rId3"/>
                <a:srcRect/>
                <a:stretch>
                  <a:fillRect/>
                </a:stretch>
              </p:blipFill>
              <p:spPr bwMode="auto">
                <a:xfrm>
                  <a:off x="288" y="864"/>
                  <a:ext cx="1536" cy="922"/>
                </a:xfrm>
                <a:prstGeom prst="rect">
                  <a:avLst/>
                </a:prstGeom>
                <a:noFill/>
                <a:ln w="9525">
                  <a:noFill/>
                  <a:miter lim="800000"/>
                  <a:headEnd/>
                  <a:tailEnd/>
                </a:ln>
                <a:effectLst/>
              </p:spPr>
            </p:pic>
            <p:sp>
              <p:nvSpPr>
                <p:cNvPr id="128122" name="Rectangle 122"/>
                <p:cNvSpPr>
                  <a:spLocks noChangeArrowheads="1"/>
                </p:cNvSpPr>
                <p:nvPr/>
              </p:nvSpPr>
              <p:spPr bwMode="auto">
                <a:xfrm>
                  <a:off x="240" y="720"/>
                  <a:ext cx="1680" cy="1200"/>
                </a:xfrm>
                <a:prstGeom prst="rect">
                  <a:avLst/>
                </a:prstGeom>
                <a:noFill/>
                <a:ln w="9525">
                  <a:noFill/>
                  <a:miter lim="800000"/>
                  <a:headEnd/>
                  <a:tailEnd/>
                </a:ln>
                <a:effectLst/>
              </p:spPr>
              <p:txBody>
                <a:bodyPr wrap="none" anchor="ctr"/>
                <a:lstStyle/>
                <a:p>
                  <a:endParaRPr lang="en-US"/>
                </a:p>
              </p:txBody>
            </p:sp>
          </p:grpSp>
          <p:sp>
            <p:nvSpPr>
              <p:cNvPr id="128123" name="Line 123"/>
              <p:cNvSpPr>
                <a:spLocks noChangeShapeType="1"/>
              </p:cNvSpPr>
              <p:nvPr/>
            </p:nvSpPr>
            <p:spPr bwMode="auto">
              <a:xfrm>
                <a:off x="4080"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4" name="Line 124"/>
              <p:cNvSpPr>
                <a:spLocks noChangeShapeType="1"/>
              </p:cNvSpPr>
              <p:nvPr/>
            </p:nvSpPr>
            <p:spPr bwMode="auto">
              <a:xfrm>
                <a:off x="4320"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5" name="Line 125"/>
              <p:cNvSpPr>
                <a:spLocks noChangeShapeType="1"/>
              </p:cNvSpPr>
              <p:nvPr/>
            </p:nvSpPr>
            <p:spPr bwMode="auto">
              <a:xfrm flipV="1">
                <a:off x="403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6" name="Line 126"/>
              <p:cNvSpPr>
                <a:spLocks noChangeShapeType="1"/>
              </p:cNvSpPr>
              <p:nvPr/>
            </p:nvSpPr>
            <p:spPr bwMode="auto">
              <a:xfrm flipV="1">
                <a:off x="427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7" name="Line 127"/>
              <p:cNvSpPr>
                <a:spLocks noChangeShapeType="1"/>
              </p:cNvSpPr>
              <p:nvPr/>
            </p:nvSpPr>
            <p:spPr bwMode="auto">
              <a:xfrm flipV="1">
                <a:off x="4512"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8" name="Line 128"/>
              <p:cNvSpPr>
                <a:spLocks noChangeShapeType="1"/>
              </p:cNvSpPr>
              <p:nvPr/>
            </p:nvSpPr>
            <p:spPr bwMode="auto">
              <a:xfrm flipV="1">
                <a:off x="489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29" name="Line 129"/>
              <p:cNvSpPr>
                <a:spLocks noChangeShapeType="1"/>
              </p:cNvSpPr>
              <p:nvPr/>
            </p:nvSpPr>
            <p:spPr bwMode="auto">
              <a:xfrm flipV="1">
                <a:off x="5184"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0" name="Line 130"/>
              <p:cNvSpPr>
                <a:spLocks noChangeShapeType="1"/>
              </p:cNvSpPr>
              <p:nvPr/>
            </p:nvSpPr>
            <p:spPr bwMode="auto">
              <a:xfrm flipV="1">
                <a:off x="537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1" name="Line 131"/>
              <p:cNvSpPr>
                <a:spLocks noChangeShapeType="1"/>
              </p:cNvSpPr>
              <p:nvPr/>
            </p:nvSpPr>
            <p:spPr bwMode="auto">
              <a:xfrm flipV="1">
                <a:off x="4944"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2" name="Line 132"/>
              <p:cNvSpPr>
                <a:spLocks noChangeShapeType="1"/>
              </p:cNvSpPr>
              <p:nvPr/>
            </p:nvSpPr>
            <p:spPr bwMode="auto">
              <a:xfrm flipV="1">
                <a:off x="5280"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3" name="Line 133"/>
              <p:cNvSpPr>
                <a:spLocks noChangeShapeType="1"/>
              </p:cNvSpPr>
              <p:nvPr/>
            </p:nvSpPr>
            <p:spPr bwMode="auto">
              <a:xfrm>
                <a:off x="4464" y="3360"/>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4" name="Line 134"/>
              <p:cNvSpPr>
                <a:spLocks noChangeShapeType="1"/>
              </p:cNvSpPr>
              <p:nvPr/>
            </p:nvSpPr>
            <p:spPr bwMode="auto">
              <a:xfrm>
                <a:off x="4848"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5" name="Line 135"/>
              <p:cNvSpPr>
                <a:spLocks noChangeShapeType="1"/>
              </p:cNvSpPr>
              <p:nvPr/>
            </p:nvSpPr>
            <p:spPr bwMode="auto">
              <a:xfrm>
                <a:off x="5136" y="3072"/>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6" name="Line 136"/>
              <p:cNvSpPr>
                <a:spLocks noChangeShapeType="1"/>
              </p:cNvSpPr>
              <p:nvPr/>
            </p:nvSpPr>
            <p:spPr bwMode="auto">
              <a:xfrm flipV="1">
                <a:off x="4080"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7" name="Rectangle 137"/>
              <p:cNvSpPr>
                <a:spLocks noChangeArrowheads="1"/>
              </p:cNvSpPr>
              <p:nvPr/>
            </p:nvSpPr>
            <p:spPr bwMode="auto">
              <a:xfrm>
                <a:off x="3936" y="2448"/>
                <a:ext cx="1680" cy="1488"/>
              </a:xfrm>
              <a:prstGeom prst="rect">
                <a:avLst/>
              </a:prstGeom>
              <a:noFill/>
              <a:ln w="9525">
                <a:solidFill>
                  <a:schemeClr val="tx1"/>
                </a:solidFill>
                <a:miter lim="800000"/>
                <a:headEnd/>
                <a:tailEnd/>
              </a:ln>
              <a:effectLst/>
            </p:spPr>
            <p:txBody>
              <a:bodyPr wrap="none" anchor="ctr"/>
              <a:lstStyle/>
              <a:p>
                <a:endParaRPr lang="en-US"/>
              </a:p>
            </p:txBody>
          </p:sp>
          <p:sp>
            <p:nvSpPr>
              <p:cNvPr id="128138" name="Line 138"/>
              <p:cNvSpPr>
                <a:spLocks noChangeShapeType="1"/>
              </p:cNvSpPr>
              <p:nvPr/>
            </p:nvSpPr>
            <p:spPr bwMode="auto">
              <a:xfrm>
                <a:off x="4128" y="25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39" name="Line 139"/>
              <p:cNvSpPr>
                <a:spLocks noChangeShapeType="1"/>
              </p:cNvSpPr>
              <p:nvPr/>
            </p:nvSpPr>
            <p:spPr bwMode="auto">
              <a:xfrm>
                <a:off x="4992"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40" name="Line 140"/>
              <p:cNvSpPr>
                <a:spLocks noChangeShapeType="1"/>
              </p:cNvSpPr>
              <p:nvPr/>
            </p:nvSpPr>
            <p:spPr bwMode="auto">
              <a:xfrm>
                <a:off x="5232" y="273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41" name="Line 141"/>
              <p:cNvSpPr>
                <a:spLocks noChangeShapeType="1"/>
              </p:cNvSpPr>
              <p:nvPr/>
            </p:nvSpPr>
            <p:spPr bwMode="auto">
              <a:xfrm flipV="1">
                <a:off x="4368" y="2496"/>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42" name="Line 142"/>
              <p:cNvSpPr>
                <a:spLocks noChangeShapeType="1"/>
              </p:cNvSpPr>
              <p:nvPr/>
            </p:nvSpPr>
            <p:spPr bwMode="auto">
              <a:xfrm>
                <a:off x="4416" y="2544"/>
                <a:ext cx="0" cy="240"/>
              </a:xfrm>
              <a:prstGeom prst="line">
                <a:avLst/>
              </a:prstGeom>
              <a:noFill/>
              <a:ln w="9525">
                <a:solidFill>
                  <a:schemeClr val="tx1"/>
                </a:solidFill>
                <a:round/>
                <a:headEnd/>
                <a:tailEnd type="triangle" w="med" len="med"/>
              </a:ln>
              <a:effectLst/>
            </p:spPr>
            <p:txBody>
              <a:bodyPr wrap="none" anchor="ctr"/>
              <a:lstStyle/>
              <a:p>
                <a:endParaRPr lang="en-US"/>
              </a:p>
            </p:txBody>
          </p:sp>
          <p:sp>
            <p:nvSpPr>
              <p:cNvPr id="128143" name="Text Box 143"/>
              <p:cNvSpPr txBox="1">
                <a:spLocks noChangeArrowheads="1"/>
              </p:cNvSpPr>
              <p:nvPr/>
            </p:nvSpPr>
            <p:spPr bwMode="auto">
              <a:xfrm>
                <a:off x="4045" y="3686"/>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0 u.e.</a:t>
                </a:r>
              </a:p>
            </p:txBody>
          </p:sp>
          <p:sp>
            <p:nvSpPr>
              <p:cNvPr id="128144" name="Text Box 144"/>
              <p:cNvSpPr txBox="1">
                <a:spLocks noChangeArrowheads="1"/>
              </p:cNvSpPr>
              <p:nvPr/>
            </p:nvSpPr>
            <p:spPr bwMode="auto">
              <a:xfrm>
                <a:off x="4957" y="3686"/>
                <a:ext cx="467" cy="250"/>
              </a:xfrm>
              <a:prstGeom prst="rect">
                <a:avLst/>
              </a:prstGeom>
              <a:noFill/>
              <a:ln w="9525">
                <a:noFill/>
                <a:miter lim="800000"/>
                <a:headEnd/>
                <a:tailEnd/>
              </a:ln>
              <a:effectLst/>
            </p:spPr>
            <p:txBody>
              <a:bodyPr wrap="none">
                <a:spAutoFit/>
              </a:bodyPr>
              <a:lstStyle/>
              <a:p>
                <a:pPr eaLnBrk="0" hangingPunct="0"/>
                <a:r>
                  <a:rPr lang="en-US" sz="2000">
                    <a:latin typeface="Times" pitchFamily="18" charset="0"/>
                  </a:rPr>
                  <a:t>0 u.e.</a:t>
                </a:r>
              </a:p>
            </p:txBody>
          </p:sp>
        </p:grpSp>
        <p:sp>
          <p:nvSpPr>
            <p:cNvPr id="128145" name="Text Box 145"/>
            <p:cNvSpPr txBox="1">
              <a:spLocks noChangeArrowheads="1"/>
            </p:cNvSpPr>
            <p:nvPr/>
          </p:nvSpPr>
          <p:spPr bwMode="auto">
            <a:xfrm>
              <a:off x="5328" y="2448"/>
              <a:ext cx="340" cy="288"/>
            </a:xfrm>
            <a:prstGeom prst="rect">
              <a:avLst/>
            </a:prstGeom>
            <a:noFill/>
            <a:ln w="9525">
              <a:noFill/>
              <a:miter lim="800000"/>
              <a:headEnd/>
              <a:tailEnd/>
            </a:ln>
            <a:effectLst/>
          </p:spPr>
          <p:txBody>
            <a:bodyPr wrap="none">
              <a:spAutoFit/>
            </a:bodyPr>
            <a:lstStyle/>
            <a:p>
              <a:pPr eaLnBrk="0" hangingPunct="0"/>
              <a:r>
                <a:rPr lang="en-US" i="1">
                  <a:latin typeface="Times" pitchFamily="18" charset="0"/>
                </a:rPr>
                <a:t>d</a:t>
              </a:r>
              <a:r>
                <a:rPr lang="en-US" i="1" baseline="30000">
                  <a:latin typeface="Times" pitchFamily="18" charset="0"/>
                </a:rPr>
                <a:t>10</a:t>
              </a:r>
              <a:endParaRPr lang="en-US" i="1">
                <a:latin typeface="Times" pitchFamily="18" charset="0"/>
              </a:endParaRPr>
            </a:p>
          </p:txBody>
        </p:sp>
      </p:grpSp>
    </p:spTree>
    <p:extLst>
      <p:ext uri="{BB962C8B-B14F-4D97-AF65-F5344CB8AC3E}">
        <p14:creationId xmlns:p14="http://schemas.microsoft.com/office/powerpoint/2010/main" val="10331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80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80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280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280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2809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28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D7F92AA-52FB-1C67-1775-AF1803E34DCF}"/>
              </a:ext>
            </a:extLst>
          </p:cNvPr>
          <p:cNvSpPr>
            <a:spLocks noGrp="1"/>
          </p:cNvSpPr>
          <p:nvPr>
            <p:ph type="title"/>
          </p:nvPr>
        </p:nvSpPr>
        <p:spPr>
          <a:xfrm>
            <a:off x="397991" y="188640"/>
            <a:ext cx="8422481" cy="864096"/>
          </a:xfrm>
          <a:noFill/>
        </p:spPr>
        <p:txBody>
          <a:bodyPr vert="horz" lIns="67866" tIns="33338" rIns="67866" bIns="33338" rtlCol="0" anchor="ctr">
            <a:noAutofit/>
          </a:bodyPr>
          <a:lstStyle/>
          <a:p>
            <a:pPr algn="ctr"/>
            <a:r>
              <a:rPr lang="en-US" altLang="en-US" sz="2800" b="1" dirty="0">
                <a:solidFill>
                  <a:srgbClr val="C00000"/>
                </a:solidFill>
                <a:latin typeface="Times New Roman" panose="02020603050405020304" pitchFamily="18" charset="0"/>
              </a:rPr>
              <a:t>Crystal Field </a:t>
            </a:r>
            <a:r>
              <a:rPr lang="en-US" altLang="en-US" sz="2800" b="1" dirty="0" err="1">
                <a:solidFill>
                  <a:srgbClr val="C00000"/>
                </a:solidFill>
                <a:latin typeface="Times New Roman" panose="02020603050405020304" pitchFamily="18" charset="0"/>
              </a:rPr>
              <a:t>Stabilisation</a:t>
            </a:r>
            <a:r>
              <a:rPr lang="en-US" altLang="en-US" sz="2800" b="1" dirty="0">
                <a:solidFill>
                  <a:srgbClr val="C00000"/>
                </a:solidFill>
                <a:latin typeface="Times New Roman" panose="02020603050405020304" pitchFamily="18" charset="0"/>
              </a:rPr>
              <a:t> Energies (CFSE) &amp; </a:t>
            </a:r>
            <a:br>
              <a:rPr lang="en-US" altLang="en-US" sz="2800" b="1" dirty="0">
                <a:solidFill>
                  <a:srgbClr val="C00000"/>
                </a:solidFill>
                <a:latin typeface="Times New Roman" panose="02020603050405020304" pitchFamily="18" charset="0"/>
              </a:rPr>
            </a:br>
            <a:endParaRPr lang="en-US" altLang="en-US" sz="2800" dirty="0">
              <a:solidFill>
                <a:srgbClr val="C00000"/>
              </a:solidFill>
              <a:latin typeface="Times New Roman" panose="02020603050405020304" pitchFamily="18" charset="0"/>
            </a:endParaRPr>
          </a:p>
        </p:txBody>
      </p:sp>
      <p:graphicFrame>
        <p:nvGraphicFramePr>
          <p:cNvPr id="3" name="Table 2">
            <a:extLst>
              <a:ext uri="{FF2B5EF4-FFF2-40B4-BE49-F238E27FC236}">
                <a16:creationId xmlns:a16="http://schemas.microsoft.com/office/drawing/2014/main" id="{7182754B-0DFC-3A67-D681-E2BD9330A189}"/>
              </a:ext>
            </a:extLst>
          </p:cNvPr>
          <p:cNvGraphicFramePr>
            <a:graphicFrameLocks noGrp="1"/>
          </p:cNvGraphicFramePr>
          <p:nvPr>
            <p:extLst>
              <p:ext uri="{D42A27DB-BD31-4B8C-83A1-F6EECF244321}">
                <p14:modId xmlns:p14="http://schemas.microsoft.com/office/powerpoint/2010/main" val="2303895077"/>
              </p:ext>
            </p:extLst>
          </p:nvPr>
        </p:nvGraphicFramePr>
        <p:xfrm>
          <a:off x="251520" y="836712"/>
          <a:ext cx="8566495" cy="5679440"/>
        </p:xfrm>
        <a:graphic>
          <a:graphicData uri="http://schemas.openxmlformats.org/drawingml/2006/table">
            <a:tbl>
              <a:tblPr firstRow="1" bandRow="1">
                <a:tableStyleId>{5C22544A-7EE6-4342-B048-85BDC9FD1C3A}</a:tableStyleId>
              </a:tblPr>
              <a:tblGrid>
                <a:gridCol w="1223785">
                  <a:extLst>
                    <a:ext uri="{9D8B030D-6E8A-4147-A177-3AD203B41FA5}">
                      <a16:colId xmlns:a16="http://schemas.microsoft.com/office/drawing/2014/main" val="1589574080"/>
                    </a:ext>
                  </a:extLst>
                </a:gridCol>
                <a:gridCol w="1223785">
                  <a:extLst>
                    <a:ext uri="{9D8B030D-6E8A-4147-A177-3AD203B41FA5}">
                      <a16:colId xmlns:a16="http://schemas.microsoft.com/office/drawing/2014/main" val="2976866658"/>
                    </a:ext>
                  </a:extLst>
                </a:gridCol>
                <a:gridCol w="1223785">
                  <a:extLst>
                    <a:ext uri="{9D8B030D-6E8A-4147-A177-3AD203B41FA5}">
                      <a16:colId xmlns:a16="http://schemas.microsoft.com/office/drawing/2014/main" val="103113613"/>
                    </a:ext>
                  </a:extLst>
                </a:gridCol>
                <a:gridCol w="1223785">
                  <a:extLst>
                    <a:ext uri="{9D8B030D-6E8A-4147-A177-3AD203B41FA5}">
                      <a16:colId xmlns:a16="http://schemas.microsoft.com/office/drawing/2014/main" val="2426365199"/>
                    </a:ext>
                  </a:extLst>
                </a:gridCol>
                <a:gridCol w="1009516">
                  <a:extLst>
                    <a:ext uri="{9D8B030D-6E8A-4147-A177-3AD203B41FA5}">
                      <a16:colId xmlns:a16="http://schemas.microsoft.com/office/drawing/2014/main" val="2643225644"/>
                    </a:ext>
                  </a:extLst>
                </a:gridCol>
                <a:gridCol w="1728192">
                  <a:extLst>
                    <a:ext uri="{9D8B030D-6E8A-4147-A177-3AD203B41FA5}">
                      <a16:colId xmlns:a16="http://schemas.microsoft.com/office/drawing/2014/main" val="3992831728"/>
                    </a:ext>
                  </a:extLst>
                </a:gridCol>
                <a:gridCol w="933647">
                  <a:extLst>
                    <a:ext uri="{9D8B030D-6E8A-4147-A177-3AD203B41FA5}">
                      <a16:colId xmlns:a16="http://schemas.microsoft.com/office/drawing/2014/main" val="1445094514"/>
                    </a:ext>
                  </a:extLst>
                </a:gridCol>
              </a:tblGrid>
              <a:tr h="370840">
                <a:tc>
                  <a:txBody>
                    <a:bodyPr/>
                    <a:lstStyle/>
                    <a:p>
                      <a:endParaRPr lang="en-IN"/>
                    </a:p>
                  </a:txBody>
                  <a:tcPr/>
                </a:tc>
                <a:tc gridSpan="3">
                  <a:txBody>
                    <a:bodyPr/>
                    <a:lstStyle/>
                    <a:p>
                      <a:r>
                        <a:rPr lang="en-IN" sz="1400" dirty="0">
                          <a:solidFill>
                            <a:schemeClr val="bg1"/>
                          </a:solidFill>
                        </a:rPr>
                        <a:t>Strong field ligand (</a:t>
                      </a:r>
                      <a:r>
                        <a:rPr lang="en-US" sz="1400" b="1" dirty="0">
                          <a:solidFill>
                            <a:schemeClr val="bg1"/>
                          </a:solidFill>
                          <a:sym typeface="Symbol" pitchFamily="18" charset="2"/>
                        </a:rPr>
                        <a:t></a:t>
                      </a:r>
                      <a:r>
                        <a:rPr lang="en-US" sz="1400" b="1" baseline="-25000" dirty="0">
                          <a:solidFill>
                            <a:schemeClr val="bg1"/>
                          </a:solidFill>
                        </a:rPr>
                        <a:t>O </a:t>
                      </a:r>
                      <a:r>
                        <a:rPr lang="en-US" sz="1400" b="1" baseline="0" dirty="0">
                          <a:solidFill>
                            <a:schemeClr val="bg1"/>
                          </a:solidFill>
                        </a:rPr>
                        <a:t>&gt; P</a:t>
                      </a:r>
                      <a:r>
                        <a:rPr lang="en-IN" sz="1400" dirty="0">
                          <a:solidFill>
                            <a:schemeClr val="bg1"/>
                          </a:solidFill>
                        </a:rPr>
                        <a:t>) low spin complex</a:t>
                      </a:r>
                    </a:p>
                  </a:txBody>
                  <a:tcPr/>
                </a:tc>
                <a:tc hMerge="1">
                  <a:txBody>
                    <a:bodyPr/>
                    <a:lstStyle/>
                    <a:p>
                      <a:endParaRPr lang="en-IN"/>
                    </a:p>
                  </a:txBody>
                  <a:tcPr/>
                </a:tc>
                <a:tc hMerge="1">
                  <a:txBody>
                    <a:bodyPr/>
                    <a:lstStyle/>
                    <a:p>
                      <a:endParaRPr lang="en-IN" dirty="0"/>
                    </a:p>
                  </a:txBody>
                  <a:tcPr/>
                </a:tc>
                <a:tc gridSpan="3">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IN" sz="1400" dirty="0">
                          <a:solidFill>
                            <a:schemeClr val="bg1"/>
                          </a:solidFill>
                        </a:rPr>
                        <a:t>Weak field ligand (</a:t>
                      </a:r>
                      <a:r>
                        <a:rPr lang="en-US" sz="1400" b="1" dirty="0">
                          <a:solidFill>
                            <a:schemeClr val="bg1"/>
                          </a:solidFill>
                          <a:sym typeface="Symbol" pitchFamily="18" charset="2"/>
                        </a:rPr>
                        <a:t></a:t>
                      </a:r>
                      <a:r>
                        <a:rPr lang="en-US" sz="1400" b="1" baseline="-25000" dirty="0">
                          <a:solidFill>
                            <a:schemeClr val="bg1"/>
                          </a:solidFill>
                        </a:rPr>
                        <a:t>O </a:t>
                      </a:r>
                      <a:r>
                        <a:rPr lang="en-US" sz="1400" b="1" baseline="0" dirty="0">
                          <a:solidFill>
                            <a:schemeClr val="bg1"/>
                          </a:solidFill>
                        </a:rPr>
                        <a:t>&lt; P</a:t>
                      </a:r>
                      <a:r>
                        <a:rPr lang="en-IN" sz="1400" dirty="0">
                          <a:solidFill>
                            <a:schemeClr val="bg1"/>
                          </a:solidFill>
                        </a:rPr>
                        <a:t>) high spin complex</a:t>
                      </a:r>
                    </a:p>
                    <a:p>
                      <a:endParaRPr lang="en-IN" sz="1400" dirty="0">
                        <a:solidFill>
                          <a:schemeClr val="bg1"/>
                        </a:solidFill>
                      </a:endParaRPr>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204112888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200" b="0" dirty="0">
                          <a:latin typeface="Times New Roman" panose="02020603050405020304" pitchFamily="18" charset="0"/>
                          <a:cs typeface="Times New Roman" panose="02020603050405020304" pitchFamily="18" charset="0"/>
                        </a:rPr>
                        <a:t>Total d-electrons</a:t>
                      </a:r>
                    </a:p>
                  </a:txBody>
                  <a:tcPr marL="58527" marR="58527" marT="29264" marB="29264"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50" b="0" dirty="0">
                          <a:latin typeface="Times New Roman" panose="02020603050405020304" pitchFamily="18" charset="0"/>
                          <a:cs typeface="Times New Roman" panose="02020603050405020304" pitchFamily="18" charset="0"/>
                        </a:rPr>
                        <a:t>Octahedral configuration</a:t>
                      </a:r>
                    </a:p>
                  </a:txBody>
                  <a:tcPr marL="58527" marR="58527" marT="29264" marB="29264"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200" b="0" dirty="0">
                          <a:latin typeface="Times New Roman" panose="02020603050405020304" pitchFamily="18" charset="0"/>
                          <a:cs typeface="Times New Roman" panose="02020603050405020304" pitchFamily="18" charset="0"/>
                        </a:rPr>
                        <a:t> CFSE</a:t>
                      </a:r>
                    </a:p>
                  </a:txBody>
                  <a:tcPr marL="58527" marR="58527" marT="29264" marB="29264" anchor="ctr"/>
                </a:tc>
                <a:tc>
                  <a:txBody>
                    <a:bodyPr/>
                    <a:lstStyle/>
                    <a:p>
                      <a:pPr algn="ctr"/>
                      <a:r>
                        <a:rPr lang="en-IN" sz="1200" b="0" dirty="0">
                          <a:latin typeface="Times New Roman" panose="02020603050405020304" pitchFamily="18" charset="0"/>
                          <a:cs typeface="Times New Roman" panose="02020603050405020304" pitchFamily="18" charset="0"/>
                        </a:rPr>
                        <a:t>No. of unpaired 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50" b="0" dirty="0">
                          <a:latin typeface="Times New Roman" panose="02020603050405020304" pitchFamily="18" charset="0"/>
                          <a:cs typeface="Times New Roman" panose="02020603050405020304" pitchFamily="18" charset="0"/>
                        </a:rPr>
                        <a:t>Octahedral configuration</a:t>
                      </a:r>
                    </a:p>
                  </a:txBody>
                  <a:tcPr marL="58527" marR="58527" marT="29264" marB="29264"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200" b="0" dirty="0">
                          <a:latin typeface="Times New Roman" panose="02020603050405020304" pitchFamily="18" charset="0"/>
                          <a:cs typeface="Times New Roman" panose="02020603050405020304" pitchFamily="18" charset="0"/>
                        </a:rPr>
                        <a:t> CFSE</a:t>
                      </a:r>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200" b="0" dirty="0">
                          <a:latin typeface="Times New Roman" panose="02020603050405020304" pitchFamily="18" charset="0"/>
                          <a:cs typeface="Times New Roman" panose="02020603050405020304" pitchFamily="18" charset="0"/>
                        </a:rPr>
                        <a:t>No. of unpaired e</a:t>
                      </a:r>
                    </a:p>
                    <a:p>
                      <a:pPr algn="ctr"/>
                      <a:endParaRPr lang="en-IN" sz="12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0473492"/>
                  </a:ext>
                </a:extLst>
              </a:tr>
              <a:tr h="370840">
                <a:tc>
                  <a:txBody>
                    <a:bodyPr/>
                    <a:lstStyle/>
                    <a:p>
                      <a:pPr algn="ctr"/>
                      <a:r>
                        <a:rPr lang="en-IN" sz="1400" dirty="0"/>
                        <a:t>d</a:t>
                      </a:r>
                      <a:r>
                        <a:rPr lang="en-IN" sz="1400" baseline="30000" dirty="0"/>
                        <a:t>1</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400" dirty="0"/>
                        <a:t>t</a:t>
                      </a:r>
                      <a:r>
                        <a:rPr lang="en-IN" sz="1400" baseline="-25000" dirty="0"/>
                        <a:t>2g</a:t>
                      </a:r>
                      <a:r>
                        <a:rPr lang="en-IN" sz="1400" baseline="30000" dirty="0"/>
                        <a:t>1</a:t>
                      </a:r>
                      <a:r>
                        <a:rPr lang="en-IN" sz="1400" dirty="0"/>
                        <a:t>e</a:t>
                      </a:r>
                      <a:r>
                        <a:rPr lang="en-IN" sz="1400" baseline="-25000" dirty="0"/>
                        <a:t>g</a:t>
                      </a:r>
                      <a:r>
                        <a:rPr lang="en-IN" sz="1400" baseline="30000" dirty="0"/>
                        <a:t>0</a:t>
                      </a:r>
                      <a:endParaRPr lang="en-IN" sz="1400" dirty="0"/>
                    </a:p>
                    <a:p>
                      <a:pPr algn="ctr"/>
                      <a:endParaRPr lang="en-IN" sz="1400" dirty="0"/>
                    </a:p>
                  </a:txBody>
                  <a:tcPr/>
                </a:tc>
                <a:tc>
                  <a:txBody>
                    <a:bodyPr/>
                    <a:lstStyle/>
                    <a:p>
                      <a:pPr algn="ctr"/>
                      <a:r>
                        <a:rPr lang="en-IN" sz="1400" dirty="0"/>
                        <a:t>-4 </a:t>
                      </a:r>
                      <a:r>
                        <a:rPr lang="en-IN" sz="1400" dirty="0" err="1"/>
                        <a:t>Dq</a:t>
                      </a:r>
                      <a:r>
                        <a:rPr lang="en-IN" sz="1400" dirty="0"/>
                        <a:t> </a:t>
                      </a:r>
                    </a:p>
                  </a:txBody>
                  <a:tcPr/>
                </a:tc>
                <a:tc>
                  <a:txBody>
                    <a:bodyPr/>
                    <a:lstStyle/>
                    <a:p>
                      <a:pPr algn="ctr"/>
                      <a:r>
                        <a:rPr lang="en-IN" sz="1400" dirty="0"/>
                        <a:t>1</a:t>
                      </a:r>
                    </a:p>
                  </a:txBody>
                  <a:tcPr/>
                </a:tc>
                <a:tc>
                  <a:txBody>
                    <a:bodyPr/>
                    <a:lstStyle/>
                    <a:p>
                      <a:pPr algn="ctr"/>
                      <a:r>
                        <a:rPr lang="en-IN" sz="1400" dirty="0"/>
                        <a:t>t</a:t>
                      </a:r>
                      <a:r>
                        <a:rPr lang="en-IN" sz="1400" baseline="-25000" dirty="0"/>
                        <a:t>2g</a:t>
                      </a:r>
                      <a:r>
                        <a:rPr lang="en-IN" sz="1400" baseline="30000" dirty="0"/>
                        <a:t>1</a:t>
                      </a:r>
                      <a:endParaRPr lang="en-IN" sz="1400" dirty="0"/>
                    </a:p>
                  </a:txBody>
                  <a:tcPr marL="58527" marR="58527" marT="29264" marB="29264" anchor="ctr"/>
                </a:tc>
                <a:tc>
                  <a:txBody>
                    <a:bodyPr/>
                    <a:lstStyle/>
                    <a:p>
                      <a:pPr algn="ctr"/>
                      <a:r>
                        <a:rPr lang="en-IN" sz="1400" dirty="0"/>
                        <a:t>-4Dq or </a:t>
                      </a:r>
                      <a:r>
                        <a:rPr lang="el-GR" sz="1400" dirty="0"/>
                        <a:t>-2/5 Δ</a:t>
                      </a:r>
                      <a:r>
                        <a:rPr lang="en-IN" sz="1400" dirty="0"/>
                        <a:t>o</a:t>
                      </a:r>
                    </a:p>
                  </a:txBody>
                  <a:tcPr marL="58527" marR="58527" marT="29264" marB="29264" anchor="ctr"/>
                </a:tc>
                <a:tc>
                  <a:txBody>
                    <a:bodyPr/>
                    <a:lstStyle/>
                    <a:p>
                      <a:pPr algn="ctr"/>
                      <a:r>
                        <a:rPr lang="en-IN" sz="1400" dirty="0"/>
                        <a:t>1</a:t>
                      </a:r>
                    </a:p>
                  </a:txBody>
                  <a:tcPr/>
                </a:tc>
                <a:extLst>
                  <a:ext uri="{0D108BD9-81ED-4DB2-BD59-A6C34878D82A}">
                    <a16:rowId xmlns:a16="http://schemas.microsoft.com/office/drawing/2014/main" val="3858695135"/>
                  </a:ext>
                </a:extLst>
              </a:tr>
              <a:tr h="370840">
                <a:tc>
                  <a:txBody>
                    <a:bodyPr/>
                    <a:lstStyle/>
                    <a:p>
                      <a:pPr algn="ctr"/>
                      <a:r>
                        <a:rPr lang="en-IN" sz="1400" dirty="0"/>
                        <a:t>d</a:t>
                      </a:r>
                      <a:r>
                        <a:rPr lang="en-IN" sz="1400" baseline="30000" dirty="0"/>
                        <a:t>2</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0</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-8 </a:t>
                      </a:r>
                      <a:r>
                        <a:rPr lang="en-IN" sz="1400" dirty="0" err="1"/>
                        <a:t>Dq</a:t>
                      </a:r>
                      <a:r>
                        <a:rPr lang="en-IN" sz="1400" dirty="0"/>
                        <a:t> </a:t>
                      </a:r>
                    </a:p>
                  </a:txBody>
                  <a:tcPr/>
                </a:tc>
                <a:tc>
                  <a:txBody>
                    <a:bodyPr/>
                    <a:lstStyle/>
                    <a:p>
                      <a:pPr algn="ctr"/>
                      <a:r>
                        <a:rPr lang="en-IN" sz="1400" dirty="0"/>
                        <a:t>2</a:t>
                      </a:r>
                    </a:p>
                  </a:txBody>
                  <a:tcPr/>
                </a:tc>
                <a:tc>
                  <a:txBody>
                    <a:bodyPr/>
                    <a:lstStyle/>
                    <a:p>
                      <a:pPr algn="ctr"/>
                      <a:r>
                        <a:rPr lang="en-IN" sz="1400" dirty="0"/>
                        <a:t>t</a:t>
                      </a:r>
                      <a:r>
                        <a:rPr lang="en-IN" sz="1400" baseline="-25000" dirty="0"/>
                        <a:t>2g</a:t>
                      </a:r>
                      <a:r>
                        <a:rPr lang="en-IN" sz="1400" baseline="30000" dirty="0"/>
                        <a:t>2</a:t>
                      </a:r>
                      <a:endParaRPr lang="en-IN" sz="1400" dirty="0"/>
                    </a:p>
                  </a:txBody>
                  <a:tcPr marL="58527" marR="58527" marT="29264" marB="29264" anchor="ctr"/>
                </a:tc>
                <a:tc>
                  <a:txBody>
                    <a:bodyPr/>
                    <a:lstStyle/>
                    <a:p>
                      <a:pPr algn="ctr"/>
                      <a:r>
                        <a:rPr lang="en-IN" sz="1400" dirty="0"/>
                        <a:t>-8Dq or </a:t>
                      </a:r>
                      <a:r>
                        <a:rPr lang="el-GR" sz="1400" dirty="0"/>
                        <a:t>-4/5 Δ</a:t>
                      </a:r>
                      <a:r>
                        <a:rPr lang="en-IN" sz="1400" dirty="0"/>
                        <a:t>o</a:t>
                      </a:r>
                    </a:p>
                  </a:txBody>
                  <a:tcPr marL="58527" marR="58527" marT="29264" marB="29264" anchor="ctr"/>
                </a:tc>
                <a:tc>
                  <a:txBody>
                    <a:bodyPr/>
                    <a:lstStyle/>
                    <a:p>
                      <a:pPr algn="ctr"/>
                      <a:r>
                        <a:rPr lang="en-IN" sz="1400" dirty="0"/>
                        <a:t>2</a:t>
                      </a:r>
                    </a:p>
                  </a:txBody>
                  <a:tcPr/>
                </a:tc>
                <a:extLst>
                  <a:ext uri="{0D108BD9-81ED-4DB2-BD59-A6C34878D82A}">
                    <a16:rowId xmlns:a16="http://schemas.microsoft.com/office/drawing/2014/main" val="1766442579"/>
                  </a:ext>
                </a:extLst>
              </a:tr>
              <a:tr h="370840">
                <a:tc>
                  <a:txBody>
                    <a:bodyPr/>
                    <a:lstStyle/>
                    <a:p>
                      <a:pPr algn="ctr"/>
                      <a:r>
                        <a:rPr lang="en-IN" sz="1400" dirty="0"/>
                        <a:t>d</a:t>
                      </a:r>
                      <a:r>
                        <a:rPr lang="en-IN" sz="1400" baseline="30000" dirty="0"/>
                        <a:t>3</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0</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-12 </a:t>
                      </a:r>
                      <a:r>
                        <a:rPr lang="en-IN" sz="1400" dirty="0" err="1"/>
                        <a:t>Dq</a:t>
                      </a:r>
                      <a:r>
                        <a:rPr lang="en-IN" sz="1400" dirty="0"/>
                        <a:t> </a:t>
                      </a:r>
                    </a:p>
                  </a:txBody>
                  <a:tcPr/>
                </a:tc>
                <a:tc>
                  <a:txBody>
                    <a:bodyPr/>
                    <a:lstStyle/>
                    <a:p>
                      <a:pPr algn="ctr"/>
                      <a:r>
                        <a:rPr lang="en-IN" sz="1400" dirty="0"/>
                        <a:t>3</a:t>
                      </a:r>
                    </a:p>
                  </a:txBody>
                  <a:tcPr/>
                </a:tc>
                <a:tc>
                  <a:txBody>
                    <a:bodyPr/>
                    <a:lstStyle/>
                    <a:p>
                      <a:pPr algn="ctr"/>
                      <a:r>
                        <a:rPr lang="en-IN" sz="1400" dirty="0"/>
                        <a:t>t</a:t>
                      </a:r>
                      <a:r>
                        <a:rPr lang="en-IN" sz="1400" baseline="-25000" dirty="0"/>
                        <a:t>2g</a:t>
                      </a:r>
                      <a:r>
                        <a:rPr lang="en-IN" sz="1400" baseline="30000" dirty="0"/>
                        <a:t>3</a:t>
                      </a:r>
                      <a:endParaRPr lang="en-IN" sz="1400" dirty="0"/>
                    </a:p>
                  </a:txBody>
                  <a:tcPr marL="58527" marR="58527" marT="29264" marB="29264" anchor="ctr"/>
                </a:tc>
                <a:tc>
                  <a:txBody>
                    <a:bodyPr/>
                    <a:lstStyle/>
                    <a:p>
                      <a:pPr algn="ctr"/>
                      <a:r>
                        <a:rPr lang="en-IN" sz="1400" dirty="0"/>
                        <a:t>-12Dq or </a:t>
                      </a:r>
                      <a:r>
                        <a:rPr lang="el-GR" sz="1400" dirty="0"/>
                        <a:t>-6/5 Δ</a:t>
                      </a:r>
                      <a:r>
                        <a:rPr lang="en-IN" sz="1400" dirty="0"/>
                        <a:t>o</a:t>
                      </a:r>
                    </a:p>
                  </a:txBody>
                  <a:tcPr marL="58527" marR="58527" marT="29264" marB="29264" anchor="ctr"/>
                </a:tc>
                <a:tc>
                  <a:txBody>
                    <a:bodyPr/>
                    <a:lstStyle/>
                    <a:p>
                      <a:pPr algn="ctr"/>
                      <a:r>
                        <a:rPr lang="en-IN" sz="1400" dirty="0"/>
                        <a:t>3</a:t>
                      </a:r>
                    </a:p>
                  </a:txBody>
                  <a:tcPr/>
                </a:tc>
                <a:extLst>
                  <a:ext uri="{0D108BD9-81ED-4DB2-BD59-A6C34878D82A}">
                    <a16:rowId xmlns:a16="http://schemas.microsoft.com/office/drawing/2014/main" val="1224223373"/>
                  </a:ext>
                </a:extLst>
              </a:tr>
              <a:tr h="370840">
                <a:tc>
                  <a:txBody>
                    <a:bodyPr/>
                    <a:lstStyle/>
                    <a:p>
                      <a:pPr algn="ctr"/>
                      <a:r>
                        <a:rPr lang="en-IN" sz="1400" dirty="0"/>
                        <a:t>d</a:t>
                      </a:r>
                      <a:r>
                        <a:rPr lang="en-IN" sz="1400" baseline="30000" dirty="0"/>
                        <a:t>4 </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4</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0</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-16 </a:t>
                      </a:r>
                      <a:r>
                        <a:rPr lang="en-IN" sz="1400" dirty="0" err="1"/>
                        <a:t>Dq+P</a:t>
                      </a:r>
                      <a:r>
                        <a:rPr lang="en-IN" sz="1400" dirty="0"/>
                        <a:t> </a:t>
                      </a:r>
                    </a:p>
                  </a:txBody>
                  <a:tcPr/>
                </a:tc>
                <a:tc>
                  <a:txBody>
                    <a:bodyPr/>
                    <a:lstStyle/>
                    <a:p>
                      <a:pPr algn="ctr"/>
                      <a:r>
                        <a:rPr lang="en-IN" sz="1400" dirty="0"/>
                        <a:t>2</a:t>
                      </a:r>
                    </a:p>
                  </a:txBody>
                  <a:tcPr/>
                </a:tc>
                <a:tc>
                  <a:txBody>
                    <a:bodyPr/>
                    <a:lstStyle/>
                    <a:p>
                      <a:pPr algn="ctr"/>
                      <a:r>
                        <a:rPr lang="en-IN" sz="1400" dirty="0"/>
                        <a:t>t</a:t>
                      </a:r>
                      <a:r>
                        <a:rPr lang="en-IN" sz="1400" baseline="-25000" dirty="0"/>
                        <a:t>2g</a:t>
                      </a:r>
                      <a:r>
                        <a:rPr lang="en-IN" sz="1400" baseline="30000" dirty="0"/>
                        <a:t>3</a:t>
                      </a:r>
                      <a:r>
                        <a:rPr lang="en-IN" sz="1400" dirty="0"/>
                        <a:t>e</a:t>
                      </a:r>
                      <a:r>
                        <a:rPr lang="en-IN" sz="1400" baseline="-25000" dirty="0"/>
                        <a:t>g</a:t>
                      </a:r>
                      <a:r>
                        <a:rPr lang="en-IN" sz="1400" baseline="30000" dirty="0"/>
                        <a:t>1</a:t>
                      </a:r>
                      <a:endParaRPr lang="en-IN" sz="1400" dirty="0"/>
                    </a:p>
                  </a:txBody>
                  <a:tcPr marL="58527" marR="58527" marT="29264" marB="29264" anchor="ctr"/>
                </a:tc>
                <a:tc>
                  <a:txBody>
                    <a:bodyPr/>
                    <a:lstStyle/>
                    <a:p>
                      <a:pPr algn="ctr"/>
                      <a:r>
                        <a:rPr lang="en-IN" sz="1400" dirty="0"/>
                        <a:t>-6Dq or </a:t>
                      </a:r>
                      <a:r>
                        <a:rPr lang="el-GR" sz="1400" dirty="0"/>
                        <a:t>-3/5 Δ</a:t>
                      </a:r>
                      <a:r>
                        <a:rPr lang="en-IN" sz="1400" dirty="0"/>
                        <a:t>o</a:t>
                      </a:r>
                    </a:p>
                  </a:txBody>
                  <a:tcPr marL="58527" marR="58527" marT="29264" marB="29264" anchor="ctr"/>
                </a:tc>
                <a:tc>
                  <a:txBody>
                    <a:bodyPr/>
                    <a:lstStyle/>
                    <a:p>
                      <a:pPr algn="ctr"/>
                      <a:r>
                        <a:rPr lang="en-IN" sz="1400" dirty="0"/>
                        <a:t>4</a:t>
                      </a:r>
                    </a:p>
                  </a:txBody>
                  <a:tcPr/>
                </a:tc>
                <a:extLst>
                  <a:ext uri="{0D108BD9-81ED-4DB2-BD59-A6C34878D82A}">
                    <a16:rowId xmlns:a16="http://schemas.microsoft.com/office/drawing/2014/main" val="4239968548"/>
                  </a:ext>
                </a:extLst>
              </a:tr>
              <a:tr h="370840">
                <a:tc>
                  <a:txBody>
                    <a:bodyPr/>
                    <a:lstStyle/>
                    <a:p>
                      <a:pPr algn="ctr"/>
                      <a:r>
                        <a:rPr lang="en-IN" sz="1400" dirty="0"/>
                        <a:t>d</a:t>
                      </a:r>
                      <a:r>
                        <a:rPr lang="en-IN" sz="1400" baseline="30000" dirty="0"/>
                        <a:t>5 </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5</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0</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-20 </a:t>
                      </a:r>
                      <a:r>
                        <a:rPr lang="en-IN" sz="1400" dirty="0" err="1"/>
                        <a:t>Dq</a:t>
                      </a:r>
                      <a:r>
                        <a:rPr lang="en-IN" sz="1400" dirty="0"/>
                        <a:t> +2P</a:t>
                      </a:r>
                    </a:p>
                  </a:txBody>
                  <a:tcPr/>
                </a:tc>
                <a:tc>
                  <a:txBody>
                    <a:bodyPr/>
                    <a:lstStyle/>
                    <a:p>
                      <a:pPr algn="ctr"/>
                      <a:r>
                        <a:rPr lang="en-IN" sz="1400" dirty="0"/>
                        <a:t>1</a:t>
                      </a:r>
                    </a:p>
                  </a:txBody>
                  <a:tcPr/>
                </a:tc>
                <a:tc>
                  <a:txBody>
                    <a:bodyPr/>
                    <a:lstStyle/>
                    <a:p>
                      <a:pPr algn="ctr"/>
                      <a:r>
                        <a:rPr lang="en-IN" sz="1400" dirty="0"/>
                        <a:t>t</a:t>
                      </a:r>
                      <a:r>
                        <a:rPr lang="en-IN" sz="1400" baseline="-25000" dirty="0"/>
                        <a:t>2g</a:t>
                      </a:r>
                      <a:r>
                        <a:rPr lang="en-IN" sz="1400" baseline="30000" dirty="0"/>
                        <a:t>3</a:t>
                      </a:r>
                      <a:r>
                        <a:rPr lang="en-IN" sz="1400" dirty="0"/>
                        <a:t>e</a:t>
                      </a:r>
                      <a:r>
                        <a:rPr lang="en-IN" sz="1400" baseline="-25000" dirty="0"/>
                        <a:t>g</a:t>
                      </a:r>
                      <a:r>
                        <a:rPr lang="en-IN" sz="1400" baseline="30000" dirty="0"/>
                        <a:t>2</a:t>
                      </a:r>
                      <a:endParaRPr lang="en-IN" sz="1400" dirty="0"/>
                    </a:p>
                  </a:txBody>
                  <a:tcPr marL="58527" marR="58527" marT="29264" marB="29264" anchor="ctr"/>
                </a:tc>
                <a:tc>
                  <a:txBody>
                    <a:bodyPr/>
                    <a:lstStyle/>
                    <a:p>
                      <a:pPr algn="ctr"/>
                      <a:r>
                        <a:rPr lang="el-GR" sz="1400" dirty="0"/>
                        <a:t>0 Δ</a:t>
                      </a:r>
                      <a:r>
                        <a:rPr lang="en-IN" sz="1400" dirty="0"/>
                        <a:t>o</a:t>
                      </a:r>
                    </a:p>
                  </a:txBody>
                  <a:tcPr marL="58527" marR="58527" marT="29264" marB="29264" anchor="ctr"/>
                </a:tc>
                <a:tc>
                  <a:txBody>
                    <a:bodyPr/>
                    <a:lstStyle/>
                    <a:p>
                      <a:pPr algn="ctr"/>
                      <a:r>
                        <a:rPr lang="en-IN" sz="1400" dirty="0"/>
                        <a:t>5</a:t>
                      </a:r>
                    </a:p>
                  </a:txBody>
                  <a:tcPr/>
                </a:tc>
                <a:extLst>
                  <a:ext uri="{0D108BD9-81ED-4DB2-BD59-A6C34878D82A}">
                    <a16:rowId xmlns:a16="http://schemas.microsoft.com/office/drawing/2014/main" val="768100497"/>
                  </a:ext>
                </a:extLst>
              </a:tr>
              <a:tr h="370840">
                <a:tc>
                  <a:txBody>
                    <a:bodyPr/>
                    <a:lstStyle/>
                    <a:p>
                      <a:pPr algn="ctr"/>
                      <a:r>
                        <a:rPr lang="en-IN" sz="1400" dirty="0"/>
                        <a:t>d</a:t>
                      </a:r>
                      <a:r>
                        <a:rPr lang="en-IN" sz="1400" baseline="30000" dirty="0"/>
                        <a:t>6 </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6</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0</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400" dirty="0"/>
                        <a:t>-24 </a:t>
                      </a:r>
                      <a:r>
                        <a:rPr lang="en-IN" sz="1400" dirty="0" err="1"/>
                        <a:t>Dq</a:t>
                      </a:r>
                      <a:r>
                        <a:rPr lang="en-IN" sz="1400" dirty="0"/>
                        <a:t> +2P</a:t>
                      </a:r>
                    </a:p>
                    <a:p>
                      <a:pPr algn="ctr"/>
                      <a:endParaRPr lang="en-IN" sz="1400" dirty="0"/>
                    </a:p>
                  </a:txBody>
                  <a:tcPr/>
                </a:tc>
                <a:tc>
                  <a:txBody>
                    <a:bodyPr/>
                    <a:lstStyle/>
                    <a:p>
                      <a:pPr algn="ctr"/>
                      <a:r>
                        <a:rPr lang="en-IN" sz="1400" dirty="0"/>
                        <a:t>0</a:t>
                      </a:r>
                    </a:p>
                  </a:txBody>
                  <a:tcPr/>
                </a:tc>
                <a:tc>
                  <a:txBody>
                    <a:bodyPr/>
                    <a:lstStyle/>
                    <a:p>
                      <a:pPr algn="ctr"/>
                      <a:r>
                        <a:rPr lang="en-IN" sz="1400"/>
                        <a:t>t</a:t>
                      </a:r>
                      <a:r>
                        <a:rPr lang="en-IN" sz="1400" baseline="-25000"/>
                        <a:t>2g</a:t>
                      </a:r>
                      <a:r>
                        <a:rPr lang="en-IN" sz="1400" baseline="30000"/>
                        <a:t>4</a:t>
                      </a:r>
                      <a:r>
                        <a:rPr lang="en-IN" sz="1400"/>
                        <a:t>e</a:t>
                      </a:r>
                      <a:r>
                        <a:rPr lang="en-IN" sz="1400" baseline="-25000"/>
                        <a:t>g</a:t>
                      </a:r>
                      <a:r>
                        <a:rPr lang="en-IN" sz="1400" baseline="30000"/>
                        <a:t>2</a:t>
                      </a:r>
                      <a:endParaRPr lang="en-IN" sz="1400"/>
                    </a:p>
                  </a:txBody>
                  <a:tcPr marL="58527" marR="58527" marT="29264" marB="29264" anchor="ctr"/>
                </a:tc>
                <a:tc>
                  <a:txBody>
                    <a:bodyPr/>
                    <a:lstStyle/>
                    <a:p>
                      <a:pPr algn="ctr"/>
                      <a:r>
                        <a:rPr lang="en-IN" sz="1400" dirty="0"/>
                        <a:t>-4 </a:t>
                      </a:r>
                      <a:r>
                        <a:rPr lang="en-IN" sz="1400" dirty="0" err="1"/>
                        <a:t>Dq</a:t>
                      </a:r>
                      <a:r>
                        <a:rPr lang="en-IN" sz="1400" dirty="0"/>
                        <a:t> or </a:t>
                      </a:r>
                      <a:r>
                        <a:rPr lang="el-GR" sz="1400" dirty="0"/>
                        <a:t>-2/5 Δ</a:t>
                      </a:r>
                      <a:r>
                        <a:rPr lang="en-IN" sz="1400" dirty="0"/>
                        <a:t>o </a:t>
                      </a:r>
                    </a:p>
                  </a:txBody>
                  <a:tcPr marL="58527" marR="58527" marT="29264" marB="29264" anchor="ctr"/>
                </a:tc>
                <a:tc>
                  <a:txBody>
                    <a:bodyPr/>
                    <a:lstStyle/>
                    <a:p>
                      <a:pPr algn="ctr"/>
                      <a:r>
                        <a:rPr lang="en-IN" sz="1400" dirty="0"/>
                        <a:t>4</a:t>
                      </a:r>
                    </a:p>
                  </a:txBody>
                  <a:tcPr/>
                </a:tc>
                <a:extLst>
                  <a:ext uri="{0D108BD9-81ED-4DB2-BD59-A6C34878D82A}">
                    <a16:rowId xmlns:a16="http://schemas.microsoft.com/office/drawing/2014/main" val="1050472672"/>
                  </a:ext>
                </a:extLst>
              </a:tr>
              <a:tr h="370840">
                <a:tc>
                  <a:txBody>
                    <a:bodyPr/>
                    <a:lstStyle/>
                    <a:p>
                      <a:pPr algn="ctr"/>
                      <a:r>
                        <a:rPr lang="en-IN" sz="1400" dirty="0"/>
                        <a:t>d</a:t>
                      </a:r>
                      <a:r>
                        <a:rPr lang="en-IN" sz="1400" baseline="30000" dirty="0"/>
                        <a:t>7 </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6</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-18 </a:t>
                      </a:r>
                      <a:r>
                        <a:rPr lang="en-IN" sz="1400" dirty="0" err="1"/>
                        <a:t>Dq</a:t>
                      </a:r>
                      <a:r>
                        <a:rPr lang="en-IN" sz="1400" dirty="0"/>
                        <a:t> +1P</a:t>
                      </a:r>
                    </a:p>
                  </a:txBody>
                  <a:tcPr/>
                </a:tc>
                <a:tc>
                  <a:txBody>
                    <a:bodyPr/>
                    <a:lstStyle/>
                    <a:p>
                      <a:pPr algn="ctr"/>
                      <a:r>
                        <a:rPr lang="en-IN" sz="1400" dirty="0"/>
                        <a:t>1</a:t>
                      </a:r>
                    </a:p>
                  </a:txBody>
                  <a:tcPr/>
                </a:tc>
                <a:tc>
                  <a:txBody>
                    <a:bodyPr/>
                    <a:lstStyle/>
                    <a:p>
                      <a:pPr algn="ctr"/>
                      <a:r>
                        <a:rPr lang="en-IN" sz="1400" dirty="0"/>
                        <a:t>t</a:t>
                      </a:r>
                      <a:r>
                        <a:rPr lang="en-IN" sz="1400" baseline="-25000" dirty="0"/>
                        <a:t>2g</a:t>
                      </a:r>
                      <a:r>
                        <a:rPr lang="en-IN" sz="1400" baseline="30000" dirty="0"/>
                        <a:t>5</a:t>
                      </a:r>
                      <a:r>
                        <a:rPr lang="en-IN" sz="1400" dirty="0"/>
                        <a:t>e</a:t>
                      </a:r>
                      <a:r>
                        <a:rPr lang="en-IN" sz="1400" baseline="-25000" dirty="0"/>
                        <a:t>g</a:t>
                      </a:r>
                      <a:r>
                        <a:rPr lang="en-IN" sz="1400" baseline="30000" dirty="0"/>
                        <a:t>2</a:t>
                      </a:r>
                      <a:endParaRPr lang="en-IN" sz="1400" dirty="0"/>
                    </a:p>
                  </a:txBody>
                  <a:tcPr marL="58527" marR="58527" marT="29264" marB="29264" anchor="ctr"/>
                </a:tc>
                <a:tc>
                  <a:txBody>
                    <a:bodyPr/>
                    <a:lstStyle/>
                    <a:p>
                      <a:pPr algn="ctr"/>
                      <a:r>
                        <a:rPr lang="en-IN" sz="1400" dirty="0"/>
                        <a:t>-8 </a:t>
                      </a:r>
                      <a:r>
                        <a:rPr lang="en-IN" sz="1400" dirty="0" err="1"/>
                        <a:t>Dq</a:t>
                      </a:r>
                      <a:r>
                        <a:rPr lang="en-IN" sz="1400" dirty="0"/>
                        <a:t> or </a:t>
                      </a:r>
                      <a:r>
                        <a:rPr lang="el-GR" sz="1400" dirty="0"/>
                        <a:t>-4/5 Δ</a:t>
                      </a:r>
                      <a:r>
                        <a:rPr lang="en-IN" sz="1400" dirty="0"/>
                        <a:t>o</a:t>
                      </a:r>
                    </a:p>
                  </a:txBody>
                  <a:tcPr marL="58527" marR="58527" marT="29264" marB="29264" anchor="ctr"/>
                </a:tc>
                <a:tc>
                  <a:txBody>
                    <a:bodyPr/>
                    <a:lstStyle/>
                    <a:p>
                      <a:pPr algn="ctr"/>
                      <a:r>
                        <a:rPr lang="en-IN" sz="1400" dirty="0"/>
                        <a:t>3</a:t>
                      </a:r>
                    </a:p>
                  </a:txBody>
                  <a:tcPr/>
                </a:tc>
                <a:extLst>
                  <a:ext uri="{0D108BD9-81ED-4DB2-BD59-A6C34878D82A}">
                    <a16:rowId xmlns:a16="http://schemas.microsoft.com/office/drawing/2014/main" val="2047725436"/>
                  </a:ext>
                </a:extLst>
              </a:tr>
              <a:tr h="370840">
                <a:tc>
                  <a:txBody>
                    <a:bodyPr/>
                    <a:lstStyle/>
                    <a:p>
                      <a:pPr algn="ctr"/>
                      <a:r>
                        <a:rPr lang="en-IN" sz="1400" dirty="0"/>
                        <a:t>d</a:t>
                      </a:r>
                      <a:r>
                        <a:rPr lang="en-IN" sz="1400" baseline="30000" dirty="0"/>
                        <a:t>8</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6</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-12 </a:t>
                      </a:r>
                      <a:r>
                        <a:rPr lang="en-IN" sz="1400" dirty="0" err="1"/>
                        <a:t>Dq</a:t>
                      </a:r>
                      <a:endParaRPr lang="en-IN" sz="1400" dirty="0"/>
                    </a:p>
                  </a:txBody>
                  <a:tcPr/>
                </a:tc>
                <a:tc>
                  <a:txBody>
                    <a:bodyPr/>
                    <a:lstStyle/>
                    <a:p>
                      <a:pPr algn="ctr"/>
                      <a:r>
                        <a:rPr lang="en-IN" sz="1400" dirty="0"/>
                        <a:t>2</a:t>
                      </a:r>
                    </a:p>
                  </a:txBody>
                  <a:tcPr/>
                </a:tc>
                <a:tc>
                  <a:txBody>
                    <a:bodyPr/>
                    <a:lstStyle/>
                    <a:p>
                      <a:pPr algn="ctr"/>
                      <a:r>
                        <a:rPr lang="en-IN" sz="1400" dirty="0"/>
                        <a:t>t</a:t>
                      </a:r>
                      <a:r>
                        <a:rPr lang="en-IN" sz="1400" baseline="-25000" dirty="0"/>
                        <a:t>2g</a:t>
                      </a:r>
                      <a:r>
                        <a:rPr lang="en-IN" sz="1400" baseline="30000" dirty="0"/>
                        <a:t>6</a:t>
                      </a:r>
                      <a:r>
                        <a:rPr lang="en-IN" sz="1400" dirty="0"/>
                        <a:t>e</a:t>
                      </a:r>
                      <a:r>
                        <a:rPr lang="en-IN" sz="1400" baseline="-25000" dirty="0"/>
                        <a:t>g</a:t>
                      </a:r>
                      <a:r>
                        <a:rPr lang="en-IN" sz="1400" baseline="30000" dirty="0"/>
                        <a:t>2</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400" dirty="0"/>
                        <a:t>-12 </a:t>
                      </a:r>
                      <a:r>
                        <a:rPr lang="en-IN" sz="1400" dirty="0" err="1"/>
                        <a:t>Dq</a:t>
                      </a:r>
                      <a:r>
                        <a:rPr lang="en-IN" sz="1400" dirty="0"/>
                        <a:t> or </a:t>
                      </a:r>
                      <a:r>
                        <a:rPr lang="el-GR" sz="1400" dirty="0"/>
                        <a:t>-6/5 Δ</a:t>
                      </a:r>
                      <a:r>
                        <a:rPr lang="en-IN" sz="1400" dirty="0"/>
                        <a:t>o </a:t>
                      </a:r>
                    </a:p>
                  </a:txBody>
                  <a:tcPr marL="58527" marR="58527" marT="29264" marB="29264" anchor="ctr"/>
                </a:tc>
                <a:tc>
                  <a:txBody>
                    <a:bodyPr/>
                    <a:lstStyle/>
                    <a:p>
                      <a:pPr algn="ctr"/>
                      <a:r>
                        <a:rPr lang="en-IN" sz="1400" dirty="0"/>
                        <a:t>2</a:t>
                      </a:r>
                    </a:p>
                  </a:txBody>
                  <a:tcPr/>
                </a:tc>
                <a:extLst>
                  <a:ext uri="{0D108BD9-81ED-4DB2-BD59-A6C34878D82A}">
                    <a16:rowId xmlns:a16="http://schemas.microsoft.com/office/drawing/2014/main" val="343975234"/>
                  </a:ext>
                </a:extLst>
              </a:tr>
              <a:tr h="370840">
                <a:tc>
                  <a:txBody>
                    <a:bodyPr/>
                    <a:lstStyle/>
                    <a:p>
                      <a:pPr algn="ctr"/>
                      <a:r>
                        <a:rPr lang="en-IN" sz="1400" dirty="0"/>
                        <a:t>d</a:t>
                      </a:r>
                      <a:r>
                        <a:rPr lang="en-IN" sz="1400" baseline="30000" dirty="0"/>
                        <a:t>9</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6</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3</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algn="ctr"/>
                      <a:r>
                        <a:rPr lang="en-IN" sz="1400" dirty="0"/>
                        <a:t>-6 </a:t>
                      </a:r>
                      <a:r>
                        <a:rPr lang="en-IN" sz="1400" dirty="0" err="1"/>
                        <a:t>Dq</a:t>
                      </a:r>
                      <a:endParaRPr lang="en-IN" sz="1400" dirty="0"/>
                    </a:p>
                  </a:txBody>
                  <a:tcPr/>
                </a:tc>
                <a:tc>
                  <a:txBody>
                    <a:bodyPr/>
                    <a:lstStyle/>
                    <a:p>
                      <a:pPr algn="ctr"/>
                      <a:r>
                        <a:rPr lang="en-IN" sz="1400" dirty="0"/>
                        <a:t>1</a:t>
                      </a:r>
                    </a:p>
                  </a:txBody>
                  <a:tcPr/>
                </a:tc>
                <a:tc>
                  <a:txBody>
                    <a:bodyPr/>
                    <a:lstStyle/>
                    <a:p>
                      <a:pPr algn="ctr"/>
                      <a:r>
                        <a:rPr lang="en-IN" sz="1400" dirty="0"/>
                        <a:t>t</a:t>
                      </a:r>
                      <a:r>
                        <a:rPr lang="en-IN" sz="1400" baseline="-25000" dirty="0"/>
                        <a:t>2g</a:t>
                      </a:r>
                      <a:r>
                        <a:rPr lang="en-IN" sz="1400" baseline="30000" dirty="0"/>
                        <a:t>6</a:t>
                      </a:r>
                      <a:r>
                        <a:rPr lang="en-IN" sz="1400" dirty="0"/>
                        <a:t>e</a:t>
                      </a:r>
                      <a:r>
                        <a:rPr lang="en-IN" sz="1400" baseline="-25000" dirty="0"/>
                        <a:t>g</a:t>
                      </a:r>
                      <a:r>
                        <a:rPr lang="en-IN" sz="1400" baseline="30000" dirty="0"/>
                        <a:t>3</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400" dirty="0"/>
                        <a:t>-6 </a:t>
                      </a:r>
                      <a:r>
                        <a:rPr lang="en-IN" sz="1400" dirty="0" err="1"/>
                        <a:t>Dq</a:t>
                      </a:r>
                      <a:r>
                        <a:rPr lang="en-IN" sz="1400" dirty="0"/>
                        <a:t> or </a:t>
                      </a:r>
                      <a:r>
                        <a:rPr lang="el-GR" sz="1400" dirty="0"/>
                        <a:t>-3/5 Δ</a:t>
                      </a:r>
                      <a:r>
                        <a:rPr lang="en-IN" sz="1400" dirty="0"/>
                        <a:t>o </a:t>
                      </a:r>
                    </a:p>
                  </a:txBody>
                  <a:tcPr marL="58527" marR="58527" marT="29264" marB="29264" anchor="ctr"/>
                </a:tc>
                <a:tc>
                  <a:txBody>
                    <a:bodyPr/>
                    <a:lstStyle/>
                    <a:p>
                      <a:pPr algn="ctr"/>
                      <a:r>
                        <a:rPr lang="en-IN" sz="1400" dirty="0"/>
                        <a:t>1</a:t>
                      </a:r>
                    </a:p>
                  </a:txBody>
                  <a:tcPr/>
                </a:tc>
                <a:extLst>
                  <a:ext uri="{0D108BD9-81ED-4DB2-BD59-A6C34878D82A}">
                    <a16:rowId xmlns:a16="http://schemas.microsoft.com/office/drawing/2014/main" val="1436411821"/>
                  </a:ext>
                </a:extLst>
              </a:tr>
              <a:tr h="370840">
                <a:tc>
                  <a:txBody>
                    <a:bodyPr/>
                    <a:lstStyle/>
                    <a:p>
                      <a:pPr algn="ctr"/>
                      <a:r>
                        <a:rPr lang="en-IN" sz="1400" dirty="0"/>
                        <a:t>d</a:t>
                      </a:r>
                      <a:r>
                        <a:rPr lang="en-IN" sz="1400" baseline="30000" dirty="0"/>
                        <a:t>10</a:t>
                      </a:r>
                      <a:endParaRPr lang="en-IN" sz="1400" dirty="0"/>
                    </a:p>
                  </a:txBody>
                  <a:tcPr marL="58527" marR="58527" marT="29264" marB="29264"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2g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6</a:t>
                      </a:r>
                      <a:r>
                        <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IN" sz="1400" b="0" i="0" u="none" strike="noStrike" kern="1200" cap="none" spc="0" normalizeH="0" baseline="-25000" noProof="0" dirty="0">
                          <a:ln>
                            <a:noFill/>
                          </a:ln>
                          <a:solidFill>
                            <a:prstClr val="black"/>
                          </a:solidFill>
                          <a:effectLst/>
                          <a:uLnTx/>
                          <a:uFillTx/>
                          <a:latin typeface="Calibri" panose="020F0502020204030204"/>
                          <a:ea typeface="+mn-ea"/>
                          <a:cs typeface="+mn-cs"/>
                        </a:rPr>
                        <a:t>g</a:t>
                      </a:r>
                      <a:r>
                        <a:rPr kumimoji="0" lang="en-IN" sz="1400" b="0" i="0" u="none" strike="noStrike" kern="1200" cap="none" spc="0" normalizeH="0" baseline="30000" noProof="0" dirty="0">
                          <a:ln>
                            <a:noFill/>
                          </a:ln>
                          <a:solidFill>
                            <a:prstClr val="black"/>
                          </a:solidFill>
                          <a:effectLst/>
                          <a:uLnTx/>
                          <a:uFillTx/>
                          <a:latin typeface="Calibri" panose="020F0502020204030204"/>
                          <a:ea typeface="+mn-ea"/>
                          <a:cs typeface="+mn-cs"/>
                        </a:rPr>
                        <a:t>4</a:t>
                      </a:r>
                      <a:endParaRPr kumimoji="0" lang="en-IN"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IN" sz="1400" dirty="0"/>
                        <a:t>0 </a:t>
                      </a:r>
                      <a:r>
                        <a:rPr lang="en-IN" sz="1400" dirty="0" err="1"/>
                        <a:t>Dq</a:t>
                      </a:r>
                      <a:endParaRPr lang="en-IN" sz="1400" dirty="0"/>
                    </a:p>
                    <a:p>
                      <a:pPr algn="ctr"/>
                      <a:endParaRPr lang="en-IN" sz="1400" dirty="0"/>
                    </a:p>
                  </a:txBody>
                  <a:tcPr/>
                </a:tc>
                <a:tc>
                  <a:txBody>
                    <a:bodyPr/>
                    <a:lstStyle/>
                    <a:p>
                      <a:pPr algn="ctr"/>
                      <a:r>
                        <a:rPr lang="en-IN" sz="1400" dirty="0"/>
                        <a:t>0</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mn-lt"/>
                          <a:ea typeface="+mn-ea"/>
                          <a:cs typeface="+mn-cs"/>
                        </a:rPr>
                        <a:t>t</a:t>
                      </a:r>
                      <a:r>
                        <a:rPr kumimoji="0" lang="en-IN" sz="1400" b="0" i="0" u="none" strike="noStrike" kern="1200" cap="none" spc="0" normalizeH="0" baseline="-25000" noProof="0" dirty="0">
                          <a:ln>
                            <a:noFill/>
                          </a:ln>
                          <a:solidFill>
                            <a:prstClr val="black"/>
                          </a:solidFill>
                          <a:effectLst/>
                          <a:uLnTx/>
                          <a:uFillTx/>
                          <a:latin typeface="+mn-lt"/>
                          <a:ea typeface="+mn-ea"/>
                          <a:cs typeface="+mn-cs"/>
                        </a:rPr>
                        <a:t>2g</a:t>
                      </a:r>
                      <a:r>
                        <a:rPr kumimoji="0" lang="en-IN" sz="1400" b="0" i="0" u="none" strike="noStrike" kern="1200" cap="none" spc="0" normalizeH="0" baseline="30000" noProof="0" dirty="0">
                          <a:ln>
                            <a:noFill/>
                          </a:ln>
                          <a:solidFill>
                            <a:prstClr val="black"/>
                          </a:solidFill>
                          <a:effectLst/>
                          <a:uLnTx/>
                          <a:uFillTx/>
                          <a:latin typeface="+mn-lt"/>
                          <a:ea typeface="+mn-ea"/>
                          <a:cs typeface="+mn-cs"/>
                        </a:rPr>
                        <a:t>6</a:t>
                      </a:r>
                      <a:r>
                        <a:rPr kumimoji="0" lang="en-IN" sz="1400" b="0" i="0" u="none" strike="noStrike" kern="1200" cap="none" spc="0" normalizeH="0" baseline="0" noProof="0" dirty="0">
                          <a:ln>
                            <a:noFill/>
                          </a:ln>
                          <a:solidFill>
                            <a:prstClr val="black"/>
                          </a:solidFill>
                          <a:effectLst/>
                          <a:uLnTx/>
                          <a:uFillTx/>
                          <a:latin typeface="+mn-lt"/>
                          <a:ea typeface="+mn-ea"/>
                          <a:cs typeface="+mn-cs"/>
                        </a:rPr>
                        <a:t>e</a:t>
                      </a:r>
                      <a:r>
                        <a:rPr kumimoji="0" lang="en-IN" sz="1400" b="0" i="0" u="none" strike="noStrike" kern="1200" cap="none" spc="0" normalizeH="0" baseline="-25000" noProof="0" dirty="0">
                          <a:ln>
                            <a:noFill/>
                          </a:ln>
                          <a:solidFill>
                            <a:prstClr val="black"/>
                          </a:solidFill>
                          <a:effectLst/>
                          <a:uLnTx/>
                          <a:uFillTx/>
                          <a:latin typeface="+mn-lt"/>
                          <a:ea typeface="+mn-ea"/>
                          <a:cs typeface="+mn-cs"/>
                        </a:rPr>
                        <a:t>g</a:t>
                      </a:r>
                      <a:r>
                        <a:rPr kumimoji="0" lang="en-IN" sz="1400" b="0" i="0" u="none" strike="noStrike" kern="1200" cap="none" spc="0" normalizeH="0" baseline="30000" noProof="0" dirty="0">
                          <a:ln>
                            <a:noFill/>
                          </a:ln>
                          <a:solidFill>
                            <a:prstClr val="black"/>
                          </a:solidFill>
                          <a:effectLst/>
                          <a:uLnTx/>
                          <a:uFillTx/>
                          <a:latin typeface="+mn-lt"/>
                          <a:ea typeface="+mn-ea"/>
                          <a:cs typeface="+mn-cs"/>
                        </a:rPr>
                        <a:t>4</a:t>
                      </a:r>
                      <a:endParaRPr kumimoji="0" lang="en-IN" sz="1400" b="0" i="0" u="none" strike="noStrike" kern="1200" cap="none" spc="0" normalizeH="0" baseline="0" noProof="0" dirty="0">
                        <a:ln>
                          <a:noFill/>
                        </a:ln>
                        <a:solidFill>
                          <a:prstClr val="black"/>
                        </a:solidFill>
                        <a:effectLst/>
                        <a:uLnTx/>
                        <a:uFillTx/>
                        <a:latin typeface="+mn-lt"/>
                        <a:ea typeface="+mn-ea"/>
                        <a:cs typeface="+mn-cs"/>
                      </a:endParaRPr>
                    </a:p>
                  </a:txBody>
                  <a:tcPr marL="58527" marR="58527" marT="29264" marB="29264" anchor="ctr"/>
                </a:tc>
                <a:tc>
                  <a:txBody>
                    <a:bodyPr/>
                    <a:lstStyle/>
                    <a:p>
                      <a:pPr algn="ctr"/>
                      <a:r>
                        <a:rPr lang="en-IN" sz="1400" dirty="0"/>
                        <a:t>0 </a:t>
                      </a:r>
                      <a:r>
                        <a:rPr lang="en-IN" sz="1400" dirty="0" err="1"/>
                        <a:t>Dq</a:t>
                      </a:r>
                      <a:endParaRPr lang="en-IN" sz="1400" dirty="0"/>
                    </a:p>
                  </a:txBody>
                  <a:tcPr marL="58527" marR="58527" marT="29264" marB="29264" anchor="ctr"/>
                </a:tc>
                <a:tc>
                  <a:txBody>
                    <a:bodyPr/>
                    <a:lstStyle/>
                    <a:p>
                      <a:pPr algn="ctr"/>
                      <a:r>
                        <a:rPr lang="en-IN" sz="1400" dirty="0"/>
                        <a:t>0</a:t>
                      </a:r>
                    </a:p>
                  </a:txBody>
                  <a:tcPr/>
                </a:tc>
                <a:extLst>
                  <a:ext uri="{0D108BD9-81ED-4DB2-BD59-A6C34878D82A}">
                    <a16:rowId xmlns:a16="http://schemas.microsoft.com/office/drawing/2014/main" val="2532181726"/>
                  </a:ext>
                </a:extLst>
              </a:tr>
              <a:tr h="370840">
                <a:tc>
                  <a:txBody>
                    <a:bodyPr/>
                    <a:lstStyle/>
                    <a:p>
                      <a:endParaRPr lang="en-IN" sz="1900" dirty="0"/>
                    </a:p>
                  </a:txBody>
                  <a:tcPr marL="58527" marR="58527" marT="29264" marB="29264" anchor="ct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547676181"/>
                  </a:ext>
                </a:extLst>
              </a:tr>
            </a:tbl>
          </a:graphicData>
        </a:graphic>
      </p:graphicFrame>
    </p:spTree>
    <p:extLst>
      <p:ext uri="{BB962C8B-B14F-4D97-AF65-F5344CB8AC3E}">
        <p14:creationId xmlns:p14="http://schemas.microsoft.com/office/powerpoint/2010/main" val="3992267409"/>
      </p:ext>
    </p:extLst>
  </p:cSld>
  <p:clrMapOvr>
    <a:masterClrMapping/>
  </p:clrMapOvr>
  <p:transition>
    <p:zoom dir="in"/>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D7F92AA-52FB-1C67-1775-AF1803E34DCF}"/>
              </a:ext>
            </a:extLst>
          </p:cNvPr>
          <p:cNvSpPr>
            <a:spLocks noGrp="1"/>
          </p:cNvSpPr>
          <p:nvPr>
            <p:ph type="title"/>
          </p:nvPr>
        </p:nvSpPr>
        <p:spPr>
          <a:xfrm>
            <a:off x="397991" y="188640"/>
            <a:ext cx="8422481" cy="864096"/>
          </a:xfrm>
          <a:noFill/>
        </p:spPr>
        <p:txBody>
          <a:bodyPr vert="horz" lIns="67866" tIns="33338" rIns="67866" bIns="33338" rtlCol="0" anchor="ctr">
            <a:noAutofit/>
          </a:bodyPr>
          <a:lstStyle/>
          <a:p>
            <a:pPr algn="ctr"/>
            <a:r>
              <a:rPr lang="en-US" altLang="en-US" sz="2800" b="1" dirty="0">
                <a:solidFill>
                  <a:srgbClr val="C00000"/>
                </a:solidFill>
                <a:latin typeface="Times New Roman" panose="02020603050405020304" pitchFamily="18" charset="0"/>
              </a:rPr>
              <a:t>Crystal Field </a:t>
            </a:r>
            <a:r>
              <a:rPr lang="en-US" altLang="en-US" sz="2800" b="1" dirty="0" err="1">
                <a:solidFill>
                  <a:srgbClr val="C00000"/>
                </a:solidFill>
                <a:latin typeface="Times New Roman" panose="02020603050405020304" pitchFamily="18" charset="0"/>
              </a:rPr>
              <a:t>Stabilisation</a:t>
            </a:r>
            <a:r>
              <a:rPr lang="en-US" altLang="en-US" sz="2800" b="1" dirty="0">
                <a:solidFill>
                  <a:srgbClr val="C00000"/>
                </a:solidFill>
                <a:latin typeface="Times New Roman" panose="02020603050405020304" pitchFamily="18" charset="0"/>
              </a:rPr>
              <a:t> Energies (CFSE) &amp; </a:t>
            </a:r>
            <a:br>
              <a:rPr lang="en-US" altLang="en-US" sz="2800" b="1" dirty="0">
                <a:solidFill>
                  <a:srgbClr val="C00000"/>
                </a:solidFill>
                <a:latin typeface="Times New Roman" panose="02020603050405020304" pitchFamily="18" charset="0"/>
              </a:rPr>
            </a:br>
            <a:r>
              <a:rPr lang="en-US" altLang="en-US" sz="2800" b="1" dirty="0">
                <a:solidFill>
                  <a:srgbClr val="C00000"/>
                </a:solidFill>
                <a:latin typeface="Times New Roman" panose="02020603050405020304" pitchFamily="18" charset="0"/>
              </a:rPr>
              <a:t>Octahedral Site Preference Energies (OSPE)</a:t>
            </a:r>
            <a:endParaRPr lang="en-US" altLang="en-US" sz="2800" dirty="0">
              <a:solidFill>
                <a:srgbClr val="C00000"/>
              </a:solidFill>
              <a:latin typeface="Times New Roman" panose="02020603050405020304" pitchFamily="18" charset="0"/>
            </a:endParaRPr>
          </a:p>
        </p:txBody>
      </p:sp>
      <p:graphicFrame>
        <p:nvGraphicFramePr>
          <p:cNvPr id="2" name="Table 1">
            <a:extLst>
              <a:ext uri="{FF2B5EF4-FFF2-40B4-BE49-F238E27FC236}">
                <a16:creationId xmlns:a16="http://schemas.microsoft.com/office/drawing/2014/main" id="{57552236-E3AA-F534-D82B-F0AD057FC01F}"/>
              </a:ext>
            </a:extLst>
          </p:cNvPr>
          <p:cNvGraphicFramePr>
            <a:graphicFrameLocks noGrp="1"/>
          </p:cNvGraphicFramePr>
          <p:nvPr>
            <p:extLst>
              <p:ext uri="{D42A27DB-BD31-4B8C-83A1-F6EECF244321}">
                <p14:modId xmlns:p14="http://schemas.microsoft.com/office/powerpoint/2010/main" val="1567335978"/>
              </p:ext>
            </p:extLst>
          </p:nvPr>
        </p:nvGraphicFramePr>
        <p:xfrm>
          <a:off x="277686" y="1196752"/>
          <a:ext cx="8686802" cy="5370462"/>
        </p:xfrm>
        <a:graphic>
          <a:graphicData uri="http://schemas.openxmlformats.org/drawingml/2006/table">
            <a:tbl>
              <a:tblPr/>
              <a:tblGrid>
                <a:gridCol w="1229265">
                  <a:extLst>
                    <a:ext uri="{9D8B030D-6E8A-4147-A177-3AD203B41FA5}">
                      <a16:colId xmlns:a16="http://schemas.microsoft.com/office/drawing/2014/main" val="20000"/>
                    </a:ext>
                  </a:extLst>
                </a:gridCol>
                <a:gridCol w="1475117">
                  <a:extLst>
                    <a:ext uri="{9D8B030D-6E8A-4147-A177-3AD203B41FA5}">
                      <a16:colId xmlns:a16="http://schemas.microsoft.com/office/drawing/2014/main" val="20001"/>
                    </a:ext>
                  </a:extLst>
                </a:gridCol>
                <a:gridCol w="1720971">
                  <a:extLst>
                    <a:ext uri="{9D8B030D-6E8A-4147-A177-3AD203B41FA5}">
                      <a16:colId xmlns:a16="http://schemas.microsoft.com/office/drawing/2014/main" val="20002"/>
                    </a:ext>
                  </a:extLst>
                </a:gridCol>
                <a:gridCol w="1475117">
                  <a:extLst>
                    <a:ext uri="{9D8B030D-6E8A-4147-A177-3AD203B41FA5}">
                      <a16:colId xmlns:a16="http://schemas.microsoft.com/office/drawing/2014/main" val="20003"/>
                    </a:ext>
                  </a:extLst>
                </a:gridCol>
                <a:gridCol w="1311215">
                  <a:extLst>
                    <a:ext uri="{9D8B030D-6E8A-4147-A177-3AD203B41FA5}">
                      <a16:colId xmlns:a16="http://schemas.microsoft.com/office/drawing/2014/main" val="20004"/>
                    </a:ext>
                  </a:extLst>
                </a:gridCol>
                <a:gridCol w="1475117">
                  <a:extLst>
                    <a:ext uri="{9D8B030D-6E8A-4147-A177-3AD203B41FA5}">
                      <a16:colId xmlns:a16="http://schemas.microsoft.com/office/drawing/2014/main" val="20005"/>
                    </a:ext>
                  </a:extLst>
                </a:gridCol>
              </a:tblGrid>
              <a:tr h="875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dirty="0"/>
                        <a:t>Total d-electrons</a:t>
                      </a:r>
                    </a:p>
                    <a:p>
                      <a:endParaRPr lang="en-IN" sz="1900" b="1" dirty="0"/>
                    </a:p>
                  </a:txBody>
                  <a:tcPr marL="58527" marR="58527" marT="29264" marB="29264" anchor="ctr">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dirty="0"/>
                        <a:t>Octahedral configuration</a:t>
                      </a:r>
                    </a:p>
                    <a:p>
                      <a:endParaRPr lang="en-IN" sz="1900" b="1" dirty="0"/>
                    </a:p>
                  </a:txBody>
                  <a:tcPr marL="58527" marR="58527" marT="29264" marB="29264" anchor="ctr">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dirty="0"/>
                        <a:t> CFSE</a:t>
                      </a:r>
                    </a:p>
                    <a:p>
                      <a:endParaRPr lang="en-IN" sz="1900" b="1" dirty="0"/>
                    </a:p>
                  </a:txBody>
                  <a:tcPr marL="58527" marR="58527" marT="29264" marB="29264" anchor="ctr">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a:t>Tetrahedral configuration</a:t>
                      </a:r>
                    </a:p>
                    <a:p>
                      <a:endParaRPr lang="en-IN" sz="1900" b="1" dirty="0"/>
                    </a:p>
                  </a:txBody>
                  <a:tcPr marL="58527" marR="58527" marT="29264" marB="29264" anchor="ctr">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a:t> CFSE</a:t>
                      </a:r>
                    </a:p>
                    <a:p>
                      <a:endParaRPr lang="en-IN" sz="1900" b="1" dirty="0"/>
                    </a:p>
                  </a:txBody>
                  <a:tcPr marL="58527" marR="58527" marT="29264" marB="29264" anchor="ctr">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900" b="1"/>
                        <a:t>OSPE</a:t>
                      </a:r>
                    </a:p>
                    <a:p>
                      <a:endParaRPr lang="en-IN" sz="1900" b="1" dirty="0"/>
                    </a:p>
                  </a:txBody>
                  <a:tcPr marL="58527" marR="58527" marT="29264" marB="29264" anchor="ctr">
                    <a:lnL>
                      <a:noFill/>
                    </a:lnL>
                    <a:lnR>
                      <a:noFill/>
                    </a:lnR>
                    <a:lnT>
                      <a:noFill/>
                    </a:lnT>
                    <a:lnB>
                      <a:noFill/>
                    </a:lnB>
                  </a:tcPr>
                </a:tc>
                <a:extLst>
                  <a:ext uri="{0D108BD9-81ED-4DB2-BD59-A6C34878D82A}">
                    <a16:rowId xmlns:a16="http://schemas.microsoft.com/office/drawing/2014/main" val="10000"/>
                  </a:ext>
                </a:extLst>
              </a:tr>
              <a:tr h="337726">
                <a:tc>
                  <a:txBody>
                    <a:bodyPr/>
                    <a:lstStyle/>
                    <a:p>
                      <a:r>
                        <a:rPr lang="en-IN" sz="1900" dirty="0"/>
                        <a:t>d</a:t>
                      </a:r>
                      <a:r>
                        <a:rPr lang="en-IN" sz="1900" baseline="30000" dirty="0"/>
                        <a:t>0</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0</a:t>
                      </a:r>
                      <a:endParaRPr lang="en-IN" sz="1900" dirty="0"/>
                    </a:p>
                  </a:txBody>
                  <a:tcPr marL="58527" marR="58527" marT="29264" marB="29264" anchor="ctr">
                    <a:lnL>
                      <a:noFill/>
                    </a:lnL>
                    <a:lnR>
                      <a:noFill/>
                    </a:lnR>
                    <a:lnT>
                      <a:noFill/>
                    </a:lnT>
                    <a:lnB>
                      <a:noFill/>
                    </a:lnB>
                  </a:tcPr>
                </a:tc>
                <a:tc>
                  <a:txBody>
                    <a:bodyPr/>
                    <a:lstStyle/>
                    <a:p>
                      <a:r>
                        <a:rPr lang="el-GR" sz="1900"/>
                        <a:t>0 Δ</a:t>
                      </a:r>
                      <a:r>
                        <a:rPr lang="en-IN" sz="1900"/>
                        <a:t>o</a:t>
                      </a:r>
                    </a:p>
                  </a:txBody>
                  <a:tcPr marL="58527" marR="58527" marT="29264" marB="29264" anchor="ctr">
                    <a:lnL>
                      <a:noFill/>
                    </a:lnL>
                    <a:lnR>
                      <a:noFill/>
                    </a:lnR>
                    <a:lnT>
                      <a:noFill/>
                    </a:lnT>
                    <a:lnB>
                      <a:noFill/>
                    </a:lnB>
                  </a:tcPr>
                </a:tc>
                <a:tc>
                  <a:txBody>
                    <a:bodyPr/>
                    <a:lstStyle/>
                    <a:p>
                      <a:r>
                        <a:rPr lang="en-IN" sz="1900"/>
                        <a:t>e</a:t>
                      </a:r>
                      <a:r>
                        <a:rPr lang="en-IN" sz="1900" baseline="30000"/>
                        <a:t>0</a:t>
                      </a:r>
                      <a:endParaRPr lang="en-IN" sz="1900"/>
                    </a:p>
                  </a:txBody>
                  <a:tcPr marL="58527" marR="58527" marT="29264" marB="29264" anchor="ctr">
                    <a:lnL>
                      <a:noFill/>
                    </a:lnL>
                    <a:lnR>
                      <a:noFill/>
                    </a:lnR>
                    <a:lnT>
                      <a:noFill/>
                    </a:lnT>
                    <a:lnB>
                      <a:noFill/>
                    </a:lnB>
                  </a:tcPr>
                </a:tc>
                <a:tc>
                  <a:txBody>
                    <a:bodyPr/>
                    <a:lstStyle/>
                    <a:p>
                      <a:r>
                        <a:rPr lang="el-GR" sz="1900"/>
                        <a:t>0 Δ</a:t>
                      </a:r>
                      <a:r>
                        <a:rPr lang="en-IN" sz="1900"/>
                        <a:t>t</a:t>
                      </a:r>
                    </a:p>
                  </a:txBody>
                  <a:tcPr marL="58527" marR="58527" marT="29264" marB="29264" anchor="ctr">
                    <a:lnL>
                      <a:noFill/>
                    </a:lnL>
                    <a:lnR>
                      <a:noFill/>
                    </a:lnR>
                    <a:lnT>
                      <a:noFill/>
                    </a:lnT>
                    <a:lnB>
                      <a:noFill/>
                    </a:lnB>
                  </a:tcPr>
                </a:tc>
                <a:tc>
                  <a:txBody>
                    <a:bodyPr/>
                    <a:lstStyle/>
                    <a:p>
                      <a:r>
                        <a:rPr lang="el-GR" sz="1900" dirty="0"/>
                        <a:t>0 Δ</a:t>
                      </a:r>
                      <a:r>
                        <a:rPr lang="en-IN" sz="1900" dirty="0"/>
                        <a:t>o</a:t>
                      </a:r>
                    </a:p>
                  </a:txBody>
                  <a:tcPr marL="58527" marR="58527" marT="29264" marB="29264" anchor="ctr">
                    <a:lnL>
                      <a:noFill/>
                    </a:lnL>
                    <a:lnR>
                      <a:noFill/>
                    </a:lnR>
                    <a:lnT>
                      <a:noFill/>
                    </a:lnT>
                    <a:lnB>
                      <a:noFill/>
                    </a:lnB>
                  </a:tcPr>
                </a:tc>
                <a:extLst>
                  <a:ext uri="{0D108BD9-81ED-4DB2-BD59-A6C34878D82A}">
                    <a16:rowId xmlns:a16="http://schemas.microsoft.com/office/drawing/2014/main" val="10001"/>
                  </a:ext>
                </a:extLst>
              </a:tr>
              <a:tr h="337726">
                <a:tc>
                  <a:txBody>
                    <a:bodyPr/>
                    <a:lstStyle/>
                    <a:p>
                      <a:r>
                        <a:rPr lang="en-IN" sz="1900" dirty="0"/>
                        <a:t>d</a:t>
                      </a:r>
                      <a:r>
                        <a:rPr lang="en-IN" sz="1900" baseline="30000" dirty="0"/>
                        <a:t>1</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1</a:t>
                      </a:r>
                      <a:endParaRPr lang="en-IN" sz="1900" dirty="0"/>
                    </a:p>
                  </a:txBody>
                  <a:tcPr marL="58527" marR="58527" marT="29264" marB="29264" anchor="ctr">
                    <a:lnL>
                      <a:noFill/>
                    </a:lnL>
                    <a:lnR>
                      <a:noFill/>
                    </a:lnR>
                    <a:lnT>
                      <a:noFill/>
                    </a:lnT>
                    <a:lnB>
                      <a:noFill/>
                    </a:lnB>
                  </a:tcPr>
                </a:tc>
                <a:tc>
                  <a:txBody>
                    <a:bodyPr/>
                    <a:lstStyle/>
                    <a:p>
                      <a:r>
                        <a:rPr lang="el-GR" sz="1900" dirty="0"/>
                        <a:t>-2/5 Δ</a:t>
                      </a:r>
                      <a:r>
                        <a:rPr lang="en-IN" sz="1900" dirty="0"/>
                        <a:t>o or -4Dq</a:t>
                      </a:r>
                    </a:p>
                  </a:txBody>
                  <a:tcPr marL="58527" marR="58527" marT="29264" marB="29264" anchor="ctr">
                    <a:lnL>
                      <a:noFill/>
                    </a:lnL>
                    <a:lnR>
                      <a:noFill/>
                    </a:lnR>
                    <a:lnT>
                      <a:noFill/>
                    </a:lnT>
                    <a:lnB>
                      <a:noFill/>
                    </a:lnB>
                  </a:tcPr>
                </a:tc>
                <a:tc>
                  <a:txBody>
                    <a:bodyPr/>
                    <a:lstStyle/>
                    <a:p>
                      <a:r>
                        <a:rPr lang="en-IN" sz="1900"/>
                        <a:t>e</a:t>
                      </a:r>
                      <a:r>
                        <a:rPr lang="en-IN" sz="1900" baseline="30000"/>
                        <a:t>1</a:t>
                      </a:r>
                      <a:endParaRPr lang="en-IN" sz="1900"/>
                    </a:p>
                  </a:txBody>
                  <a:tcPr marL="58527" marR="58527" marT="29264" marB="29264" anchor="ctr">
                    <a:lnL>
                      <a:noFill/>
                    </a:lnL>
                    <a:lnR>
                      <a:noFill/>
                    </a:lnR>
                    <a:lnT>
                      <a:noFill/>
                    </a:lnT>
                    <a:lnB>
                      <a:noFill/>
                    </a:lnB>
                  </a:tcPr>
                </a:tc>
                <a:tc>
                  <a:txBody>
                    <a:bodyPr/>
                    <a:lstStyle/>
                    <a:p>
                      <a:r>
                        <a:rPr lang="el-GR" sz="1900"/>
                        <a:t>-3/5 Δ</a:t>
                      </a:r>
                      <a:r>
                        <a:rPr lang="en-IN" sz="1900"/>
                        <a:t>t</a:t>
                      </a:r>
                    </a:p>
                  </a:txBody>
                  <a:tcPr marL="58527" marR="58527" marT="29264" marB="29264" anchor="ctr">
                    <a:lnL>
                      <a:noFill/>
                    </a:lnL>
                    <a:lnR>
                      <a:noFill/>
                    </a:lnR>
                    <a:lnT>
                      <a:noFill/>
                    </a:lnT>
                    <a:lnB>
                      <a:noFill/>
                    </a:lnB>
                  </a:tcPr>
                </a:tc>
                <a:tc>
                  <a:txBody>
                    <a:bodyPr/>
                    <a:lstStyle/>
                    <a:p>
                      <a:r>
                        <a:rPr lang="el-GR" sz="1900"/>
                        <a:t>-6/45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2"/>
                  </a:ext>
                </a:extLst>
              </a:tr>
              <a:tr h="337726">
                <a:tc>
                  <a:txBody>
                    <a:bodyPr/>
                    <a:lstStyle/>
                    <a:p>
                      <a:r>
                        <a:rPr lang="en-IN" sz="1900" dirty="0"/>
                        <a:t>d</a:t>
                      </a:r>
                      <a:r>
                        <a:rPr lang="en-IN" sz="1900" baseline="30000" dirty="0"/>
                        <a:t>2</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2</a:t>
                      </a:r>
                      <a:endParaRPr lang="en-IN" sz="1900" dirty="0"/>
                    </a:p>
                  </a:txBody>
                  <a:tcPr marL="58527" marR="58527" marT="29264" marB="29264" anchor="ctr">
                    <a:lnL>
                      <a:noFill/>
                    </a:lnL>
                    <a:lnR>
                      <a:noFill/>
                    </a:lnR>
                    <a:lnT>
                      <a:noFill/>
                    </a:lnT>
                    <a:lnB>
                      <a:noFill/>
                    </a:lnB>
                  </a:tcPr>
                </a:tc>
                <a:tc>
                  <a:txBody>
                    <a:bodyPr/>
                    <a:lstStyle/>
                    <a:p>
                      <a:r>
                        <a:rPr lang="el-GR" sz="1900" dirty="0"/>
                        <a:t>-4/5 Δ</a:t>
                      </a:r>
                      <a:r>
                        <a:rPr lang="en-IN" sz="1900" dirty="0"/>
                        <a:t>o or -8Dq</a:t>
                      </a:r>
                    </a:p>
                  </a:txBody>
                  <a:tcPr marL="58527" marR="58527" marT="29264" marB="29264" anchor="ctr">
                    <a:lnL>
                      <a:noFill/>
                    </a:lnL>
                    <a:lnR>
                      <a:noFill/>
                    </a:lnR>
                    <a:lnT>
                      <a:noFill/>
                    </a:lnT>
                    <a:lnB>
                      <a:noFill/>
                    </a:lnB>
                  </a:tcPr>
                </a:tc>
                <a:tc>
                  <a:txBody>
                    <a:bodyPr/>
                    <a:lstStyle/>
                    <a:p>
                      <a:r>
                        <a:rPr lang="en-IN" sz="1900"/>
                        <a:t>e</a:t>
                      </a:r>
                      <a:r>
                        <a:rPr lang="en-IN" sz="1900" baseline="30000"/>
                        <a:t>2</a:t>
                      </a:r>
                      <a:endParaRPr lang="en-IN" sz="1900"/>
                    </a:p>
                  </a:txBody>
                  <a:tcPr marL="58527" marR="58527" marT="29264" marB="29264" anchor="ctr">
                    <a:lnL>
                      <a:noFill/>
                    </a:lnL>
                    <a:lnR>
                      <a:noFill/>
                    </a:lnR>
                    <a:lnT>
                      <a:noFill/>
                    </a:lnT>
                    <a:lnB>
                      <a:noFill/>
                    </a:lnB>
                  </a:tcPr>
                </a:tc>
                <a:tc>
                  <a:txBody>
                    <a:bodyPr/>
                    <a:lstStyle/>
                    <a:p>
                      <a:r>
                        <a:rPr lang="el-GR" sz="1900"/>
                        <a:t>-6/5 Δ</a:t>
                      </a:r>
                      <a:r>
                        <a:rPr lang="en-IN" sz="1900"/>
                        <a:t>t</a:t>
                      </a:r>
                    </a:p>
                  </a:txBody>
                  <a:tcPr marL="58527" marR="58527" marT="29264" marB="29264" anchor="ctr">
                    <a:lnL>
                      <a:noFill/>
                    </a:lnL>
                    <a:lnR>
                      <a:noFill/>
                    </a:lnR>
                    <a:lnT>
                      <a:noFill/>
                    </a:lnT>
                    <a:lnB>
                      <a:noFill/>
                    </a:lnB>
                  </a:tcPr>
                </a:tc>
                <a:tc>
                  <a:txBody>
                    <a:bodyPr/>
                    <a:lstStyle/>
                    <a:p>
                      <a:r>
                        <a:rPr lang="el-GR" sz="1900"/>
                        <a:t>-12/45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3"/>
                  </a:ext>
                </a:extLst>
              </a:tr>
              <a:tr h="337726">
                <a:tc>
                  <a:txBody>
                    <a:bodyPr/>
                    <a:lstStyle/>
                    <a:p>
                      <a:r>
                        <a:rPr lang="en-IN" sz="1900" dirty="0"/>
                        <a:t>d</a:t>
                      </a:r>
                      <a:r>
                        <a:rPr lang="en-IN" sz="1900" baseline="30000" dirty="0"/>
                        <a:t>3</a:t>
                      </a:r>
                      <a:endParaRPr lang="en-IN" sz="1900" dirty="0"/>
                    </a:p>
                  </a:txBody>
                  <a:tcPr marL="58527" marR="58527" marT="29264" marB="29264" anchor="ctr">
                    <a:lnL>
                      <a:noFill/>
                    </a:lnL>
                    <a:lnR>
                      <a:noFill/>
                    </a:lnR>
                    <a:lnT>
                      <a:noFill/>
                    </a:lnT>
                    <a:lnB>
                      <a:noFill/>
                    </a:lnB>
                  </a:tcPr>
                </a:tc>
                <a:tc>
                  <a:txBody>
                    <a:bodyPr/>
                    <a:lstStyle/>
                    <a:p>
                      <a:r>
                        <a:rPr lang="en-IN" sz="1900"/>
                        <a:t>t</a:t>
                      </a:r>
                      <a:r>
                        <a:rPr lang="en-IN" sz="1900" baseline="-25000"/>
                        <a:t>2g</a:t>
                      </a:r>
                      <a:r>
                        <a:rPr lang="en-IN" sz="1900" baseline="30000"/>
                        <a:t>3</a:t>
                      </a:r>
                      <a:endParaRPr lang="en-IN" sz="1900"/>
                    </a:p>
                  </a:txBody>
                  <a:tcPr marL="58527" marR="58527" marT="29264" marB="29264" anchor="ctr">
                    <a:lnL>
                      <a:noFill/>
                    </a:lnL>
                    <a:lnR>
                      <a:noFill/>
                    </a:lnR>
                    <a:lnT>
                      <a:noFill/>
                    </a:lnT>
                    <a:lnB>
                      <a:noFill/>
                    </a:lnB>
                  </a:tcPr>
                </a:tc>
                <a:tc>
                  <a:txBody>
                    <a:bodyPr/>
                    <a:lstStyle/>
                    <a:p>
                      <a:r>
                        <a:rPr lang="el-GR" sz="1800" dirty="0"/>
                        <a:t>-6/5 Δ</a:t>
                      </a:r>
                      <a:r>
                        <a:rPr lang="en-IN" sz="1800" dirty="0"/>
                        <a:t>o or -12Dq</a:t>
                      </a:r>
                    </a:p>
                  </a:txBody>
                  <a:tcPr marL="58527" marR="58527" marT="29264" marB="29264" anchor="ctr">
                    <a:lnL>
                      <a:noFill/>
                    </a:lnL>
                    <a:lnR>
                      <a:noFill/>
                    </a:lnR>
                    <a:lnT>
                      <a:noFill/>
                    </a:lnT>
                    <a:lnB>
                      <a:noFill/>
                    </a:lnB>
                  </a:tcPr>
                </a:tc>
                <a:tc>
                  <a:txBody>
                    <a:bodyPr/>
                    <a:lstStyle/>
                    <a:p>
                      <a:r>
                        <a:rPr lang="en-IN" sz="1900"/>
                        <a:t>e</a:t>
                      </a:r>
                      <a:r>
                        <a:rPr lang="en-IN" sz="1900" baseline="30000"/>
                        <a:t>2</a:t>
                      </a:r>
                      <a:r>
                        <a:rPr lang="en-IN" sz="1900"/>
                        <a:t>t</a:t>
                      </a:r>
                      <a:r>
                        <a:rPr lang="en-IN" sz="1900" baseline="-25000"/>
                        <a:t>2</a:t>
                      </a:r>
                      <a:r>
                        <a:rPr lang="en-IN" sz="1900" baseline="30000"/>
                        <a:t>1</a:t>
                      </a:r>
                      <a:endParaRPr lang="en-IN" sz="1900"/>
                    </a:p>
                  </a:txBody>
                  <a:tcPr marL="58527" marR="58527" marT="29264" marB="29264" anchor="ctr">
                    <a:lnL>
                      <a:noFill/>
                    </a:lnL>
                    <a:lnR>
                      <a:noFill/>
                    </a:lnR>
                    <a:lnT>
                      <a:noFill/>
                    </a:lnT>
                    <a:lnB>
                      <a:noFill/>
                    </a:lnB>
                  </a:tcPr>
                </a:tc>
                <a:tc>
                  <a:txBody>
                    <a:bodyPr/>
                    <a:lstStyle/>
                    <a:p>
                      <a:r>
                        <a:rPr lang="el-GR" sz="1900"/>
                        <a:t>-4/5 Δ</a:t>
                      </a:r>
                      <a:r>
                        <a:rPr lang="en-IN" sz="1900"/>
                        <a:t>t</a:t>
                      </a:r>
                    </a:p>
                  </a:txBody>
                  <a:tcPr marL="58527" marR="58527" marT="29264" marB="29264" anchor="ctr">
                    <a:lnL>
                      <a:noFill/>
                    </a:lnL>
                    <a:lnR>
                      <a:noFill/>
                    </a:lnR>
                    <a:lnT>
                      <a:noFill/>
                    </a:lnT>
                    <a:lnB>
                      <a:noFill/>
                    </a:lnB>
                  </a:tcPr>
                </a:tc>
                <a:tc>
                  <a:txBody>
                    <a:bodyPr/>
                    <a:lstStyle/>
                    <a:p>
                      <a:r>
                        <a:rPr lang="el-GR" sz="1900"/>
                        <a:t>-38/45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4"/>
                  </a:ext>
                </a:extLst>
              </a:tr>
              <a:tr h="337726">
                <a:tc>
                  <a:txBody>
                    <a:bodyPr/>
                    <a:lstStyle/>
                    <a:p>
                      <a:r>
                        <a:rPr lang="en-IN" sz="1900" dirty="0"/>
                        <a:t>d</a:t>
                      </a:r>
                      <a:r>
                        <a:rPr lang="en-IN" sz="1900" baseline="30000" dirty="0"/>
                        <a:t>4 </a:t>
                      </a:r>
                      <a:r>
                        <a:rPr lang="en-IN" sz="1900" baseline="0" dirty="0"/>
                        <a:t>(</a:t>
                      </a:r>
                      <a:r>
                        <a:rPr lang="en-IN" sz="1900" baseline="0" dirty="0" err="1"/>
                        <a:t>h.s.</a:t>
                      </a:r>
                      <a:r>
                        <a:rPr lang="en-IN" sz="1900" baseline="0" dirty="0"/>
                        <a:t>)</a:t>
                      </a:r>
                      <a:endParaRPr lang="en-IN" sz="1900" dirty="0"/>
                    </a:p>
                  </a:txBody>
                  <a:tcPr marL="58527" marR="58527" marT="29264" marB="29264" anchor="ctr">
                    <a:lnL>
                      <a:noFill/>
                    </a:lnL>
                    <a:lnR>
                      <a:noFill/>
                    </a:lnR>
                    <a:lnT>
                      <a:noFill/>
                    </a:lnT>
                    <a:lnB>
                      <a:noFill/>
                    </a:lnB>
                  </a:tcPr>
                </a:tc>
                <a:tc>
                  <a:txBody>
                    <a:bodyPr/>
                    <a:lstStyle/>
                    <a:p>
                      <a:r>
                        <a:rPr lang="en-IN" sz="1900"/>
                        <a:t>t</a:t>
                      </a:r>
                      <a:r>
                        <a:rPr lang="en-IN" sz="1900" baseline="-25000"/>
                        <a:t>2g</a:t>
                      </a:r>
                      <a:r>
                        <a:rPr lang="en-IN" sz="1900" baseline="30000"/>
                        <a:t>3</a:t>
                      </a:r>
                      <a:r>
                        <a:rPr lang="en-IN" sz="1900"/>
                        <a:t>e</a:t>
                      </a:r>
                      <a:r>
                        <a:rPr lang="en-IN" sz="1900" baseline="-25000"/>
                        <a:t>g</a:t>
                      </a:r>
                      <a:r>
                        <a:rPr lang="en-IN" sz="1900" baseline="30000"/>
                        <a:t>1</a:t>
                      </a:r>
                      <a:endParaRPr lang="en-IN" sz="1900" dirty="0"/>
                    </a:p>
                  </a:txBody>
                  <a:tcPr marL="58527" marR="58527" marT="29264" marB="29264" anchor="ctr">
                    <a:lnL>
                      <a:noFill/>
                    </a:lnL>
                    <a:lnR>
                      <a:noFill/>
                    </a:lnR>
                    <a:lnT>
                      <a:noFill/>
                    </a:lnT>
                    <a:lnB>
                      <a:noFill/>
                    </a:lnB>
                  </a:tcPr>
                </a:tc>
                <a:tc>
                  <a:txBody>
                    <a:bodyPr/>
                    <a:lstStyle/>
                    <a:p>
                      <a:r>
                        <a:rPr lang="el-GR" sz="1900" dirty="0"/>
                        <a:t>-3/5 Δ</a:t>
                      </a:r>
                      <a:r>
                        <a:rPr lang="en-IN" sz="1900" dirty="0"/>
                        <a:t>o or -6Dq</a:t>
                      </a:r>
                    </a:p>
                  </a:txBody>
                  <a:tcPr marL="58527" marR="58527" marT="29264" marB="29264" anchor="ctr">
                    <a:lnL>
                      <a:noFill/>
                    </a:lnL>
                    <a:lnR>
                      <a:noFill/>
                    </a:lnR>
                    <a:lnT>
                      <a:noFill/>
                    </a:lnT>
                    <a:lnB>
                      <a:noFill/>
                    </a:lnB>
                  </a:tcPr>
                </a:tc>
                <a:tc>
                  <a:txBody>
                    <a:bodyPr/>
                    <a:lstStyle/>
                    <a:p>
                      <a:r>
                        <a:rPr lang="en-IN" sz="1900"/>
                        <a:t>e</a:t>
                      </a:r>
                      <a:r>
                        <a:rPr lang="en-IN" sz="1900" baseline="30000"/>
                        <a:t>2</a:t>
                      </a:r>
                      <a:r>
                        <a:rPr lang="en-IN" sz="1900"/>
                        <a:t>t</a:t>
                      </a:r>
                      <a:r>
                        <a:rPr lang="en-IN" sz="1900" baseline="-25000"/>
                        <a:t>2</a:t>
                      </a:r>
                      <a:r>
                        <a:rPr lang="en-IN" sz="1900" baseline="30000"/>
                        <a:t>2</a:t>
                      </a:r>
                      <a:endParaRPr lang="en-IN" sz="1900" dirty="0"/>
                    </a:p>
                  </a:txBody>
                  <a:tcPr marL="58527" marR="58527" marT="29264" marB="29264" anchor="ctr">
                    <a:lnL>
                      <a:noFill/>
                    </a:lnL>
                    <a:lnR>
                      <a:noFill/>
                    </a:lnR>
                    <a:lnT>
                      <a:noFill/>
                    </a:lnT>
                    <a:lnB>
                      <a:noFill/>
                    </a:lnB>
                  </a:tcPr>
                </a:tc>
                <a:tc>
                  <a:txBody>
                    <a:bodyPr/>
                    <a:lstStyle/>
                    <a:p>
                      <a:r>
                        <a:rPr lang="el-GR" sz="1900"/>
                        <a:t>-2/5 Δ</a:t>
                      </a:r>
                      <a:r>
                        <a:rPr lang="en-IN" sz="1900"/>
                        <a:t>t</a:t>
                      </a:r>
                    </a:p>
                  </a:txBody>
                  <a:tcPr marL="58527" marR="58527" marT="29264" marB="29264" anchor="ctr">
                    <a:lnL>
                      <a:noFill/>
                    </a:lnL>
                    <a:lnR>
                      <a:noFill/>
                    </a:lnR>
                    <a:lnT>
                      <a:noFill/>
                    </a:lnT>
                    <a:lnB>
                      <a:noFill/>
                    </a:lnB>
                  </a:tcPr>
                </a:tc>
                <a:tc>
                  <a:txBody>
                    <a:bodyPr/>
                    <a:lstStyle/>
                    <a:p>
                      <a:r>
                        <a:rPr lang="el-GR" sz="1900"/>
                        <a:t>-19/45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5"/>
                  </a:ext>
                </a:extLst>
              </a:tr>
              <a:tr h="337726">
                <a:tc>
                  <a:txBody>
                    <a:bodyPr/>
                    <a:lstStyle/>
                    <a:p>
                      <a:r>
                        <a:rPr lang="en-IN" sz="1900" dirty="0"/>
                        <a:t>d</a:t>
                      </a:r>
                      <a:r>
                        <a:rPr lang="en-IN" sz="1900" baseline="30000" dirty="0"/>
                        <a:t>5 </a:t>
                      </a:r>
                      <a:r>
                        <a:rPr lang="en-IN" sz="1900" baseline="0" dirty="0"/>
                        <a:t>(</a:t>
                      </a:r>
                      <a:r>
                        <a:rPr lang="en-IN" sz="1900" baseline="0" dirty="0" err="1"/>
                        <a:t>h.s.</a:t>
                      </a:r>
                      <a:r>
                        <a:rPr lang="en-IN" sz="1900" baseline="0" dirty="0"/>
                        <a:t>)</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3</a:t>
                      </a:r>
                      <a:r>
                        <a:rPr lang="en-IN" sz="1900" dirty="0"/>
                        <a:t>e</a:t>
                      </a:r>
                      <a:r>
                        <a:rPr lang="en-IN" sz="1900" baseline="-25000" dirty="0"/>
                        <a:t>g</a:t>
                      </a:r>
                      <a:r>
                        <a:rPr lang="en-IN" sz="1900" baseline="30000" dirty="0"/>
                        <a:t>2</a:t>
                      </a:r>
                      <a:endParaRPr lang="en-IN" sz="1900" dirty="0"/>
                    </a:p>
                  </a:txBody>
                  <a:tcPr marL="58527" marR="58527" marT="29264" marB="29264" anchor="ctr">
                    <a:lnL>
                      <a:noFill/>
                    </a:lnL>
                    <a:lnR>
                      <a:noFill/>
                    </a:lnR>
                    <a:lnT>
                      <a:noFill/>
                    </a:lnT>
                    <a:lnB>
                      <a:noFill/>
                    </a:lnB>
                  </a:tcPr>
                </a:tc>
                <a:tc>
                  <a:txBody>
                    <a:bodyPr/>
                    <a:lstStyle/>
                    <a:p>
                      <a:r>
                        <a:rPr lang="el-GR" sz="1900" dirty="0"/>
                        <a:t>0 Δ</a:t>
                      </a:r>
                      <a:r>
                        <a:rPr lang="en-IN" sz="1900" dirty="0"/>
                        <a:t>o</a:t>
                      </a:r>
                    </a:p>
                  </a:txBody>
                  <a:tcPr marL="58527" marR="58527" marT="29264" marB="29264" anchor="ctr">
                    <a:lnL>
                      <a:noFill/>
                    </a:lnL>
                    <a:lnR>
                      <a:noFill/>
                    </a:lnR>
                    <a:lnT>
                      <a:noFill/>
                    </a:lnT>
                    <a:lnB>
                      <a:noFill/>
                    </a:lnB>
                  </a:tcPr>
                </a:tc>
                <a:tc>
                  <a:txBody>
                    <a:bodyPr/>
                    <a:lstStyle/>
                    <a:p>
                      <a:r>
                        <a:rPr lang="en-IN" sz="1900"/>
                        <a:t>e</a:t>
                      </a:r>
                      <a:r>
                        <a:rPr lang="en-IN" sz="1900" baseline="30000"/>
                        <a:t>2</a:t>
                      </a:r>
                      <a:r>
                        <a:rPr lang="en-IN" sz="1900"/>
                        <a:t>t</a:t>
                      </a:r>
                      <a:r>
                        <a:rPr lang="en-IN" sz="1900" baseline="-25000"/>
                        <a:t>2</a:t>
                      </a:r>
                      <a:r>
                        <a:rPr lang="en-IN" sz="1900" baseline="30000"/>
                        <a:t>3</a:t>
                      </a:r>
                      <a:endParaRPr lang="en-IN" sz="1900" dirty="0"/>
                    </a:p>
                  </a:txBody>
                  <a:tcPr marL="58527" marR="58527" marT="29264" marB="29264" anchor="ctr">
                    <a:lnL>
                      <a:noFill/>
                    </a:lnL>
                    <a:lnR>
                      <a:noFill/>
                    </a:lnR>
                    <a:lnT>
                      <a:noFill/>
                    </a:lnT>
                    <a:lnB>
                      <a:noFill/>
                    </a:lnB>
                  </a:tcPr>
                </a:tc>
                <a:tc>
                  <a:txBody>
                    <a:bodyPr/>
                    <a:lstStyle/>
                    <a:p>
                      <a:r>
                        <a:rPr lang="el-GR" sz="1900"/>
                        <a:t>0 Δ</a:t>
                      </a:r>
                      <a:r>
                        <a:rPr lang="en-IN" sz="1900"/>
                        <a:t>t</a:t>
                      </a:r>
                      <a:endParaRPr lang="en-IN" sz="1900" dirty="0"/>
                    </a:p>
                  </a:txBody>
                  <a:tcPr marL="58527" marR="58527" marT="29264" marB="29264" anchor="ctr">
                    <a:lnL>
                      <a:noFill/>
                    </a:lnL>
                    <a:lnR>
                      <a:noFill/>
                    </a:lnR>
                    <a:lnT>
                      <a:noFill/>
                    </a:lnT>
                    <a:lnB>
                      <a:noFill/>
                    </a:lnB>
                  </a:tcPr>
                </a:tc>
                <a:tc>
                  <a:txBody>
                    <a:bodyPr/>
                    <a:lstStyle/>
                    <a:p>
                      <a:r>
                        <a:rPr lang="el-GR" sz="1900"/>
                        <a:t>0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6"/>
                  </a:ext>
                </a:extLst>
              </a:tr>
              <a:tr h="337726">
                <a:tc>
                  <a:txBody>
                    <a:bodyPr/>
                    <a:lstStyle/>
                    <a:p>
                      <a:r>
                        <a:rPr lang="en-IN" sz="1900" dirty="0"/>
                        <a:t>d</a:t>
                      </a:r>
                      <a:r>
                        <a:rPr lang="en-IN" sz="1900" baseline="30000" dirty="0"/>
                        <a:t>6 </a:t>
                      </a:r>
                      <a:r>
                        <a:rPr lang="en-IN" sz="1900" baseline="0" dirty="0"/>
                        <a:t>(</a:t>
                      </a:r>
                      <a:r>
                        <a:rPr lang="en-IN" sz="1900" baseline="0" dirty="0" err="1"/>
                        <a:t>h.s.</a:t>
                      </a:r>
                      <a:r>
                        <a:rPr lang="en-IN" sz="1900" baseline="0" dirty="0"/>
                        <a:t>)</a:t>
                      </a:r>
                      <a:endParaRPr lang="en-IN" sz="1900" dirty="0"/>
                    </a:p>
                  </a:txBody>
                  <a:tcPr marL="58527" marR="58527" marT="29264" marB="29264" anchor="ctr">
                    <a:lnL>
                      <a:noFill/>
                    </a:lnL>
                    <a:lnR>
                      <a:noFill/>
                    </a:lnR>
                    <a:lnT>
                      <a:noFill/>
                    </a:lnT>
                    <a:lnB>
                      <a:noFill/>
                    </a:lnB>
                  </a:tcPr>
                </a:tc>
                <a:tc>
                  <a:txBody>
                    <a:bodyPr/>
                    <a:lstStyle/>
                    <a:p>
                      <a:r>
                        <a:rPr lang="en-IN" sz="1900"/>
                        <a:t>t</a:t>
                      </a:r>
                      <a:r>
                        <a:rPr lang="en-IN" sz="1900" baseline="-25000"/>
                        <a:t>2g</a:t>
                      </a:r>
                      <a:r>
                        <a:rPr lang="en-IN" sz="1900" baseline="30000"/>
                        <a:t>4</a:t>
                      </a:r>
                      <a:r>
                        <a:rPr lang="en-IN" sz="1900"/>
                        <a:t>e</a:t>
                      </a:r>
                      <a:r>
                        <a:rPr lang="en-IN" sz="1900" baseline="-25000"/>
                        <a:t>g</a:t>
                      </a:r>
                      <a:r>
                        <a:rPr lang="en-IN" sz="1900" baseline="30000"/>
                        <a:t>2</a:t>
                      </a:r>
                      <a:endParaRPr lang="en-IN" sz="1900"/>
                    </a:p>
                  </a:txBody>
                  <a:tcPr marL="58527" marR="58527" marT="29264" marB="29264" anchor="ctr">
                    <a:lnL>
                      <a:noFill/>
                    </a:lnL>
                    <a:lnR>
                      <a:noFill/>
                    </a:lnR>
                    <a:lnT>
                      <a:noFill/>
                    </a:lnT>
                    <a:lnB>
                      <a:noFill/>
                    </a:lnB>
                  </a:tcPr>
                </a:tc>
                <a:tc>
                  <a:txBody>
                    <a:bodyPr/>
                    <a:lstStyle/>
                    <a:p>
                      <a:r>
                        <a:rPr lang="el-GR" sz="1900" dirty="0"/>
                        <a:t>-2/5 Δ</a:t>
                      </a:r>
                      <a:r>
                        <a:rPr lang="en-IN" sz="1900" dirty="0"/>
                        <a:t>o + P</a:t>
                      </a:r>
                    </a:p>
                  </a:txBody>
                  <a:tcPr marL="58527" marR="58527" marT="29264" marB="29264" anchor="ctr">
                    <a:lnL>
                      <a:noFill/>
                    </a:lnL>
                    <a:lnR>
                      <a:noFill/>
                    </a:lnR>
                    <a:lnT>
                      <a:noFill/>
                    </a:lnT>
                    <a:lnB>
                      <a:noFill/>
                    </a:lnB>
                  </a:tcPr>
                </a:tc>
                <a:tc>
                  <a:txBody>
                    <a:bodyPr/>
                    <a:lstStyle/>
                    <a:p>
                      <a:r>
                        <a:rPr lang="en-IN" sz="1900"/>
                        <a:t>e</a:t>
                      </a:r>
                      <a:r>
                        <a:rPr lang="en-IN" sz="1900" baseline="30000"/>
                        <a:t>3</a:t>
                      </a:r>
                      <a:r>
                        <a:rPr lang="en-IN" sz="1900"/>
                        <a:t>t</a:t>
                      </a:r>
                      <a:r>
                        <a:rPr lang="en-IN" sz="1900" baseline="-25000"/>
                        <a:t>2</a:t>
                      </a:r>
                      <a:r>
                        <a:rPr lang="en-IN" sz="1900" baseline="30000"/>
                        <a:t>3</a:t>
                      </a:r>
                      <a:endParaRPr lang="en-IN" sz="1900"/>
                    </a:p>
                  </a:txBody>
                  <a:tcPr marL="58527" marR="58527" marT="29264" marB="29264" anchor="ctr">
                    <a:lnL>
                      <a:noFill/>
                    </a:lnL>
                    <a:lnR>
                      <a:noFill/>
                    </a:lnR>
                    <a:lnT>
                      <a:noFill/>
                    </a:lnT>
                    <a:lnB>
                      <a:noFill/>
                    </a:lnB>
                  </a:tcPr>
                </a:tc>
                <a:tc>
                  <a:txBody>
                    <a:bodyPr/>
                    <a:lstStyle/>
                    <a:p>
                      <a:r>
                        <a:rPr lang="el-GR" sz="1900"/>
                        <a:t>-3/5 Δ</a:t>
                      </a:r>
                      <a:r>
                        <a:rPr lang="en-IN" sz="1900"/>
                        <a:t>t + P</a:t>
                      </a:r>
                      <a:endParaRPr lang="en-IN" sz="1900" dirty="0"/>
                    </a:p>
                  </a:txBody>
                  <a:tcPr marL="58527" marR="58527" marT="29264" marB="29264" anchor="ctr">
                    <a:lnL>
                      <a:noFill/>
                    </a:lnL>
                    <a:lnR>
                      <a:noFill/>
                    </a:lnR>
                    <a:lnT>
                      <a:noFill/>
                    </a:lnT>
                    <a:lnB>
                      <a:noFill/>
                    </a:lnB>
                  </a:tcPr>
                </a:tc>
                <a:tc>
                  <a:txBody>
                    <a:bodyPr/>
                    <a:lstStyle/>
                    <a:p>
                      <a:r>
                        <a:rPr lang="el-GR" sz="1900"/>
                        <a:t>-6/45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7"/>
                  </a:ext>
                </a:extLst>
              </a:tr>
              <a:tr h="552850">
                <a:tc>
                  <a:txBody>
                    <a:bodyPr/>
                    <a:lstStyle/>
                    <a:p>
                      <a:r>
                        <a:rPr lang="en-IN" sz="1900" dirty="0"/>
                        <a:t>d</a:t>
                      </a:r>
                      <a:r>
                        <a:rPr lang="en-IN" sz="1900" baseline="30000" dirty="0"/>
                        <a:t>7 </a:t>
                      </a:r>
                      <a:r>
                        <a:rPr lang="en-IN" sz="1900" baseline="0" dirty="0"/>
                        <a:t>(</a:t>
                      </a:r>
                      <a:r>
                        <a:rPr lang="en-IN" sz="1900" baseline="0" dirty="0" err="1"/>
                        <a:t>h.s.</a:t>
                      </a:r>
                      <a:r>
                        <a:rPr lang="en-IN" sz="1900" baseline="0" dirty="0"/>
                        <a:t>)</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5</a:t>
                      </a:r>
                      <a:r>
                        <a:rPr lang="en-IN" sz="1900" dirty="0"/>
                        <a:t>e</a:t>
                      </a:r>
                      <a:r>
                        <a:rPr lang="en-IN" sz="1900" baseline="-25000" dirty="0"/>
                        <a:t>g</a:t>
                      </a:r>
                      <a:r>
                        <a:rPr lang="en-IN" sz="1900" baseline="30000" dirty="0"/>
                        <a:t>2</a:t>
                      </a:r>
                      <a:endParaRPr lang="en-IN" sz="1900" dirty="0"/>
                    </a:p>
                  </a:txBody>
                  <a:tcPr marL="58527" marR="58527" marT="29264" marB="29264" anchor="ctr">
                    <a:lnL>
                      <a:noFill/>
                    </a:lnL>
                    <a:lnR>
                      <a:noFill/>
                    </a:lnR>
                    <a:lnT>
                      <a:noFill/>
                    </a:lnT>
                    <a:lnB>
                      <a:noFill/>
                    </a:lnB>
                  </a:tcPr>
                </a:tc>
                <a:tc>
                  <a:txBody>
                    <a:bodyPr/>
                    <a:lstStyle/>
                    <a:p>
                      <a:r>
                        <a:rPr lang="el-GR" sz="1900" dirty="0"/>
                        <a:t>-4/5 Δ</a:t>
                      </a:r>
                      <a:r>
                        <a:rPr lang="en-IN" sz="1900" dirty="0"/>
                        <a:t>o + 2P</a:t>
                      </a:r>
                    </a:p>
                  </a:txBody>
                  <a:tcPr marL="58527" marR="58527" marT="29264" marB="29264" anchor="ctr">
                    <a:lnL>
                      <a:noFill/>
                    </a:lnL>
                    <a:lnR>
                      <a:noFill/>
                    </a:lnR>
                    <a:lnT>
                      <a:noFill/>
                    </a:lnT>
                    <a:lnB>
                      <a:noFill/>
                    </a:lnB>
                  </a:tcPr>
                </a:tc>
                <a:tc>
                  <a:txBody>
                    <a:bodyPr/>
                    <a:lstStyle/>
                    <a:p>
                      <a:r>
                        <a:rPr lang="en-IN" sz="1900"/>
                        <a:t>e</a:t>
                      </a:r>
                      <a:r>
                        <a:rPr lang="en-IN" sz="1900" baseline="30000"/>
                        <a:t>4</a:t>
                      </a:r>
                      <a:r>
                        <a:rPr lang="en-IN" sz="1900"/>
                        <a:t>t</a:t>
                      </a:r>
                      <a:r>
                        <a:rPr lang="en-IN" sz="1900" baseline="-25000"/>
                        <a:t>2</a:t>
                      </a:r>
                      <a:r>
                        <a:rPr lang="en-IN" sz="1900" baseline="30000"/>
                        <a:t>3</a:t>
                      </a:r>
                      <a:endParaRPr lang="en-IN" sz="1900"/>
                    </a:p>
                  </a:txBody>
                  <a:tcPr marL="58527" marR="58527" marT="29264" marB="29264" anchor="ctr">
                    <a:lnL>
                      <a:noFill/>
                    </a:lnL>
                    <a:lnR>
                      <a:noFill/>
                    </a:lnR>
                    <a:lnT>
                      <a:noFill/>
                    </a:lnT>
                    <a:lnB>
                      <a:noFill/>
                    </a:lnB>
                  </a:tcPr>
                </a:tc>
                <a:tc>
                  <a:txBody>
                    <a:bodyPr/>
                    <a:lstStyle/>
                    <a:p>
                      <a:r>
                        <a:rPr lang="el-GR" sz="1900"/>
                        <a:t>-6/5 Δ</a:t>
                      </a:r>
                      <a:r>
                        <a:rPr lang="en-IN" sz="1900"/>
                        <a:t>t + 2P</a:t>
                      </a:r>
                      <a:endParaRPr lang="en-IN" sz="1900" dirty="0"/>
                    </a:p>
                  </a:txBody>
                  <a:tcPr marL="58527" marR="58527" marT="29264" marB="29264" anchor="ctr">
                    <a:lnL>
                      <a:noFill/>
                    </a:lnL>
                    <a:lnR>
                      <a:noFill/>
                    </a:lnR>
                    <a:lnT>
                      <a:noFill/>
                    </a:lnT>
                    <a:lnB>
                      <a:noFill/>
                    </a:lnB>
                  </a:tcPr>
                </a:tc>
                <a:tc>
                  <a:txBody>
                    <a:bodyPr/>
                    <a:lstStyle/>
                    <a:p>
                      <a:r>
                        <a:rPr lang="el-GR" sz="1900"/>
                        <a:t>-12/45 Δ</a:t>
                      </a:r>
                      <a:r>
                        <a:rPr lang="en-IN" sz="1900"/>
                        <a:t>o</a:t>
                      </a:r>
                    </a:p>
                  </a:txBody>
                  <a:tcPr marL="58527" marR="58527" marT="29264" marB="29264" anchor="ctr">
                    <a:lnL>
                      <a:noFill/>
                    </a:lnL>
                    <a:lnR>
                      <a:noFill/>
                    </a:lnR>
                    <a:lnT>
                      <a:noFill/>
                    </a:lnT>
                    <a:lnB>
                      <a:noFill/>
                    </a:lnB>
                  </a:tcPr>
                </a:tc>
                <a:extLst>
                  <a:ext uri="{0D108BD9-81ED-4DB2-BD59-A6C34878D82A}">
                    <a16:rowId xmlns:a16="http://schemas.microsoft.com/office/drawing/2014/main" val="10008"/>
                  </a:ext>
                </a:extLst>
              </a:tr>
              <a:tr h="552850">
                <a:tc>
                  <a:txBody>
                    <a:bodyPr/>
                    <a:lstStyle/>
                    <a:p>
                      <a:r>
                        <a:rPr lang="en-IN" sz="1900" dirty="0"/>
                        <a:t>d</a:t>
                      </a:r>
                      <a:r>
                        <a:rPr lang="en-IN" sz="1900" baseline="30000" dirty="0"/>
                        <a:t>8</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6</a:t>
                      </a:r>
                      <a:r>
                        <a:rPr lang="en-IN" sz="1900" dirty="0"/>
                        <a:t>e</a:t>
                      </a:r>
                      <a:r>
                        <a:rPr lang="en-IN" sz="1900" baseline="-25000" dirty="0"/>
                        <a:t>g</a:t>
                      </a:r>
                      <a:r>
                        <a:rPr lang="en-IN" sz="1900" baseline="30000" dirty="0"/>
                        <a:t>2</a:t>
                      </a:r>
                      <a:endParaRPr lang="en-IN" sz="1900" dirty="0"/>
                    </a:p>
                  </a:txBody>
                  <a:tcPr marL="58527" marR="58527" marT="29264" marB="29264" anchor="ctr">
                    <a:lnL>
                      <a:noFill/>
                    </a:lnL>
                    <a:lnR>
                      <a:noFill/>
                    </a:lnR>
                    <a:lnT>
                      <a:noFill/>
                    </a:lnT>
                    <a:lnB>
                      <a:noFill/>
                    </a:lnB>
                  </a:tcPr>
                </a:tc>
                <a:tc>
                  <a:txBody>
                    <a:bodyPr/>
                    <a:lstStyle/>
                    <a:p>
                      <a:r>
                        <a:rPr lang="el-GR" sz="1900" dirty="0"/>
                        <a:t>-6/5 Δ</a:t>
                      </a:r>
                      <a:r>
                        <a:rPr lang="en-IN" sz="1900" dirty="0"/>
                        <a:t>o + 3P</a:t>
                      </a:r>
                    </a:p>
                  </a:txBody>
                  <a:tcPr marL="58527" marR="58527" marT="29264" marB="29264" anchor="ctr">
                    <a:lnL>
                      <a:noFill/>
                    </a:lnL>
                    <a:lnR>
                      <a:noFill/>
                    </a:lnR>
                    <a:lnT>
                      <a:noFill/>
                    </a:lnT>
                    <a:lnB>
                      <a:noFill/>
                    </a:lnB>
                  </a:tcPr>
                </a:tc>
                <a:tc>
                  <a:txBody>
                    <a:bodyPr/>
                    <a:lstStyle/>
                    <a:p>
                      <a:r>
                        <a:rPr lang="en-IN" sz="1900"/>
                        <a:t>e</a:t>
                      </a:r>
                      <a:r>
                        <a:rPr lang="en-IN" sz="1900" baseline="30000"/>
                        <a:t>4</a:t>
                      </a:r>
                      <a:r>
                        <a:rPr lang="en-IN" sz="1900"/>
                        <a:t>t</a:t>
                      </a:r>
                      <a:r>
                        <a:rPr lang="en-IN" sz="1900" baseline="-25000"/>
                        <a:t>2</a:t>
                      </a:r>
                      <a:r>
                        <a:rPr lang="en-IN" sz="1900" baseline="30000"/>
                        <a:t>4</a:t>
                      </a:r>
                      <a:endParaRPr lang="en-IN" sz="1900"/>
                    </a:p>
                  </a:txBody>
                  <a:tcPr marL="58527" marR="58527" marT="29264" marB="29264" anchor="ctr">
                    <a:lnL>
                      <a:noFill/>
                    </a:lnL>
                    <a:lnR>
                      <a:noFill/>
                    </a:lnR>
                    <a:lnT>
                      <a:noFill/>
                    </a:lnT>
                    <a:lnB>
                      <a:noFill/>
                    </a:lnB>
                  </a:tcPr>
                </a:tc>
                <a:tc>
                  <a:txBody>
                    <a:bodyPr/>
                    <a:lstStyle/>
                    <a:p>
                      <a:r>
                        <a:rPr lang="el-GR" sz="1900"/>
                        <a:t>-4/5 Δ</a:t>
                      </a:r>
                      <a:r>
                        <a:rPr lang="en-IN" sz="1900"/>
                        <a:t>t + 3P</a:t>
                      </a:r>
                      <a:endParaRPr lang="en-IN" sz="1900" dirty="0"/>
                    </a:p>
                  </a:txBody>
                  <a:tcPr marL="58527" marR="58527" marT="29264" marB="29264" anchor="ctr">
                    <a:lnL>
                      <a:noFill/>
                    </a:lnL>
                    <a:lnR>
                      <a:noFill/>
                    </a:lnR>
                    <a:lnT>
                      <a:noFill/>
                    </a:lnT>
                    <a:lnB>
                      <a:noFill/>
                    </a:lnB>
                  </a:tcPr>
                </a:tc>
                <a:tc>
                  <a:txBody>
                    <a:bodyPr/>
                    <a:lstStyle/>
                    <a:p>
                      <a:r>
                        <a:rPr lang="el-GR" sz="1900"/>
                        <a:t>-38/45 Δ</a:t>
                      </a:r>
                      <a:r>
                        <a:rPr lang="en-IN" sz="1900"/>
                        <a:t>o</a:t>
                      </a:r>
                      <a:endParaRPr lang="en-IN" sz="1900" dirty="0"/>
                    </a:p>
                  </a:txBody>
                  <a:tcPr marL="58527" marR="58527" marT="29264" marB="29264" anchor="ctr">
                    <a:lnL>
                      <a:noFill/>
                    </a:lnL>
                    <a:lnR>
                      <a:noFill/>
                    </a:lnR>
                    <a:lnT>
                      <a:noFill/>
                    </a:lnT>
                    <a:lnB>
                      <a:noFill/>
                    </a:lnB>
                  </a:tcPr>
                </a:tc>
                <a:extLst>
                  <a:ext uri="{0D108BD9-81ED-4DB2-BD59-A6C34878D82A}">
                    <a16:rowId xmlns:a16="http://schemas.microsoft.com/office/drawing/2014/main" val="10009"/>
                  </a:ext>
                </a:extLst>
              </a:tr>
              <a:tr h="552850">
                <a:tc>
                  <a:txBody>
                    <a:bodyPr/>
                    <a:lstStyle/>
                    <a:p>
                      <a:r>
                        <a:rPr lang="en-IN" sz="1900" dirty="0"/>
                        <a:t>d</a:t>
                      </a:r>
                      <a:r>
                        <a:rPr lang="en-IN" sz="1900" baseline="30000" dirty="0"/>
                        <a:t>9</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6</a:t>
                      </a:r>
                      <a:r>
                        <a:rPr lang="en-IN" sz="1900" dirty="0"/>
                        <a:t>e</a:t>
                      </a:r>
                      <a:r>
                        <a:rPr lang="en-IN" sz="1900" baseline="-25000" dirty="0"/>
                        <a:t>g</a:t>
                      </a:r>
                      <a:r>
                        <a:rPr lang="en-IN" sz="1900" baseline="30000" dirty="0"/>
                        <a:t>3</a:t>
                      </a:r>
                      <a:endParaRPr lang="en-IN" sz="1900" dirty="0"/>
                    </a:p>
                  </a:txBody>
                  <a:tcPr marL="58527" marR="58527" marT="29264" marB="29264" anchor="ctr">
                    <a:lnL>
                      <a:noFill/>
                    </a:lnL>
                    <a:lnR>
                      <a:noFill/>
                    </a:lnR>
                    <a:lnT>
                      <a:noFill/>
                    </a:lnT>
                    <a:lnB>
                      <a:noFill/>
                    </a:lnB>
                  </a:tcPr>
                </a:tc>
                <a:tc>
                  <a:txBody>
                    <a:bodyPr/>
                    <a:lstStyle/>
                    <a:p>
                      <a:r>
                        <a:rPr lang="el-GR" sz="1900" dirty="0"/>
                        <a:t>-3/5 Δ</a:t>
                      </a:r>
                      <a:r>
                        <a:rPr lang="en-IN" sz="1900" dirty="0"/>
                        <a:t>o + 4P</a:t>
                      </a:r>
                    </a:p>
                  </a:txBody>
                  <a:tcPr marL="58527" marR="58527" marT="29264" marB="29264" anchor="ctr">
                    <a:lnL>
                      <a:noFill/>
                    </a:lnL>
                    <a:lnR>
                      <a:noFill/>
                    </a:lnR>
                    <a:lnT>
                      <a:noFill/>
                    </a:lnT>
                    <a:lnB>
                      <a:noFill/>
                    </a:lnB>
                  </a:tcPr>
                </a:tc>
                <a:tc>
                  <a:txBody>
                    <a:bodyPr/>
                    <a:lstStyle/>
                    <a:p>
                      <a:r>
                        <a:rPr lang="en-IN" sz="1900"/>
                        <a:t>e</a:t>
                      </a:r>
                      <a:r>
                        <a:rPr lang="en-IN" sz="1900" baseline="30000"/>
                        <a:t>4</a:t>
                      </a:r>
                      <a:r>
                        <a:rPr lang="en-IN" sz="1900"/>
                        <a:t>t</a:t>
                      </a:r>
                      <a:r>
                        <a:rPr lang="en-IN" sz="1900" baseline="-25000"/>
                        <a:t>2</a:t>
                      </a:r>
                      <a:r>
                        <a:rPr lang="en-IN" sz="1900" baseline="30000"/>
                        <a:t>5</a:t>
                      </a:r>
                      <a:endParaRPr lang="en-IN" sz="1900"/>
                    </a:p>
                  </a:txBody>
                  <a:tcPr marL="58527" marR="58527" marT="29264" marB="29264" anchor="ctr">
                    <a:lnL>
                      <a:noFill/>
                    </a:lnL>
                    <a:lnR>
                      <a:noFill/>
                    </a:lnR>
                    <a:lnT>
                      <a:noFill/>
                    </a:lnT>
                    <a:lnB>
                      <a:noFill/>
                    </a:lnB>
                  </a:tcPr>
                </a:tc>
                <a:tc>
                  <a:txBody>
                    <a:bodyPr/>
                    <a:lstStyle/>
                    <a:p>
                      <a:r>
                        <a:rPr lang="el-GR" sz="1900"/>
                        <a:t>-2/5 Δ</a:t>
                      </a:r>
                      <a:r>
                        <a:rPr lang="en-IN" sz="1900"/>
                        <a:t>t + 4P</a:t>
                      </a:r>
                    </a:p>
                  </a:txBody>
                  <a:tcPr marL="58527" marR="58527" marT="29264" marB="29264" anchor="ctr">
                    <a:lnL>
                      <a:noFill/>
                    </a:lnL>
                    <a:lnR>
                      <a:noFill/>
                    </a:lnR>
                    <a:lnT>
                      <a:noFill/>
                    </a:lnT>
                    <a:lnB>
                      <a:noFill/>
                    </a:lnB>
                  </a:tcPr>
                </a:tc>
                <a:tc>
                  <a:txBody>
                    <a:bodyPr/>
                    <a:lstStyle/>
                    <a:p>
                      <a:r>
                        <a:rPr lang="el-GR" sz="1900"/>
                        <a:t>-19/45 Δ</a:t>
                      </a:r>
                      <a:r>
                        <a:rPr lang="en-IN" sz="1900"/>
                        <a:t>o</a:t>
                      </a:r>
                      <a:endParaRPr lang="en-IN" sz="1900" dirty="0"/>
                    </a:p>
                  </a:txBody>
                  <a:tcPr marL="58527" marR="58527" marT="29264" marB="29264" anchor="ctr">
                    <a:lnL>
                      <a:noFill/>
                    </a:lnL>
                    <a:lnR>
                      <a:noFill/>
                    </a:lnR>
                    <a:lnT>
                      <a:noFill/>
                    </a:lnT>
                    <a:lnB>
                      <a:noFill/>
                    </a:lnB>
                  </a:tcPr>
                </a:tc>
                <a:extLst>
                  <a:ext uri="{0D108BD9-81ED-4DB2-BD59-A6C34878D82A}">
                    <a16:rowId xmlns:a16="http://schemas.microsoft.com/office/drawing/2014/main" val="10010"/>
                  </a:ext>
                </a:extLst>
              </a:tr>
              <a:tr h="337726">
                <a:tc>
                  <a:txBody>
                    <a:bodyPr/>
                    <a:lstStyle/>
                    <a:p>
                      <a:r>
                        <a:rPr lang="en-IN" sz="1900" dirty="0"/>
                        <a:t>d</a:t>
                      </a:r>
                      <a:r>
                        <a:rPr lang="en-IN" sz="1900" baseline="30000" dirty="0"/>
                        <a:t>10</a:t>
                      </a:r>
                      <a:endParaRPr lang="en-IN" sz="1900" dirty="0"/>
                    </a:p>
                  </a:txBody>
                  <a:tcPr marL="58527" marR="58527" marT="29264" marB="29264" anchor="ctr">
                    <a:lnL>
                      <a:noFill/>
                    </a:lnL>
                    <a:lnR>
                      <a:noFill/>
                    </a:lnR>
                    <a:lnT>
                      <a:noFill/>
                    </a:lnT>
                    <a:lnB>
                      <a:noFill/>
                    </a:lnB>
                  </a:tcPr>
                </a:tc>
                <a:tc>
                  <a:txBody>
                    <a:bodyPr/>
                    <a:lstStyle/>
                    <a:p>
                      <a:r>
                        <a:rPr lang="en-IN" sz="1900" dirty="0"/>
                        <a:t>t</a:t>
                      </a:r>
                      <a:r>
                        <a:rPr lang="en-IN" sz="1900" baseline="-25000" dirty="0"/>
                        <a:t>2g</a:t>
                      </a:r>
                      <a:r>
                        <a:rPr lang="en-IN" sz="1900" baseline="30000" dirty="0"/>
                        <a:t>6</a:t>
                      </a:r>
                      <a:r>
                        <a:rPr lang="en-IN" sz="1900" dirty="0"/>
                        <a:t>e</a:t>
                      </a:r>
                      <a:r>
                        <a:rPr lang="en-IN" sz="1900" baseline="-25000" dirty="0"/>
                        <a:t>g</a:t>
                      </a:r>
                      <a:r>
                        <a:rPr lang="en-IN" sz="1900" baseline="30000" dirty="0"/>
                        <a:t>4 </a:t>
                      </a:r>
                      <a:endParaRPr lang="en-IN" sz="1900" dirty="0"/>
                    </a:p>
                  </a:txBody>
                  <a:tcPr marL="58527" marR="58527" marT="29264" marB="29264" anchor="ctr">
                    <a:lnL>
                      <a:noFill/>
                    </a:lnL>
                    <a:lnR>
                      <a:noFill/>
                    </a:lnR>
                    <a:lnT>
                      <a:noFill/>
                    </a:lnT>
                    <a:lnB>
                      <a:noFill/>
                    </a:lnB>
                  </a:tcPr>
                </a:tc>
                <a:tc>
                  <a:txBody>
                    <a:bodyPr/>
                    <a:lstStyle/>
                    <a:p>
                      <a:r>
                        <a:rPr lang="el-GR" sz="1900" dirty="0"/>
                        <a:t>0 Δ</a:t>
                      </a:r>
                      <a:r>
                        <a:rPr lang="en-IN" sz="1900" dirty="0"/>
                        <a:t>o</a:t>
                      </a:r>
                    </a:p>
                  </a:txBody>
                  <a:tcPr marL="58527" marR="58527" marT="29264" marB="29264" anchor="ctr">
                    <a:lnL>
                      <a:noFill/>
                    </a:lnL>
                    <a:lnR>
                      <a:noFill/>
                    </a:lnR>
                    <a:lnT>
                      <a:noFill/>
                    </a:lnT>
                    <a:lnB>
                      <a:noFill/>
                    </a:lnB>
                  </a:tcPr>
                </a:tc>
                <a:tc>
                  <a:txBody>
                    <a:bodyPr/>
                    <a:lstStyle/>
                    <a:p>
                      <a:r>
                        <a:rPr lang="en-IN" sz="1900"/>
                        <a:t>e</a:t>
                      </a:r>
                      <a:r>
                        <a:rPr lang="en-IN" sz="1900" baseline="30000"/>
                        <a:t>4</a:t>
                      </a:r>
                      <a:r>
                        <a:rPr lang="en-IN" sz="1900"/>
                        <a:t>t</a:t>
                      </a:r>
                      <a:r>
                        <a:rPr lang="en-IN" sz="1900" baseline="-25000"/>
                        <a:t>2</a:t>
                      </a:r>
                      <a:r>
                        <a:rPr lang="en-IN" sz="1900" baseline="30000"/>
                        <a:t>6</a:t>
                      </a:r>
                      <a:endParaRPr lang="en-IN" sz="1900" dirty="0"/>
                    </a:p>
                  </a:txBody>
                  <a:tcPr marL="58527" marR="58527" marT="29264" marB="29264" anchor="ctr">
                    <a:lnL>
                      <a:noFill/>
                    </a:lnL>
                    <a:lnR>
                      <a:noFill/>
                    </a:lnR>
                    <a:lnT>
                      <a:noFill/>
                    </a:lnT>
                    <a:lnB>
                      <a:noFill/>
                    </a:lnB>
                  </a:tcPr>
                </a:tc>
                <a:tc>
                  <a:txBody>
                    <a:bodyPr/>
                    <a:lstStyle/>
                    <a:p>
                      <a:r>
                        <a:rPr lang="el-GR" sz="1900"/>
                        <a:t>0 Δ</a:t>
                      </a:r>
                      <a:r>
                        <a:rPr lang="en-IN" sz="1900"/>
                        <a:t>t</a:t>
                      </a:r>
                      <a:endParaRPr lang="en-IN" sz="1900" dirty="0"/>
                    </a:p>
                  </a:txBody>
                  <a:tcPr marL="58527" marR="58527" marT="29264" marB="29264" anchor="ctr">
                    <a:lnL>
                      <a:noFill/>
                    </a:lnL>
                    <a:lnR>
                      <a:noFill/>
                    </a:lnR>
                    <a:lnT>
                      <a:noFill/>
                    </a:lnT>
                    <a:lnB>
                      <a:noFill/>
                    </a:lnB>
                  </a:tcPr>
                </a:tc>
                <a:tc>
                  <a:txBody>
                    <a:bodyPr/>
                    <a:lstStyle/>
                    <a:p>
                      <a:r>
                        <a:rPr lang="el-GR" sz="1900" dirty="0"/>
                        <a:t>0 Δ</a:t>
                      </a:r>
                      <a:r>
                        <a:rPr lang="en-IN" sz="1900" dirty="0"/>
                        <a:t>o</a:t>
                      </a:r>
                    </a:p>
                  </a:txBody>
                  <a:tcPr marL="58527" marR="58527" marT="29264" marB="29264" anchor="ctr">
                    <a:lnL>
                      <a:noFill/>
                    </a:lnL>
                    <a:lnR>
                      <a:noFill/>
                    </a:lnR>
                    <a:lnT>
                      <a:noFill/>
                    </a:lnT>
                    <a:lnB>
                      <a:noFill/>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072254597"/>
      </p:ext>
    </p:extLst>
  </p:cSld>
  <p:clrMapOvr>
    <a:masterClrMapping/>
  </p:clrMapOvr>
  <p:transition>
    <p:zoom dir="in"/>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3059832" y="44624"/>
            <a:ext cx="3172663" cy="646331"/>
          </a:xfrm>
          <a:prstGeom prst="rect">
            <a:avLst/>
          </a:prstGeom>
          <a:noFill/>
          <a:ln w="9525">
            <a:noFill/>
            <a:miter lim="800000"/>
            <a:headEnd/>
            <a:tailEnd/>
          </a:ln>
          <a:effectLst/>
        </p:spPr>
        <p:txBody>
          <a:bodyPr wrap="none">
            <a:spAutoFit/>
          </a:bodyPr>
          <a:lstStyle/>
          <a:p>
            <a:r>
              <a:rPr lang="en-US" sz="3600" b="1" dirty="0">
                <a:solidFill>
                  <a:srgbClr val="C00000"/>
                </a:solidFill>
              </a:rPr>
              <a:t>Magnitude of </a:t>
            </a:r>
            <a:r>
              <a:rPr lang="en-US" sz="3600" b="1" dirty="0">
                <a:solidFill>
                  <a:srgbClr val="C00000"/>
                </a:solidFill>
                <a:sym typeface="Symbol" pitchFamily="18" charset="2"/>
              </a:rPr>
              <a:t></a:t>
            </a:r>
            <a:endParaRPr lang="en-US" sz="3600" b="1" dirty="0">
              <a:solidFill>
                <a:srgbClr val="C00000"/>
              </a:solidFill>
            </a:endParaRPr>
          </a:p>
        </p:txBody>
      </p:sp>
      <p:sp>
        <p:nvSpPr>
          <p:cNvPr id="82947" name="Text Box 3"/>
          <p:cNvSpPr txBox="1">
            <a:spLocks noChangeArrowheads="1"/>
          </p:cNvSpPr>
          <p:nvPr/>
        </p:nvSpPr>
        <p:spPr bwMode="auto">
          <a:xfrm>
            <a:off x="233888" y="764704"/>
            <a:ext cx="8730600" cy="5447645"/>
          </a:xfrm>
          <a:prstGeom prst="rect">
            <a:avLst/>
          </a:prstGeom>
          <a:noFill/>
          <a:ln w="9525">
            <a:noFill/>
            <a:miter lim="800000"/>
            <a:headEnd/>
            <a:tailEnd/>
          </a:ln>
          <a:effectLst/>
        </p:spPr>
        <p:txBody>
          <a:bodyPr wrap="square">
            <a:spAutoFit/>
          </a:bodyPr>
          <a:lstStyle/>
          <a:p>
            <a:pPr marL="342900" indent="-342900">
              <a:buAutoNum type="arabicPeriod"/>
            </a:pPr>
            <a:r>
              <a:rPr lang="en-US" sz="2800" b="1" dirty="0">
                <a:solidFill>
                  <a:srgbClr val="FF33CC"/>
                </a:solidFill>
              </a:rPr>
              <a:t>Oxidation state of the metal ion</a:t>
            </a:r>
          </a:p>
          <a:p>
            <a:endParaRPr lang="en-US" sz="2800" b="1" dirty="0">
              <a:solidFill>
                <a:srgbClr val="FF33CC"/>
              </a:solidFill>
            </a:endParaRPr>
          </a:p>
          <a:p>
            <a:r>
              <a:rPr lang="en-US" sz="2800" dirty="0"/>
              <a:t>       [Ru(H</a:t>
            </a:r>
            <a:r>
              <a:rPr lang="en-US" sz="2800" baseline="-25000" dirty="0"/>
              <a:t>2</a:t>
            </a:r>
            <a:r>
              <a:rPr lang="en-US" sz="2800" dirty="0"/>
              <a:t>O)</a:t>
            </a:r>
            <a:r>
              <a:rPr lang="en-US" sz="2800" baseline="-25000" dirty="0"/>
              <a:t>6</a:t>
            </a:r>
            <a:r>
              <a:rPr lang="en-US" sz="2800" dirty="0"/>
              <a:t>]</a:t>
            </a:r>
            <a:r>
              <a:rPr lang="en-US" sz="2800" baseline="30000" dirty="0"/>
              <a:t>2+</a:t>
            </a:r>
            <a:r>
              <a:rPr lang="en-US" sz="2800" dirty="0"/>
              <a:t>		19800 cm</a:t>
            </a:r>
            <a:r>
              <a:rPr lang="en-US" sz="2800" baseline="30000" dirty="0"/>
              <a:t>-1</a:t>
            </a:r>
            <a:endParaRPr lang="en-US" sz="2800" b="1" dirty="0">
              <a:solidFill>
                <a:srgbClr val="FF33CC"/>
              </a:solidFill>
            </a:endParaRPr>
          </a:p>
          <a:p>
            <a:r>
              <a:rPr lang="en-US" sz="2800" dirty="0"/>
              <a:t>       [Ru(H</a:t>
            </a:r>
            <a:r>
              <a:rPr lang="en-US" sz="2800" baseline="-25000" dirty="0"/>
              <a:t>2</a:t>
            </a:r>
            <a:r>
              <a:rPr lang="en-US" sz="2800" dirty="0"/>
              <a:t>O)</a:t>
            </a:r>
            <a:r>
              <a:rPr lang="en-US" sz="2800" baseline="-25000" dirty="0"/>
              <a:t>6</a:t>
            </a:r>
            <a:r>
              <a:rPr lang="en-US" sz="2800" dirty="0"/>
              <a:t>]</a:t>
            </a:r>
            <a:r>
              <a:rPr lang="en-US" sz="2800" baseline="30000" dirty="0"/>
              <a:t>3+</a:t>
            </a:r>
            <a:r>
              <a:rPr lang="en-US" sz="2800" dirty="0"/>
              <a:t>		28600 cm</a:t>
            </a:r>
            <a:r>
              <a:rPr lang="en-US" sz="2800" baseline="30000" dirty="0"/>
              <a:t>-1</a:t>
            </a:r>
          </a:p>
          <a:p>
            <a:endParaRPr lang="en-US" sz="2800" baseline="30000" dirty="0"/>
          </a:p>
          <a:p>
            <a:r>
              <a:rPr lang="en-US" sz="2800" b="1" dirty="0">
                <a:solidFill>
                  <a:srgbClr val="FF3300"/>
                </a:solidFill>
              </a:rPr>
              <a:t>2. Number of ligands and geometry</a:t>
            </a:r>
          </a:p>
          <a:p>
            <a:endParaRPr lang="en-US" sz="2800" b="1" dirty="0">
              <a:solidFill>
                <a:srgbClr val="FF3300"/>
              </a:solidFill>
            </a:endParaRPr>
          </a:p>
          <a:p>
            <a:r>
              <a:rPr lang="en-US" sz="2800" b="1" dirty="0">
                <a:sym typeface="Symbol" pitchFamily="18" charset="2"/>
              </a:rPr>
              <a:t></a:t>
            </a:r>
            <a:r>
              <a:rPr lang="en-US" sz="2800" b="1" baseline="-25000" dirty="0">
                <a:sym typeface="Symbol" pitchFamily="18" charset="2"/>
              </a:rPr>
              <a:t>t</a:t>
            </a:r>
            <a:r>
              <a:rPr lang="en-US" sz="2800" b="1" dirty="0">
                <a:sym typeface="Symbol" pitchFamily="18" charset="2"/>
              </a:rPr>
              <a:t>&lt; </a:t>
            </a:r>
            <a:r>
              <a:rPr lang="en-US" sz="2800" b="1" baseline="-25000" dirty="0">
                <a:sym typeface="Symbol" pitchFamily="18" charset="2"/>
              </a:rPr>
              <a:t>o		</a:t>
            </a:r>
            <a:r>
              <a:rPr lang="en-US" sz="2800" b="1" dirty="0">
                <a:sym typeface="Symbol" pitchFamily="18" charset="2"/>
              </a:rPr>
              <a:t>9</a:t>
            </a:r>
            <a:r>
              <a:rPr lang="en-US" sz="2800" b="1" baseline="-25000" dirty="0">
                <a:sym typeface="Symbol" pitchFamily="18" charset="2"/>
              </a:rPr>
              <a:t>t</a:t>
            </a:r>
            <a:r>
              <a:rPr lang="en-US" sz="2800" b="1" dirty="0">
                <a:sym typeface="Symbol" pitchFamily="18" charset="2"/>
              </a:rPr>
              <a:t>= 4</a:t>
            </a:r>
            <a:r>
              <a:rPr lang="en-US" sz="2800" b="1" baseline="-25000" dirty="0">
                <a:sym typeface="Symbol" pitchFamily="18" charset="2"/>
              </a:rPr>
              <a:t>o	</a:t>
            </a:r>
            <a:r>
              <a:rPr lang="en-US" sz="2800" b="1" dirty="0">
                <a:sym typeface="Symbol" pitchFamily="18" charset="2"/>
              </a:rPr>
              <a:t>8</a:t>
            </a:r>
            <a:r>
              <a:rPr lang="en-US" sz="2800" b="1" baseline="-25000" dirty="0">
                <a:sym typeface="Symbol" pitchFamily="18" charset="2"/>
              </a:rPr>
              <a:t>o </a:t>
            </a:r>
            <a:r>
              <a:rPr lang="en-US" sz="2800" b="1" dirty="0">
                <a:sym typeface="Symbol" pitchFamily="18" charset="2"/>
              </a:rPr>
              <a:t>= 9</a:t>
            </a:r>
            <a:r>
              <a:rPr lang="en-US" sz="2800" b="1" baseline="-25000" dirty="0">
                <a:sym typeface="Symbol" pitchFamily="18" charset="2"/>
              </a:rPr>
              <a:t>c </a:t>
            </a:r>
            <a:r>
              <a:rPr lang="en-US" sz="2800" b="1" dirty="0">
                <a:sym typeface="Symbol" pitchFamily="18" charset="2"/>
              </a:rPr>
              <a:t>= 18</a:t>
            </a:r>
            <a:r>
              <a:rPr lang="en-US" sz="2800" b="1" baseline="-25000" dirty="0">
                <a:sym typeface="Symbol" pitchFamily="18" charset="2"/>
              </a:rPr>
              <a:t>t </a:t>
            </a:r>
            <a:r>
              <a:rPr lang="en-US" sz="2800" b="1" dirty="0">
                <a:sym typeface="Symbol" pitchFamily="18" charset="2"/>
              </a:rPr>
              <a:t> (</a:t>
            </a:r>
            <a:r>
              <a:rPr lang="en-US" sz="2800" b="1" baseline="-25000" dirty="0">
                <a:sym typeface="Symbol" pitchFamily="18" charset="2"/>
              </a:rPr>
              <a:t>c </a:t>
            </a:r>
            <a:r>
              <a:rPr lang="en-US" sz="2800" b="1" dirty="0">
                <a:sym typeface="Symbol" pitchFamily="18" charset="2"/>
              </a:rPr>
              <a:t>= </a:t>
            </a:r>
            <a:r>
              <a:rPr lang="en-US" sz="2800" b="1" baseline="-25000" dirty="0">
                <a:sym typeface="Symbol" pitchFamily="18" charset="2"/>
              </a:rPr>
              <a:t>cubic</a:t>
            </a:r>
            <a:r>
              <a:rPr lang="en-US" sz="2800" b="1" dirty="0">
                <a:sym typeface="Symbol" pitchFamily="18" charset="2"/>
              </a:rPr>
              <a:t>)</a:t>
            </a:r>
            <a:r>
              <a:rPr lang="en-US" sz="2800" b="1" baseline="-25000" dirty="0">
                <a:sym typeface="Symbol" pitchFamily="18" charset="2"/>
              </a:rPr>
              <a:t>	</a:t>
            </a:r>
            <a:endParaRPr lang="en-US" sz="2800" b="1" dirty="0">
              <a:sym typeface="Symbol" pitchFamily="18" charset="2"/>
            </a:endParaRPr>
          </a:p>
          <a:p>
            <a:endParaRPr lang="en-US" sz="2800" b="1" baseline="-25000" dirty="0">
              <a:sym typeface="Symbol" pitchFamily="18" charset="2"/>
            </a:endParaRPr>
          </a:p>
          <a:p>
            <a:r>
              <a:rPr lang="en-US" sz="2800" b="1" baseline="-25000" dirty="0">
                <a:sym typeface="Symbol" pitchFamily="18" charset="2"/>
              </a:rPr>
              <a:t>	</a:t>
            </a:r>
            <a:r>
              <a:rPr lang="en-US" sz="2800" b="1" dirty="0">
                <a:solidFill>
                  <a:srgbClr val="7030A0"/>
                </a:solidFill>
                <a:sym typeface="Symbol" pitchFamily="18" charset="2"/>
              </a:rPr>
              <a:t>Number of</a:t>
            </a:r>
            <a:r>
              <a:rPr lang="en-US" sz="2800" b="1" baseline="-25000" dirty="0">
                <a:solidFill>
                  <a:srgbClr val="7030A0"/>
                </a:solidFill>
                <a:sym typeface="Symbol" pitchFamily="18" charset="2"/>
              </a:rPr>
              <a:t> </a:t>
            </a:r>
            <a:r>
              <a:rPr lang="en-US" sz="2800" b="1" dirty="0">
                <a:solidFill>
                  <a:srgbClr val="7030A0"/>
                </a:solidFill>
                <a:sym typeface="Symbol" pitchFamily="18" charset="2"/>
              </a:rPr>
              <a:t>ligand </a:t>
            </a:r>
            <a:r>
              <a:rPr lang="el-GR" sz="2800" b="1" dirty="0">
                <a:solidFill>
                  <a:srgbClr val="7030A0"/>
                </a:solidFill>
                <a:sym typeface="Symbol" pitchFamily="18" charset="2"/>
              </a:rPr>
              <a:t>α</a:t>
            </a:r>
            <a:r>
              <a:rPr lang="en-IN" sz="2800" b="1" dirty="0">
                <a:solidFill>
                  <a:srgbClr val="7030A0"/>
                </a:solidFill>
                <a:sym typeface="Symbol" pitchFamily="18" charset="2"/>
              </a:rPr>
              <a:t> Magnitude of </a:t>
            </a:r>
            <a:r>
              <a:rPr lang="en-US" sz="2800" b="1" dirty="0">
                <a:solidFill>
                  <a:srgbClr val="7030A0"/>
                </a:solidFill>
                <a:sym typeface="Symbol" pitchFamily="18" charset="2"/>
              </a:rPr>
              <a:t></a:t>
            </a:r>
          </a:p>
          <a:p>
            <a:endParaRPr lang="en-US" sz="2800" b="1" baseline="-25000" dirty="0">
              <a:sym typeface="Symbol" pitchFamily="18" charset="2"/>
            </a:endParaRPr>
          </a:p>
          <a:p>
            <a:r>
              <a:rPr lang="en-US" sz="2800" b="1" dirty="0">
                <a:solidFill>
                  <a:srgbClr val="D60093"/>
                </a:solidFill>
              </a:rPr>
              <a:t>3. Nature of the ligand</a:t>
            </a:r>
          </a:p>
          <a:p>
            <a:endParaRPr lang="en-US" sz="1200" b="1" dirty="0">
              <a:solidFill>
                <a:srgbClr val="D60093"/>
              </a:solidFill>
            </a:endParaRPr>
          </a:p>
          <a:p>
            <a:r>
              <a:rPr lang="en-US" sz="2800" b="1" dirty="0">
                <a:solidFill>
                  <a:srgbClr val="CC3300"/>
                </a:solidFill>
              </a:rPr>
              <a:t>I</a:t>
            </a:r>
            <a:r>
              <a:rPr lang="en-US" sz="2800" b="1" baseline="30000" dirty="0">
                <a:solidFill>
                  <a:srgbClr val="CC3300"/>
                </a:solidFill>
              </a:rPr>
              <a:t>-</a:t>
            </a:r>
            <a:r>
              <a:rPr lang="en-US" sz="2800" b="1" dirty="0">
                <a:solidFill>
                  <a:srgbClr val="CC3300"/>
                </a:solidFill>
              </a:rPr>
              <a:t>&lt;S</a:t>
            </a:r>
            <a:r>
              <a:rPr lang="en-US" sz="2800" b="1" baseline="30000" dirty="0">
                <a:solidFill>
                  <a:srgbClr val="CC3300"/>
                </a:solidFill>
              </a:rPr>
              <a:t>2-</a:t>
            </a:r>
            <a:r>
              <a:rPr lang="en-US" sz="2800" b="1" dirty="0">
                <a:solidFill>
                  <a:srgbClr val="CC3300"/>
                </a:solidFill>
              </a:rPr>
              <a:t>&lt;SCN</a:t>
            </a:r>
            <a:r>
              <a:rPr lang="en-US" sz="2800" b="1" baseline="30000" dirty="0">
                <a:solidFill>
                  <a:srgbClr val="CC3300"/>
                </a:solidFill>
              </a:rPr>
              <a:t>-</a:t>
            </a:r>
            <a:r>
              <a:rPr lang="en-US" sz="2800" b="1" dirty="0">
                <a:solidFill>
                  <a:srgbClr val="CC3300"/>
                </a:solidFill>
              </a:rPr>
              <a:t>&lt;Cl</a:t>
            </a:r>
            <a:r>
              <a:rPr lang="en-US" sz="2800" b="1" baseline="30000" dirty="0">
                <a:solidFill>
                  <a:srgbClr val="CC3300"/>
                </a:solidFill>
              </a:rPr>
              <a:t>-</a:t>
            </a:r>
            <a:r>
              <a:rPr lang="en-US" sz="2800" b="1" dirty="0">
                <a:solidFill>
                  <a:srgbClr val="CC3300"/>
                </a:solidFill>
              </a:rPr>
              <a:t>&lt;NO</a:t>
            </a:r>
            <a:r>
              <a:rPr lang="en-US" sz="2800" b="1" baseline="-25000" dirty="0">
                <a:solidFill>
                  <a:srgbClr val="CC3300"/>
                </a:solidFill>
              </a:rPr>
              <a:t>3</a:t>
            </a:r>
            <a:r>
              <a:rPr lang="en-US" sz="2800" b="1" baseline="30000" dirty="0">
                <a:solidFill>
                  <a:srgbClr val="CC3300"/>
                </a:solidFill>
              </a:rPr>
              <a:t>-</a:t>
            </a:r>
            <a:r>
              <a:rPr lang="en-US" sz="2800" b="1" dirty="0">
                <a:solidFill>
                  <a:srgbClr val="CC3300"/>
                </a:solidFill>
              </a:rPr>
              <a:t>&lt;N</a:t>
            </a:r>
            <a:r>
              <a:rPr lang="en-US" sz="2800" b="1" baseline="-25000" dirty="0">
                <a:solidFill>
                  <a:srgbClr val="CC3300"/>
                </a:solidFill>
              </a:rPr>
              <a:t>3</a:t>
            </a:r>
            <a:r>
              <a:rPr lang="en-US" sz="2800" b="1" baseline="30000" dirty="0">
                <a:solidFill>
                  <a:srgbClr val="CC3300"/>
                </a:solidFill>
              </a:rPr>
              <a:t>-</a:t>
            </a:r>
            <a:r>
              <a:rPr lang="en-US" sz="2800" b="1" dirty="0">
                <a:solidFill>
                  <a:srgbClr val="CC3300"/>
                </a:solidFill>
              </a:rPr>
              <a:t>&lt;F</a:t>
            </a:r>
            <a:r>
              <a:rPr lang="en-US" sz="2800" b="1" baseline="30000" dirty="0">
                <a:solidFill>
                  <a:srgbClr val="CC3300"/>
                </a:solidFill>
              </a:rPr>
              <a:t>-</a:t>
            </a:r>
            <a:r>
              <a:rPr lang="en-US" sz="2800" b="1" dirty="0">
                <a:solidFill>
                  <a:srgbClr val="CC3300"/>
                </a:solidFill>
              </a:rPr>
              <a:t>&lt;OH</a:t>
            </a:r>
            <a:r>
              <a:rPr lang="en-US" sz="2800" b="1" baseline="30000" dirty="0">
                <a:solidFill>
                  <a:srgbClr val="CC3300"/>
                </a:solidFill>
              </a:rPr>
              <a:t>-</a:t>
            </a:r>
            <a:r>
              <a:rPr lang="en-US" sz="2800" b="1" dirty="0">
                <a:solidFill>
                  <a:srgbClr val="CC3300"/>
                </a:solidFill>
              </a:rPr>
              <a:t>&lt;C</a:t>
            </a:r>
            <a:r>
              <a:rPr lang="en-US" sz="2800" b="1" baseline="-25000" dirty="0">
                <a:solidFill>
                  <a:srgbClr val="CC3300"/>
                </a:solidFill>
              </a:rPr>
              <a:t>2</a:t>
            </a:r>
            <a:r>
              <a:rPr lang="en-US" sz="2800" b="1" dirty="0">
                <a:solidFill>
                  <a:srgbClr val="CC3300"/>
                </a:solidFill>
              </a:rPr>
              <a:t>O</a:t>
            </a:r>
            <a:r>
              <a:rPr lang="en-US" sz="2800" b="1" baseline="-25000" dirty="0">
                <a:solidFill>
                  <a:srgbClr val="CC3300"/>
                </a:solidFill>
              </a:rPr>
              <a:t>4</a:t>
            </a:r>
            <a:r>
              <a:rPr lang="en-US" sz="2800" b="1" baseline="30000" dirty="0">
                <a:solidFill>
                  <a:srgbClr val="CC3300"/>
                </a:solidFill>
              </a:rPr>
              <a:t>2-</a:t>
            </a:r>
            <a:r>
              <a:rPr lang="en-US" sz="2800" b="1" dirty="0">
                <a:solidFill>
                  <a:srgbClr val="CC3300"/>
                </a:solidFill>
              </a:rPr>
              <a:t>&lt;H</a:t>
            </a:r>
            <a:r>
              <a:rPr lang="en-US" sz="2800" b="1" baseline="-25000" dirty="0">
                <a:solidFill>
                  <a:srgbClr val="CC3300"/>
                </a:solidFill>
              </a:rPr>
              <a:t>2</a:t>
            </a:r>
            <a:r>
              <a:rPr lang="en-US" sz="2800" b="1" dirty="0">
                <a:solidFill>
                  <a:srgbClr val="CC3300"/>
                </a:solidFill>
              </a:rPr>
              <a:t>O&lt;…..CN</a:t>
            </a:r>
            <a:r>
              <a:rPr lang="en-US" sz="2800" b="1" baseline="30000" dirty="0">
                <a:solidFill>
                  <a:srgbClr val="CC3300"/>
                </a:solidFill>
              </a:rPr>
              <a:t>-</a:t>
            </a:r>
            <a:r>
              <a:rPr lang="en-US" sz="2800" b="1" dirty="0">
                <a:solidFill>
                  <a:srgbClr val="CC3300"/>
                </a:solidFill>
              </a:rPr>
              <a:t>&lt;CO</a:t>
            </a:r>
          </a:p>
        </p:txBody>
      </p:sp>
    </p:spTree>
    <p:extLst>
      <p:ext uri="{BB962C8B-B14F-4D97-AF65-F5344CB8AC3E}">
        <p14:creationId xmlns:p14="http://schemas.microsoft.com/office/powerpoint/2010/main" val="187521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946"/>
                                        </p:tgtEl>
                                        <p:attrNameLst>
                                          <p:attrName>style.visibility</p:attrName>
                                        </p:attrNameLst>
                                      </p:cBhvr>
                                      <p:to>
                                        <p:strVal val="visible"/>
                                      </p:to>
                                    </p:set>
                                    <p:anim calcmode="lin" valueType="num">
                                      <p:cBhvr additive="base">
                                        <p:cTn id="7" dur="500" fill="hold"/>
                                        <p:tgtEl>
                                          <p:spTgt spid="82946"/>
                                        </p:tgtEl>
                                        <p:attrNameLst>
                                          <p:attrName>ppt_x</p:attrName>
                                        </p:attrNameLst>
                                      </p:cBhvr>
                                      <p:tavLst>
                                        <p:tav tm="0">
                                          <p:val>
                                            <p:strVal val="0-#ppt_w/2"/>
                                          </p:val>
                                        </p:tav>
                                        <p:tav tm="100000">
                                          <p:val>
                                            <p:strVal val="#ppt_x"/>
                                          </p:val>
                                        </p:tav>
                                      </p:tavLst>
                                    </p:anim>
                                    <p:anim calcmode="lin" valueType="num">
                                      <p:cBhvr additive="base">
                                        <p:cTn id="8" dur="500" fill="hold"/>
                                        <p:tgtEl>
                                          <p:spTgt spid="829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947"/>
                                        </p:tgtEl>
                                        <p:attrNameLst>
                                          <p:attrName>style.visibility</p:attrName>
                                        </p:attrNameLst>
                                      </p:cBhvr>
                                      <p:to>
                                        <p:strVal val="visible"/>
                                      </p:to>
                                    </p:set>
                                    <p:anim calcmode="lin" valueType="num">
                                      <p:cBhvr additive="base">
                                        <p:cTn id="13" dur="500" fill="hold"/>
                                        <p:tgtEl>
                                          <p:spTgt spid="82947"/>
                                        </p:tgtEl>
                                        <p:attrNameLst>
                                          <p:attrName>ppt_x</p:attrName>
                                        </p:attrNameLst>
                                      </p:cBhvr>
                                      <p:tavLst>
                                        <p:tav tm="0">
                                          <p:val>
                                            <p:strVal val="0-#ppt_w/2"/>
                                          </p:val>
                                        </p:tav>
                                        <p:tav tm="100000">
                                          <p:val>
                                            <p:strVal val="#ppt_x"/>
                                          </p:val>
                                        </p:tav>
                                      </p:tavLst>
                                    </p:anim>
                                    <p:anim calcmode="lin" valueType="num">
                                      <p:cBhvr additive="base">
                                        <p:cTn id="14" dur="500" fill="hold"/>
                                        <p:tgtEl>
                                          <p:spTgt spid="829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autoUpdateAnimBg="0"/>
      <p:bldP spid="82947"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624F920-B18E-A112-2336-E80450D35861}"/>
              </a:ext>
            </a:extLst>
          </p:cNvPr>
          <p:cNvSpPr>
            <a:spLocks noGrp="1"/>
          </p:cNvSpPr>
          <p:nvPr>
            <p:ph type="title"/>
          </p:nvPr>
        </p:nvSpPr>
        <p:spPr>
          <a:xfrm>
            <a:off x="2915816" y="188640"/>
            <a:ext cx="3562722" cy="419100"/>
          </a:xfrm>
          <a:noFill/>
        </p:spPr>
        <p:txBody>
          <a:bodyPr vert="horz" lIns="67866" tIns="33338" rIns="67866" bIns="33338" rtlCol="0" anchor="ctr">
            <a:noAutofit/>
          </a:bodyPr>
          <a:lstStyle/>
          <a:p>
            <a:pPr algn="ctr" eaLnBrk="1" hangingPunct="1"/>
            <a:r>
              <a:rPr lang="en-US" altLang="en-US" sz="3000" b="1" dirty="0">
                <a:solidFill>
                  <a:srgbClr val="C00000"/>
                </a:solidFill>
                <a:latin typeface="Times New Roman" panose="02020603050405020304" pitchFamily="18" charset="0"/>
                <a:cs typeface="Times New Roman" panose="02020603050405020304" pitchFamily="18" charset="0"/>
              </a:rPr>
              <a:t>Limitations of CFT</a:t>
            </a:r>
          </a:p>
        </p:txBody>
      </p:sp>
      <p:sp>
        <p:nvSpPr>
          <p:cNvPr id="16387" name="Rectangle 3">
            <a:extLst>
              <a:ext uri="{FF2B5EF4-FFF2-40B4-BE49-F238E27FC236}">
                <a16:creationId xmlns:a16="http://schemas.microsoft.com/office/drawing/2014/main" id="{34D02B16-1DAD-8274-FB6F-797A0C36522E}"/>
              </a:ext>
            </a:extLst>
          </p:cNvPr>
          <p:cNvSpPr>
            <a:spLocks noGrp="1"/>
          </p:cNvSpPr>
          <p:nvPr>
            <p:ph type="body" idx="1"/>
          </p:nvPr>
        </p:nvSpPr>
        <p:spPr>
          <a:xfrm>
            <a:off x="564356" y="908720"/>
            <a:ext cx="7993856" cy="4019550"/>
          </a:xfrm>
        </p:spPr>
        <p:txBody>
          <a:bodyPr vert="horz" lIns="67866" tIns="33338" rIns="67866" bIns="33338" rtlCol="0">
            <a:normAutofit fontScale="47500" lnSpcReduction="20000"/>
          </a:bodyPr>
          <a:lstStyle/>
          <a:p>
            <a:pPr marL="0" indent="0" algn="just">
              <a:buNone/>
              <a:defRPr/>
            </a:pPr>
            <a:r>
              <a:rPr lang="en-US" sz="5800" dirty="0">
                <a:latin typeface="Times New Roman" panose="02020603050405020304" pitchFamily="18" charset="0"/>
                <a:cs typeface="Times New Roman" panose="02020603050405020304" pitchFamily="18" charset="0"/>
              </a:rPr>
              <a:t>The crystal field theory could explain the formation, structure, optical, and magnetic properties of the coordination compound quite satisfactorily. But the crystal field theory could not explain the following factors.</a:t>
            </a:r>
          </a:p>
          <a:p>
            <a:pPr algn="just">
              <a:buFont typeface="+mj-lt"/>
              <a:buAutoNum type="arabicPeriod"/>
              <a:defRPr/>
            </a:pPr>
            <a:r>
              <a:rPr lang="en-US" sz="5800" dirty="0">
                <a:latin typeface="Times New Roman" panose="02020603050405020304" pitchFamily="18" charset="0"/>
                <a:cs typeface="Times New Roman" panose="02020603050405020304" pitchFamily="18" charset="0"/>
              </a:rPr>
              <a:t>The existence of covalent bonding in some transition metal complexes.</a:t>
            </a:r>
          </a:p>
          <a:p>
            <a:pPr algn="just">
              <a:buFont typeface="+mj-lt"/>
              <a:buAutoNum type="arabicPeriod"/>
              <a:defRPr/>
            </a:pPr>
            <a:r>
              <a:rPr lang="en-US" sz="5800" dirty="0">
                <a:latin typeface="Times New Roman" panose="02020603050405020304" pitchFamily="18" charset="0"/>
                <a:cs typeface="Times New Roman" panose="02020603050405020304" pitchFamily="18" charset="0"/>
              </a:rPr>
              <a:t>The order of ligands in the spectrochemical series. As ligands are considered as point charges, the anionic ligands should exert a greater splitting effect. However, the anionic ligands are placed at the lower end of the spectrochemical series.</a:t>
            </a:r>
          </a:p>
          <a:p>
            <a:pPr eaLnBrk="1" hangingPunct="1">
              <a:defRPr/>
            </a:pPr>
            <a:endParaRPr lang="en-US" altLang="en-US" dirty="0">
              <a:solidFill>
                <a:srgbClr val="7030A0"/>
              </a:solidFill>
            </a:endParaRPr>
          </a:p>
        </p:txBody>
      </p:sp>
    </p:spTree>
    <p:extLst>
      <p:ext uri="{BB962C8B-B14F-4D97-AF65-F5344CB8AC3E}">
        <p14:creationId xmlns:p14="http://schemas.microsoft.com/office/powerpoint/2010/main" val="1551412513"/>
      </p:ext>
    </p:extLst>
  </p:cSld>
  <p:clrMapOvr>
    <a:masterClrMapping/>
  </p:clrMapOvr>
  <p:transition>
    <p:zoom dir="in"/>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ext Box 3"/>
          <p:cNvSpPr txBox="1">
            <a:spLocks noChangeArrowheads="1"/>
          </p:cNvSpPr>
          <p:nvPr/>
        </p:nvSpPr>
        <p:spPr bwMode="auto">
          <a:xfrm>
            <a:off x="685800" y="914400"/>
            <a:ext cx="7848600" cy="2031325"/>
          </a:xfrm>
          <a:prstGeom prst="rect">
            <a:avLst/>
          </a:prstGeom>
          <a:solidFill>
            <a:srgbClr val="CCFFCC"/>
          </a:solidFill>
          <a:ln w="9525">
            <a:noFill/>
            <a:miter lim="800000"/>
            <a:headEnd/>
            <a:tailEnd/>
          </a:ln>
          <a:effectLst/>
        </p:spPr>
        <p:txBody>
          <a:bodyPr>
            <a:spAutoFit/>
          </a:bodyPr>
          <a:lstStyle/>
          <a:p>
            <a:pPr algn="ctr"/>
            <a:r>
              <a:rPr lang="en-US" sz="2800" b="1" dirty="0">
                <a:solidFill>
                  <a:srgbClr val="000099"/>
                </a:solidFill>
              </a:rPr>
              <a:t>Limitations of CFT</a:t>
            </a:r>
          </a:p>
          <a:p>
            <a:pPr>
              <a:lnSpc>
                <a:spcPct val="50000"/>
              </a:lnSpc>
            </a:pPr>
            <a:endParaRPr lang="en-US" sz="2800" b="1" dirty="0">
              <a:solidFill>
                <a:srgbClr val="000099"/>
              </a:solidFill>
            </a:endParaRPr>
          </a:p>
          <a:p>
            <a:r>
              <a:rPr lang="en-US" sz="2800" b="1" dirty="0">
                <a:solidFill>
                  <a:srgbClr val="000099"/>
                </a:solidFill>
              </a:rPr>
              <a:t>Considers Ligand as Point charge/dipole only</a:t>
            </a:r>
          </a:p>
          <a:p>
            <a:r>
              <a:rPr lang="en-US" sz="2800" b="1" dirty="0">
                <a:solidFill>
                  <a:srgbClr val="FF00FF"/>
                </a:solidFill>
              </a:rPr>
              <a:t>Does not take into account of the overlap of ligand and metal orbitals</a:t>
            </a:r>
          </a:p>
        </p:txBody>
      </p:sp>
      <p:sp>
        <p:nvSpPr>
          <p:cNvPr id="83972" name="Text Box 4"/>
          <p:cNvSpPr txBox="1">
            <a:spLocks noChangeArrowheads="1"/>
          </p:cNvSpPr>
          <p:nvPr/>
        </p:nvSpPr>
        <p:spPr bwMode="auto">
          <a:xfrm>
            <a:off x="685800" y="3581400"/>
            <a:ext cx="7848600" cy="2031325"/>
          </a:xfrm>
          <a:prstGeom prst="rect">
            <a:avLst/>
          </a:prstGeom>
          <a:solidFill>
            <a:srgbClr val="FFFF99"/>
          </a:solidFill>
          <a:ln w="9525">
            <a:noFill/>
            <a:miter lim="800000"/>
            <a:headEnd/>
            <a:tailEnd/>
          </a:ln>
          <a:effectLst/>
        </p:spPr>
        <p:txBody>
          <a:bodyPr>
            <a:spAutoFit/>
          </a:bodyPr>
          <a:lstStyle/>
          <a:p>
            <a:pPr algn="ctr"/>
            <a:r>
              <a:rPr lang="en-US" sz="2800" b="1" dirty="0">
                <a:solidFill>
                  <a:srgbClr val="000099"/>
                </a:solidFill>
              </a:rPr>
              <a:t>Consequence</a:t>
            </a:r>
          </a:p>
          <a:p>
            <a:pPr>
              <a:lnSpc>
                <a:spcPct val="50000"/>
              </a:lnSpc>
            </a:pPr>
            <a:endParaRPr lang="en-US" sz="2800" b="1" dirty="0">
              <a:solidFill>
                <a:srgbClr val="000099"/>
              </a:solidFill>
            </a:endParaRPr>
          </a:p>
          <a:p>
            <a:r>
              <a:rPr lang="en-US" sz="2800" b="1" dirty="0">
                <a:solidFill>
                  <a:srgbClr val="000099"/>
                </a:solidFill>
              </a:rPr>
              <a:t>e.g. Fails to explain why CO is stronger ligand than CN</a:t>
            </a:r>
            <a:r>
              <a:rPr lang="en-US" sz="2800" b="1" baseline="30000" dirty="0">
                <a:solidFill>
                  <a:srgbClr val="000099"/>
                </a:solidFill>
              </a:rPr>
              <a:t>-</a:t>
            </a:r>
            <a:r>
              <a:rPr lang="en-US" sz="2800" b="1" dirty="0">
                <a:solidFill>
                  <a:srgbClr val="000099"/>
                </a:solidFill>
              </a:rPr>
              <a:t> in complexes having metal in low oxidation state </a:t>
            </a:r>
          </a:p>
        </p:txBody>
      </p:sp>
    </p:spTree>
    <p:extLst>
      <p:ext uri="{BB962C8B-B14F-4D97-AF65-F5344CB8AC3E}">
        <p14:creationId xmlns:p14="http://schemas.microsoft.com/office/powerpoint/2010/main" val="1890280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8D2C0E-45C0-D1AB-A6BF-E780C23D3205}"/>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artisticPhotocopy/>
                    </a14:imgEffect>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21443" y="1626035"/>
            <a:ext cx="8951119" cy="3685343"/>
          </a:xfrm>
          <a:prstGeom prst="rect">
            <a:avLst/>
          </a:prstGeom>
          <a:noFill/>
        </p:spPr>
      </p:pic>
    </p:spTree>
    <p:extLst>
      <p:ext uri="{BB962C8B-B14F-4D97-AF65-F5344CB8AC3E}">
        <p14:creationId xmlns:p14="http://schemas.microsoft.com/office/powerpoint/2010/main" val="40015119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304800" y="533400"/>
            <a:ext cx="8458200" cy="3733800"/>
          </a:xfrm>
          <a:prstGeom prst="rect">
            <a:avLst/>
          </a:prstGeom>
          <a:noFill/>
          <a:ln w="9525">
            <a:noFill/>
            <a:miter lim="800000"/>
            <a:headEnd/>
            <a:tailEnd/>
          </a:ln>
          <a:effectLst/>
        </p:spPr>
        <p:txBody>
          <a:bodyPr/>
          <a:lstStyle/>
          <a:p>
            <a:pPr marL="342900" indent="-342900" algn="ctr">
              <a:spcBef>
                <a:spcPct val="20000"/>
              </a:spcBef>
            </a:pPr>
            <a:r>
              <a:rPr lang="en-US" sz="3200" b="1">
                <a:solidFill>
                  <a:srgbClr val="000099"/>
                </a:solidFill>
              </a:rPr>
              <a:t>Metals in Low Oxidation States</a:t>
            </a:r>
          </a:p>
          <a:p>
            <a:pPr marL="342900" indent="-342900" algn="ctr">
              <a:spcBef>
                <a:spcPct val="20000"/>
              </a:spcBef>
            </a:pPr>
            <a:r>
              <a:rPr lang="en-US" sz="3200" b="1">
                <a:solidFill>
                  <a:srgbClr val="000099"/>
                </a:solidFill>
              </a:rPr>
              <a:t> </a:t>
            </a:r>
          </a:p>
          <a:p>
            <a:pPr marL="342900" indent="-342900" algn="just">
              <a:spcBef>
                <a:spcPct val="20000"/>
              </a:spcBef>
              <a:buFontTx/>
              <a:buChar char="•"/>
            </a:pPr>
            <a:r>
              <a:rPr lang="en-US" sz="3200" b="1"/>
              <a:t>In low oxidation states, </a:t>
            </a:r>
            <a:r>
              <a:rPr lang="en-US" sz="3200" b="1">
                <a:solidFill>
                  <a:srgbClr val="800080"/>
                </a:solidFill>
              </a:rPr>
              <a:t>the electron density on the metal ion is very high.</a:t>
            </a:r>
            <a:r>
              <a:rPr lang="en-US" sz="3200" b="1"/>
              <a:t> </a:t>
            </a:r>
          </a:p>
          <a:p>
            <a:pPr marL="342900" indent="-342900" algn="just">
              <a:spcBef>
                <a:spcPct val="20000"/>
              </a:spcBef>
              <a:buFontTx/>
              <a:buChar char="•"/>
            </a:pPr>
            <a:r>
              <a:rPr lang="en-US" sz="3200" b="1"/>
              <a:t>To stabilize low oxidation states, we require ligands, which </a:t>
            </a:r>
            <a:r>
              <a:rPr lang="en-US" sz="3200" b="1">
                <a:solidFill>
                  <a:srgbClr val="FF0000"/>
                </a:solidFill>
              </a:rPr>
              <a:t>can simultaneously bind the metal center and also withdraw electron density from it.</a:t>
            </a:r>
            <a:endParaRPr lang="en-US" sz="3200" b="1"/>
          </a:p>
        </p:txBody>
      </p:sp>
    </p:spTree>
    <p:extLst>
      <p:ext uri="{BB962C8B-B14F-4D97-AF65-F5344CB8AC3E}">
        <p14:creationId xmlns:p14="http://schemas.microsoft.com/office/powerpoint/2010/main" val="255986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3011">
                                            <p:txEl>
                                              <p:pRg st="3" end="3"/>
                                            </p:txEl>
                                          </p:spTgt>
                                        </p:tgtEl>
                                        <p:attrNameLst>
                                          <p:attrName>style.visibility</p:attrName>
                                        </p:attrNameLst>
                                      </p:cBhvr>
                                      <p:to>
                                        <p:strVal val="visible"/>
                                      </p:to>
                                    </p:set>
                                    <p:anim calcmode="lin" valueType="num">
                                      <p:cBhvr additive="base">
                                        <p:cTn id="25" dur="500" fill="hold"/>
                                        <p:tgtEl>
                                          <p:spTgt spid="430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301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a:stretch>
            <a:fillRect/>
          </a:stretch>
        </p:blipFill>
        <p:spPr bwMode="auto">
          <a:xfrm>
            <a:off x="860425" y="930275"/>
            <a:ext cx="7391400" cy="5338763"/>
          </a:xfrm>
          <a:prstGeom prst="rect">
            <a:avLst/>
          </a:prstGeom>
          <a:noFill/>
          <a:ln w="9525">
            <a:solidFill>
              <a:srgbClr val="FF3300"/>
            </a:solidFill>
            <a:miter lim="800000"/>
            <a:headEnd/>
            <a:tailEnd/>
          </a:ln>
          <a:effectLst/>
        </p:spPr>
      </p:pic>
      <p:sp>
        <p:nvSpPr>
          <p:cNvPr id="44035" name="Text Box 3"/>
          <p:cNvSpPr txBox="1">
            <a:spLocks noChangeArrowheads="1"/>
          </p:cNvSpPr>
          <p:nvPr/>
        </p:nvSpPr>
        <p:spPr bwMode="auto">
          <a:xfrm>
            <a:off x="1308911" y="119063"/>
            <a:ext cx="6431441" cy="553998"/>
          </a:xfrm>
          <a:prstGeom prst="rect">
            <a:avLst/>
          </a:prstGeom>
          <a:noFill/>
          <a:ln w="9525">
            <a:noFill/>
            <a:miter lim="800000"/>
            <a:headEnd/>
            <a:tailEnd/>
          </a:ln>
          <a:effectLst/>
        </p:spPr>
        <p:txBody>
          <a:bodyPr wrap="none">
            <a:spAutoFit/>
          </a:bodyPr>
          <a:lstStyle/>
          <a:p>
            <a:pPr eaLnBrk="0" hangingPunct="0"/>
            <a:r>
              <a:rPr lang="en-US" sz="3000" b="1" dirty="0"/>
              <a:t>Stabilizing Low Oxidation State: e.g. CO</a:t>
            </a:r>
          </a:p>
        </p:txBody>
      </p:sp>
    </p:spTree>
    <p:extLst>
      <p:ext uri="{BB962C8B-B14F-4D97-AF65-F5344CB8AC3E}">
        <p14:creationId xmlns:p14="http://schemas.microsoft.com/office/powerpoint/2010/main" val="25517618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3"/>
          <a:srcRect/>
          <a:stretch>
            <a:fillRect/>
          </a:stretch>
        </p:blipFill>
        <p:spPr bwMode="auto">
          <a:xfrm>
            <a:off x="457200" y="1479550"/>
            <a:ext cx="3524250" cy="2936875"/>
          </a:xfrm>
          <a:prstGeom prst="rect">
            <a:avLst/>
          </a:prstGeom>
          <a:noFill/>
          <a:ln w="9525">
            <a:solidFill>
              <a:srgbClr val="FF3300"/>
            </a:solidFill>
            <a:miter lim="800000"/>
            <a:headEnd/>
            <a:tailEnd/>
          </a:ln>
          <a:effectLst/>
        </p:spPr>
      </p:pic>
      <p:pic>
        <p:nvPicPr>
          <p:cNvPr id="45059" name="Picture 3"/>
          <p:cNvPicPr>
            <a:picLocks noChangeAspect="1" noChangeArrowheads="1"/>
          </p:cNvPicPr>
          <p:nvPr/>
        </p:nvPicPr>
        <p:blipFill>
          <a:blip r:embed="rId4"/>
          <a:srcRect/>
          <a:stretch>
            <a:fillRect/>
          </a:stretch>
        </p:blipFill>
        <p:spPr bwMode="auto">
          <a:xfrm>
            <a:off x="4724400" y="1447800"/>
            <a:ext cx="4114800" cy="2967038"/>
          </a:xfrm>
          <a:prstGeom prst="rect">
            <a:avLst/>
          </a:prstGeom>
          <a:noFill/>
          <a:ln w="9525">
            <a:solidFill>
              <a:srgbClr val="FF3300"/>
            </a:solidFill>
            <a:miter lim="800000"/>
            <a:headEnd/>
            <a:tailEnd/>
          </a:ln>
          <a:effectLst/>
        </p:spPr>
      </p:pic>
      <p:sp>
        <p:nvSpPr>
          <p:cNvPr id="45060" name="Text Box 4"/>
          <p:cNvSpPr txBox="1">
            <a:spLocks noChangeArrowheads="1"/>
          </p:cNvSpPr>
          <p:nvPr/>
        </p:nvSpPr>
        <p:spPr bwMode="auto">
          <a:xfrm>
            <a:off x="1308911" y="381000"/>
            <a:ext cx="6431441" cy="553998"/>
          </a:xfrm>
          <a:prstGeom prst="rect">
            <a:avLst/>
          </a:prstGeom>
          <a:solidFill>
            <a:srgbClr val="CCECFF"/>
          </a:solidFill>
          <a:ln w="9525">
            <a:solidFill>
              <a:srgbClr val="FF3300"/>
            </a:solidFill>
            <a:miter lim="800000"/>
            <a:headEnd/>
            <a:tailEnd/>
          </a:ln>
          <a:effectLst/>
        </p:spPr>
        <p:txBody>
          <a:bodyPr wrap="none">
            <a:spAutoFit/>
          </a:bodyPr>
          <a:lstStyle/>
          <a:p>
            <a:pPr eaLnBrk="0" hangingPunct="0"/>
            <a:r>
              <a:rPr lang="en-US" sz="3000" b="1" dirty="0"/>
              <a:t>Stabilizing Low Oxidation State: e.g. CO</a:t>
            </a:r>
          </a:p>
        </p:txBody>
      </p:sp>
      <p:sp>
        <p:nvSpPr>
          <p:cNvPr id="45061" name="Rectangle 5"/>
          <p:cNvSpPr>
            <a:spLocks noChangeArrowheads="1"/>
          </p:cNvSpPr>
          <p:nvPr/>
        </p:nvSpPr>
        <p:spPr bwMode="auto">
          <a:xfrm>
            <a:off x="174625" y="4724400"/>
            <a:ext cx="8785225" cy="1295400"/>
          </a:xfrm>
          <a:prstGeom prst="rect">
            <a:avLst/>
          </a:prstGeom>
          <a:solidFill>
            <a:srgbClr val="CCECFF"/>
          </a:solidFill>
          <a:ln w="9525">
            <a:solidFill>
              <a:srgbClr val="FF3300"/>
            </a:solidFill>
            <a:miter lim="800000"/>
            <a:headEnd/>
            <a:tailEnd/>
          </a:ln>
          <a:effectLst/>
        </p:spPr>
        <p:txBody>
          <a:bodyPr/>
          <a:lstStyle/>
          <a:p>
            <a:pPr algn="ctr">
              <a:lnSpc>
                <a:spcPct val="120000"/>
              </a:lnSpc>
              <a:spcBef>
                <a:spcPct val="20000"/>
              </a:spcBef>
            </a:pPr>
            <a:r>
              <a:rPr lang="en-US" sz="3200" b="1"/>
              <a:t>Ni(CO)</a:t>
            </a:r>
            <a:r>
              <a:rPr lang="en-US" sz="3200" b="1" baseline="-25000"/>
              <a:t>4</a:t>
            </a:r>
            <a:r>
              <a:rPr lang="en-US" sz="3200" b="1"/>
              <a:t>], [Fe(CO)</a:t>
            </a:r>
            <a:r>
              <a:rPr lang="en-US" sz="3200" b="1" baseline="-25000"/>
              <a:t>5</a:t>
            </a:r>
            <a:r>
              <a:rPr lang="en-US" sz="3200" b="1"/>
              <a:t>], [Cr(CO)</a:t>
            </a:r>
            <a:r>
              <a:rPr lang="en-US" sz="3200" b="1" baseline="-25000"/>
              <a:t>6</a:t>
            </a:r>
            <a:r>
              <a:rPr lang="en-US" sz="3200" b="1"/>
              <a:t>], [Mn</a:t>
            </a:r>
            <a:r>
              <a:rPr lang="en-US" sz="3200" b="1" baseline="-25000"/>
              <a:t>2</a:t>
            </a:r>
            <a:r>
              <a:rPr lang="en-US" sz="3200" b="1"/>
              <a:t>(CO)</a:t>
            </a:r>
            <a:r>
              <a:rPr lang="en-US" sz="3200" b="1" baseline="-25000"/>
              <a:t>10</a:t>
            </a:r>
            <a:r>
              <a:rPr lang="en-US" sz="3200" b="1"/>
              <a:t>], [Co</a:t>
            </a:r>
            <a:r>
              <a:rPr lang="en-US" sz="3200" b="1" baseline="-25000"/>
              <a:t>2</a:t>
            </a:r>
            <a:r>
              <a:rPr lang="en-US" sz="3200" b="1"/>
              <a:t>(CO)</a:t>
            </a:r>
            <a:r>
              <a:rPr lang="en-US" sz="3200" b="1" baseline="-25000"/>
              <a:t>8</a:t>
            </a:r>
            <a:r>
              <a:rPr lang="en-US" sz="3200" b="1"/>
              <a:t>], Na</a:t>
            </a:r>
            <a:r>
              <a:rPr lang="en-US" sz="3200" b="1" baseline="-25000"/>
              <a:t>2</a:t>
            </a:r>
            <a:r>
              <a:rPr lang="en-US" sz="3200" b="1"/>
              <a:t>[Fe(CO)</a:t>
            </a:r>
            <a:r>
              <a:rPr lang="en-US" sz="3200" b="1" baseline="-25000"/>
              <a:t>4</a:t>
            </a:r>
            <a:r>
              <a:rPr lang="en-US" sz="3200" b="1"/>
              <a:t>], Na[Mn(CO)</a:t>
            </a:r>
            <a:r>
              <a:rPr lang="en-US" sz="3200" b="1" baseline="-25000"/>
              <a:t>5</a:t>
            </a:r>
            <a:r>
              <a:rPr lang="en-US" sz="3200" b="1"/>
              <a:t>] </a:t>
            </a:r>
          </a:p>
        </p:txBody>
      </p:sp>
    </p:spTree>
    <p:extLst>
      <p:ext uri="{BB962C8B-B14F-4D97-AF65-F5344CB8AC3E}">
        <p14:creationId xmlns:p14="http://schemas.microsoft.com/office/powerpoint/2010/main" val="1074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ox(out)">
                                      <p:cBhvr>
                                        <p:cTn id="7" dur="500"/>
                                        <p:tgtEl>
                                          <p:spTgt spid="45058"/>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45059"/>
                                        </p:tgtEl>
                                        <p:attrNameLst>
                                          <p:attrName>style.visibility</p:attrName>
                                        </p:attrNameLst>
                                      </p:cBhvr>
                                      <p:to>
                                        <p:strVal val="visible"/>
                                      </p:to>
                                    </p:set>
                                    <p:animEffect transition="in" filter="box(out)">
                                      <p:cBhvr>
                                        <p:cTn id="12" dur="500"/>
                                        <p:tgtEl>
                                          <p:spTgt spid="45059"/>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5061"/>
                                        </p:tgtEl>
                                        <p:attrNameLst>
                                          <p:attrName>style.visibility</p:attrName>
                                        </p:attrNameLst>
                                      </p:cBhvr>
                                      <p:to>
                                        <p:strVal val="visible"/>
                                      </p:to>
                                    </p:set>
                                    <p:animEffect transition="in" filter="box(out)">
                                      <p:cBhvr>
                                        <p:cTn id="17" dur="500"/>
                                        <p:tgtEl>
                                          <p:spTgt spid="45061"/>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1" grpId="0" animBg="1"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810" name="Group 2"/>
          <p:cNvGrpSpPr>
            <a:grpSpLocks/>
          </p:cNvGrpSpPr>
          <p:nvPr/>
        </p:nvGrpSpPr>
        <p:grpSpPr bwMode="auto">
          <a:xfrm>
            <a:off x="1346200" y="228600"/>
            <a:ext cx="5664200" cy="2655888"/>
            <a:chOff x="1818" y="2614"/>
            <a:chExt cx="1990" cy="979"/>
          </a:xfrm>
        </p:grpSpPr>
        <p:sp>
          <p:nvSpPr>
            <p:cNvPr id="119811" name="Freeform 3"/>
            <p:cNvSpPr>
              <a:spLocks/>
            </p:cNvSpPr>
            <p:nvPr/>
          </p:nvSpPr>
          <p:spPr bwMode="auto">
            <a:xfrm>
              <a:off x="2556" y="3068"/>
              <a:ext cx="354" cy="204"/>
            </a:xfrm>
            <a:custGeom>
              <a:avLst/>
              <a:gdLst/>
              <a:ahLst/>
              <a:cxnLst>
                <a:cxn ang="0">
                  <a:pos x="0" y="255"/>
                </a:cxn>
                <a:cxn ang="0">
                  <a:pos x="67" y="208"/>
                </a:cxn>
                <a:cxn ang="0">
                  <a:pos x="135" y="165"/>
                </a:cxn>
                <a:cxn ang="0">
                  <a:pos x="195" y="128"/>
                </a:cxn>
                <a:cxn ang="0">
                  <a:pos x="257" y="95"/>
                </a:cxn>
                <a:cxn ang="0">
                  <a:pos x="315" y="68"/>
                </a:cxn>
                <a:cxn ang="0">
                  <a:pos x="367" y="45"/>
                </a:cxn>
                <a:cxn ang="0">
                  <a:pos x="420" y="28"/>
                </a:cxn>
                <a:cxn ang="0">
                  <a:pos x="467" y="18"/>
                </a:cxn>
                <a:cxn ang="0">
                  <a:pos x="515" y="5"/>
                </a:cxn>
                <a:cxn ang="0">
                  <a:pos x="557" y="3"/>
                </a:cxn>
                <a:cxn ang="0">
                  <a:pos x="600" y="0"/>
                </a:cxn>
                <a:cxn ang="0">
                  <a:pos x="637" y="5"/>
                </a:cxn>
                <a:cxn ang="0">
                  <a:pos x="672" y="10"/>
                </a:cxn>
                <a:cxn ang="0">
                  <a:pos x="705" y="18"/>
                </a:cxn>
                <a:cxn ang="0">
                  <a:pos x="737" y="30"/>
                </a:cxn>
                <a:cxn ang="0">
                  <a:pos x="762" y="45"/>
                </a:cxn>
                <a:cxn ang="0">
                  <a:pos x="787" y="60"/>
                </a:cxn>
                <a:cxn ang="0">
                  <a:pos x="807" y="80"/>
                </a:cxn>
                <a:cxn ang="0">
                  <a:pos x="827" y="98"/>
                </a:cxn>
                <a:cxn ang="0">
                  <a:pos x="845" y="120"/>
                </a:cxn>
                <a:cxn ang="0">
                  <a:pos x="857" y="143"/>
                </a:cxn>
                <a:cxn ang="0">
                  <a:pos x="870" y="168"/>
                </a:cxn>
                <a:cxn ang="0">
                  <a:pos x="875" y="193"/>
                </a:cxn>
                <a:cxn ang="0">
                  <a:pos x="882" y="218"/>
                </a:cxn>
                <a:cxn ang="0">
                  <a:pos x="885" y="243"/>
                </a:cxn>
                <a:cxn ang="0">
                  <a:pos x="885" y="270"/>
                </a:cxn>
                <a:cxn ang="0">
                  <a:pos x="882" y="295"/>
                </a:cxn>
                <a:cxn ang="0">
                  <a:pos x="875" y="320"/>
                </a:cxn>
                <a:cxn ang="0">
                  <a:pos x="870" y="345"/>
                </a:cxn>
                <a:cxn ang="0">
                  <a:pos x="857" y="370"/>
                </a:cxn>
                <a:cxn ang="0">
                  <a:pos x="845" y="390"/>
                </a:cxn>
                <a:cxn ang="0">
                  <a:pos x="827" y="413"/>
                </a:cxn>
                <a:cxn ang="0">
                  <a:pos x="807" y="435"/>
                </a:cxn>
                <a:cxn ang="0">
                  <a:pos x="787" y="453"/>
                </a:cxn>
                <a:cxn ang="0">
                  <a:pos x="762" y="468"/>
                </a:cxn>
                <a:cxn ang="0">
                  <a:pos x="737" y="483"/>
                </a:cxn>
                <a:cxn ang="0">
                  <a:pos x="705" y="493"/>
                </a:cxn>
                <a:cxn ang="0">
                  <a:pos x="672" y="503"/>
                </a:cxn>
                <a:cxn ang="0">
                  <a:pos x="637" y="508"/>
                </a:cxn>
                <a:cxn ang="0">
                  <a:pos x="600" y="510"/>
                </a:cxn>
                <a:cxn ang="0">
                  <a:pos x="557" y="508"/>
                </a:cxn>
                <a:cxn ang="0">
                  <a:pos x="515" y="503"/>
                </a:cxn>
                <a:cxn ang="0">
                  <a:pos x="467" y="495"/>
                </a:cxn>
                <a:cxn ang="0">
                  <a:pos x="420" y="483"/>
                </a:cxn>
                <a:cxn ang="0">
                  <a:pos x="367" y="465"/>
                </a:cxn>
                <a:cxn ang="0">
                  <a:pos x="315" y="445"/>
                </a:cxn>
                <a:cxn ang="0">
                  <a:pos x="257" y="418"/>
                </a:cxn>
                <a:cxn ang="0">
                  <a:pos x="195" y="385"/>
                </a:cxn>
                <a:cxn ang="0">
                  <a:pos x="135" y="350"/>
                </a:cxn>
                <a:cxn ang="0">
                  <a:pos x="67" y="303"/>
                </a:cxn>
                <a:cxn ang="0">
                  <a:pos x="0" y="255"/>
                </a:cxn>
              </a:cxnLst>
              <a:rect l="0" t="0" r="r" b="b"/>
              <a:pathLst>
                <a:path w="885" h="510">
                  <a:moveTo>
                    <a:pt x="0" y="255"/>
                  </a:moveTo>
                  <a:lnTo>
                    <a:pt x="67" y="208"/>
                  </a:lnTo>
                  <a:lnTo>
                    <a:pt x="135" y="165"/>
                  </a:lnTo>
                  <a:lnTo>
                    <a:pt x="195" y="128"/>
                  </a:lnTo>
                  <a:lnTo>
                    <a:pt x="257" y="95"/>
                  </a:lnTo>
                  <a:lnTo>
                    <a:pt x="315" y="68"/>
                  </a:lnTo>
                  <a:lnTo>
                    <a:pt x="367" y="45"/>
                  </a:lnTo>
                  <a:lnTo>
                    <a:pt x="420" y="28"/>
                  </a:lnTo>
                  <a:lnTo>
                    <a:pt x="467" y="18"/>
                  </a:lnTo>
                  <a:lnTo>
                    <a:pt x="515" y="5"/>
                  </a:lnTo>
                  <a:lnTo>
                    <a:pt x="557" y="3"/>
                  </a:lnTo>
                  <a:lnTo>
                    <a:pt x="600" y="0"/>
                  </a:lnTo>
                  <a:lnTo>
                    <a:pt x="637" y="5"/>
                  </a:lnTo>
                  <a:lnTo>
                    <a:pt x="672" y="10"/>
                  </a:lnTo>
                  <a:lnTo>
                    <a:pt x="705" y="18"/>
                  </a:lnTo>
                  <a:lnTo>
                    <a:pt x="737" y="30"/>
                  </a:lnTo>
                  <a:lnTo>
                    <a:pt x="762" y="45"/>
                  </a:lnTo>
                  <a:lnTo>
                    <a:pt x="787" y="60"/>
                  </a:lnTo>
                  <a:lnTo>
                    <a:pt x="807" y="80"/>
                  </a:lnTo>
                  <a:lnTo>
                    <a:pt x="827" y="98"/>
                  </a:lnTo>
                  <a:lnTo>
                    <a:pt x="845" y="120"/>
                  </a:lnTo>
                  <a:lnTo>
                    <a:pt x="857" y="143"/>
                  </a:lnTo>
                  <a:lnTo>
                    <a:pt x="870" y="168"/>
                  </a:lnTo>
                  <a:lnTo>
                    <a:pt x="875" y="193"/>
                  </a:lnTo>
                  <a:lnTo>
                    <a:pt x="882" y="218"/>
                  </a:lnTo>
                  <a:lnTo>
                    <a:pt x="885" y="243"/>
                  </a:lnTo>
                  <a:lnTo>
                    <a:pt x="885" y="270"/>
                  </a:lnTo>
                  <a:lnTo>
                    <a:pt x="882" y="295"/>
                  </a:lnTo>
                  <a:lnTo>
                    <a:pt x="875" y="320"/>
                  </a:lnTo>
                  <a:lnTo>
                    <a:pt x="870" y="345"/>
                  </a:lnTo>
                  <a:lnTo>
                    <a:pt x="857" y="370"/>
                  </a:lnTo>
                  <a:lnTo>
                    <a:pt x="845" y="390"/>
                  </a:lnTo>
                  <a:lnTo>
                    <a:pt x="827" y="413"/>
                  </a:lnTo>
                  <a:lnTo>
                    <a:pt x="807" y="435"/>
                  </a:lnTo>
                  <a:lnTo>
                    <a:pt x="787" y="453"/>
                  </a:lnTo>
                  <a:lnTo>
                    <a:pt x="762" y="468"/>
                  </a:lnTo>
                  <a:lnTo>
                    <a:pt x="737" y="483"/>
                  </a:lnTo>
                  <a:lnTo>
                    <a:pt x="705" y="493"/>
                  </a:lnTo>
                  <a:lnTo>
                    <a:pt x="672" y="503"/>
                  </a:lnTo>
                  <a:lnTo>
                    <a:pt x="637" y="508"/>
                  </a:lnTo>
                  <a:lnTo>
                    <a:pt x="600" y="510"/>
                  </a:lnTo>
                  <a:lnTo>
                    <a:pt x="557" y="508"/>
                  </a:lnTo>
                  <a:lnTo>
                    <a:pt x="515" y="503"/>
                  </a:lnTo>
                  <a:lnTo>
                    <a:pt x="467" y="495"/>
                  </a:lnTo>
                  <a:lnTo>
                    <a:pt x="420" y="483"/>
                  </a:lnTo>
                  <a:lnTo>
                    <a:pt x="367" y="465"/>
                  </a:lnTo>
                  <a:lnTo>
                    <a:pt x="315" y="445"/>
                  </a:lnTo>
                  <a:lnTo>
                    <a:pt x="257" y="418"/>
                  </a:lnTo>
                  <a:lnTo>
                    <a:pt x="195" y="385"/>
                  </a:lnTo>
                  <a:lnTo>
                    <a:pt x="135" y="350"/>
                  </a:lnTo>
                  <a:lnTo>
                    <a:pt x="67" y="303"/>
                  </a:lnTo>
                  <a:lnTo>
                    <a:pt x="0" y="255"/>
                  </a:lnTo>
                  <a:close/>
                </a:path>
              </a:pathLst>
            </a:custGeom>
            <a:solidFill>
              <a:srgbClr val="FFFF00"/>
            </a:solidFill>
            <a:ln w="12700">
              <a:solidFill>
                <a:srgbClr val="000000"/>
              </a:solidFill>
              <a:prstDash val="solid"/>
              <a:round/>
              <a:headEnd/>
              <a:tailEnd/>
            </a:ln>
          </p:spPr>
          <p:txBody>
            <a:bodyPr/>
            <a:lstStyle/>
            <a:p>
              <a:endParaRPr lang="en-US"/>
            </a:p>
          </p:txBody>
        </p:sp>
        <p:sp>
          <p:nvSpPr>
            <p:cNvPr id="119812" name="Freeform 4"/>
            <p:cNvSpPr>
              <a:spLocks/>
            </p:cNvSpPr>
            <p:nvPr/>
          </p:nvSpPr>
          <p:spPr bwMode="auto">
            <a:xfrm>
              <a:off x="1818" y="3107"/>
              <a:ext cx="202" cy="126"/>
            </a:xfrm>
            <a:custGeom>
              <a:avLst/>
              <a:gdLst/>
              <a:ahLst/>
              <a:cxnLst>
                <a:cxn ang="0">
                  <a:pos x="507" y="157"/>
                </a:cxn>
                <a:cxn ang="0">
                  <a:pos x="470" y="187"/>
                </a:cxn>
                <a:cxn ang="0">
                  <a:pos x="430" y="217"/>
                </a:cxn>
                <a:cxn ang="0">
                  <a:pos x="395" y="237"/>
                </a:cxn>
                <a:cxn ang="0">
                  <a:pos x="362" y="257"/>
                </a:cxn>
                <a:cxn ang="0">
                  <a:pos x="327" y="275"/>
                </a:cxn>
                <a:cxn ang="0">
                  <a:pos x="295" y="287"/>
                </a:cxn>
                <a:cxn ang="0">
                  <a:pos x="265" y="297"/>
                </a:cxn>
                <a:cxn ang="0">
                  <a:pos x="237" y="307"/>
                </a:cxn>
                <a:cxn ang="0">
                  <a:pos x="210" y="310"/>
                </a:cxn>
                <a:cxn ang="0">
                  <a:pos x="185" y="315"/>
                </a:cxn>
                <a:cxn ang="0">
                  <a:pos x="162" y="315"/>
                </a:cxn>
                <a:cxn ang="0">
                  <a:pos x="142" y="315"/>
                </a:cxn>
                <a:cxn ang="0">
                  <a:pos x="120" y="310"/>
                </a:cxn>
                <a:cxn ang="0">
                  <a:pos x="102" y="305"/>
                </a:cxn>
                <a:cxn ang="0">
                  <a:pos x="85" y="297"/>
                </a:cxn>
                <a:cxn ang="0">
                  <a:pos x="67" y="290"/>
                </a:cxn>
                <a:cxn ang="0">
                  <a:pos x="55" y="280"/>
                </a:cxn>
                <a:cxn ang="0">
                  <a:pos x="42" y="270"/>
                </a:cxn>
                <a:cxn ang="0">
                  <a:pos x="30" y="255"/>
                </a:cxn>
                <a:cxn ang="0">
                  <a:pos x="22" y="240"/>
                </a:cxn>
                <a:cxn ang="0">
                  <a:pos x="12" y="230"/>
                </a:cxn>
                <a:cxn ang="0">
                  <a:pos x="7" y="212"/>
                </a:cxn>
                <a:cxn ang="0">
                  <a:pos x="2" y="197"/>
                </a:cxn>
                <a:cxn ang="0">
                  <a:pos x="0" y="182"/>
                </a:cxn>
                <a:cxn ang="0">
                  <a:pos x="0" y="167"/>
                </a:cxn>
                <a:cxn ang="0">
                  <a:pos x="0" y="150"/>
                </a:cxn>
                <a:cxn ang="0">
                  <a:pos x="0" y="135"/>
                </a:cxn>
                <a:cxn ang="0">
                  <a:pos x="2" y="117"/>
                </a:cxn>
                <a:cxn ang="0">
                  <a:pos x="7" y="102"/>
                </a:cxn>
                <a:cxn ang="0">
                  <a:pos x="12" y="87"/>
                </a:cxn>
                <a:cxn ang="0">
                  <a:pos x="22" y="72"/>
                </a:cxn>
                <a:cxn ang="0">
                  <a:pos x="30" y="60"/>
                </a:cxn>
                <a:cxn ang="0">
                  <a:pos x="42" y="47"/>
                </a:cxn>
                <a:cxn ang="0">
                  <a:pos x="55" y="35"/>
                </a:cxn>
                <a:cxn ang="0">
                  <a:pos x="67" y="27"/>
                </a:cxn>
                <a:cxn ang="0">
                  <a:pos x="85" y="17"/>
                </a:cxn>
                <a:cxn ang="0">
                  <a:pos x="102" y="10"/>
                </a:cxn>
                <a:cxn ang="0">
                  <a:pos x="120" y="5"/>
                </a:cxn>
                <a:cxn ang="0">
                  <a:pos x="142" y="2"/>
                </a:cxn>
                <a:cxn ang="0">
                  <a:pos x="162" y="0"/>
                </a:cxn>
                <a:cxn ang="0">
                  <a:pos x="185" y="0"/>
                </a:cxn>
                <a:cxn ang="0">
                  <a:pos x="210" y="2"/>
                </a:cxn>
                <a:cxn ang="0">
                  <a:pos x="237" y="10"/>
                </a:cxn>
                <a:cxn ang="0">
                  <a:pos x="265" y="15"/>
                </a:cxn>
                <a:cxn ang="0">
                  <a:pos x="295" y="27"/>
                </a:cxn>
                <a:cxn ang="0">
                  <a:pos x="327" y="40"/>
                </a:cxn>
                <a:cxn ang="0">
                  <a:pos x="362" y="57"/>
                </a:cxn>
                <a:cxn ang="0">
                  <a:pos x="395" y="77"/>
                </a:cxn>
                <a:cxn ang="0">
                  <a:pos x="430" y="102"/>
                </a:cxn>
                <a:cxn ang="0">
                  <a:pos x="470" y="127"/>
                </a:cxn>
                <a:cxn ang="0">
                  <a:pos x="507" y="157"/>
                </a:cxn>
              </a:cxnLst>
              <a:rect l="0" t="0" r="r" b="b"/>
              <a:pathLst>
                <a:path w="507" h="315">
                  <a:moveTo>
                    <a:pt x="507" y="157"/>
                  </a:moveTo>
                  <a:lnTo>
                    <a:pt x="470" y="187"/>
                  </a:lnTo>
                  <a:lnTo>
                    <a:pt x="430" y="217"/>
                  </a:lnTo>
                  <a:lnTo>
                    <a:pt x="395" y="237"/>
                  </a:lnTo>
                  <a:lnTo>
                    <a:pt x="362" y="257"/>
                  </a:lnTo>
                  <a:lnTo>
                    <a:pt x="327" y="275"/>
                  </a:lnTo>
                  <a:lnTo>
                    <a:pt x="295" y="287"/>
                  </a:lnTo>
                  <a:lnTo>
                    <a:pt x="265" y="297"/>
                  </a:lnTo>
                  <a:lnTo>
                    <a:pt x="237" y="307"/>
                  </a:lnTo>
                  <a:lnTo>
                    <a:pt x="210" y="310"/>
                  </a:lnTo>
                  <a:lnTo>
                    <a:pt x="185" y="315"/>
                  </a:lnTo>
                  <a:lnTo>
                    <a:pt x="162" y="315"/>
                  </a:lnTo>
                  <a:lnTo>
                    <a:pt x="142" y="315"/>
                  </a:lnTo>
                  <a:lnTo>
                    <a:pt x="120" y="310"/>
                  </a:lnTo>
                  <a:lnTo>
                    <a:pt x="102" y="305"/>
                  </a:lnTo>
                  <a:lnTo>
                    <a:pt x="85" y="297"/>
                  </a:lnTo>
                  <a:lnTo>
                    <a:pt x="67" y="290"/>
                  </a:lnTo>
                  <a:lnTo>
                    <a:pt x="55" y="280"/>
                  </a:lnTo>
                  <a:lnTo>
                    <a:pt x="42" y="270"/>
                  </a:lnTo>
                  <a:lnTo>
                    <a:pt x="30" y="255"/>
                  </a:lnTo>
                  <a:lnTo>
                    <a:pt x="22" y="240"/>
                  </a:lnTo>
                  <a:lnTo>
                    <a:pt x="12" y="230"/>
                  </a:lnTo>
                  <a:lnTo>
                    <a:pt x="7" y="212"/>
                  </a:lnTo>
                  <a:lnTo>
                    <a:pt x="2" y="197"/>
                  </a:lnTo>
                  <a:lnTo>
                    <a:pt x="0" y="182"/>
                  </a:lnTo>
                  <a:lnTo>
                    <a:pt x="0" y="167"/>
                  </a:lnTo>
                  <a:lnTo>
                    <a:pt x="0" y="150"/>
                  </a:lnTo>
                  <a:lnTo>
                    <a:pt x="0" y="135"/>
                  </a:lnTo>
                  <a:lnTo>
                    <a:pt x="2" y="117"/>
                  </a:lnTo>
                  <a:lnTo>
                    <a:pt x="7" y="102"/>
                  </a:lnTo>
                  <a:lnTo>
                    <a:pt x="12" y="87"/>
                  </a:lnTo>
                  <a:lnTo>
                    <a:pt x="22" y="72"/>
                  </a:lnTo>
                  <a:lnTo>
                    <a:pt x="30" y="60"/>
                  </a:lnTo>
                  <a:lnTo>
                    <a:pt x="42" y="47"/>
                  </a:lnTo>
                  <a:lnTo>
                    <a:pt x="55" y="35"/>
                  </a:lnTo>
                  <a:lnTo>
                    <a:pt x="67" y="27"/>
                  </a:lnTo>
                  <a:lnTo>
                    <a:pt x="85" y="17"/>
                  </a:lnTo>
                  <a:lnTo>
                    <a:pt x="102" y="10"/>
                  </a:lnTo>
                  <a:lnTo>
                    <a:pt x="120" y="5"/>
                  </a:lnTo>
                  <a:lnTo>
                    <a:pt x="142" y="2"/>
                  </a:lnTo>
                  <a:lnTo>
                    <a:pt x="162" y="0"/>
                  </a:lnTo>
                  <a:lnTo>
                    <a:pt x="185" y="0"/>
                  </a:lnTo>
                  <a:lnTo>
                    <a:pt x="210" y="2"/>
                  </a:lnTo>
                  <a:lnTo>
                    <a:pt x="237" y="10"/>
                  </a:lnTo>
                  <a:lnTo>
                    <a:pt x="265" y="15"/>
                  </a:lnTo>
                  <a:lnTo>
                    <a:pt x="295" y="27"/>
                  </a:lnTo>
                  <a:lnTo>
                    <a:pt x="327" y="40"/>
                  </a:lnTo>
                  <a:lnTo>
                    <a:pt x="362" y="57"/>
                  </a:lnTo>
                  <a:lnTo>
                    <a:pt x="395" y="77"/>
                  </a:lnTo>
                  <a:lnTo>
                    <a:pt x="430" y="102"/>
                  </a:lnTo>
                  <a:lnTo>
                    <a:pt x="470" y="127"/>
                  </a:lnTo>
                  <a:lnTo>
                    <a:pt x="507" y="157"/>
                  </a:lnTo>
                  <a:close/>
                </a:path>
              </a:pathLst>
            </a:custGeom>
            <a:solidFill>
              <a:srgbClr val="FFFF00"/>
            </a:solidFill>
            <a:ln w="12700">
              <a:solidFill>
                <a:srgbClr val="000000"/>
              </a:solidFill>
              <a:prstDash val="solid"/>
              <a:round/>
              <a:headEnd/>
              <a:tailEnd/>
            </a:ln>
          </p:spPr>
          <p:txBody>
            <a:bodyPr/>
            <a:lstStyle/>
            <a:p>
              <a:endParaRPr lang="en-US"/>
            </a:p>
          </p:txBody>
        </p:sp>
        <p:sp>
          <p:nvSpPr>
            <p:cNvPr id="119813" name="Rectangle 5"/>
            <p:cNvSpPr>
              <a:spLocks noChangeArrowheads="1"/>
            </p:cNvSpPr>
            <p:nvPr/>
          </p:nvSpPr>
          <p:spPr bwMode="auto">
            <a:xfrm>
              <a:off x="2064" y="3061"/>
              <a:ext cx="83" cy="135"/>
            </a:xfrm>
            <a:prstGeom prst="rect">
              <a:avLst/>
            </a:prstGeom>
            <a:noFill/>
            <a:ln w="9525">
              <a:noFill/>
              <a:miter lim="800000"/>
              <a:headEnd/>
              <a:tailEnd/>
            </a:ln>
          </p:spPr>
          <p:txBody>
            <a:bodyPr wrap="none" lIns="0" tIns="0" rIns="0" bIns="0">
              <a:spAutoFit/>
            </a:bodyPr>
            <a:lstStyle/>
            <a:p>
              <a:pPr eaLnBrk="0" hangingPunct="0"/>
              <a:r>
                <a:rPr lang="en-US" b="1">
                  <a:solidFill>
                    <a:srgbClr val="FF0000"/>
                  </a:solidFill>
                  <a:latin typeface="Arial" pitchFamily="34" charset="0"/>
                </a:rPr>
                <a:t>O</a:t>
              </a:r>
              <a:endParaRPr lang="en-US" sz="1200"/>
            </a:p>
          </p:txBody>
        </p:sp>
        <p:sp>
          <p:nvSpPr>
            <p:cNvPr id="119814" name="Rectangle 6"/>
            <p:cNvSpPr>
              <a:spLocks noChangeArrowheads="1"/>
            </p:cNvSpPr>
            <p:nvPr/>
          </p:nvSpPr>
          <p:spPr bwMode="auto">
            <a:xfrm>
              <a:off x="2394" y="3061"/>
              <a:ext cx="78" cy="135"/>
            </a:xfrm>
            <a:prstGeom prst="rect">
              <a:avLst/>
            </a:prstGeom>
            <a:noFill/>
            <a:ln w="9525">
              <a:noFill/>
              <a:miter lim="800000"/>
              <a:headEnd/>
              <a:tailEnd/>
            </a:ln>
          </p:spPr>
          <p:txBody>
            <a:bodyPr wrap="none" lIns="0" tIns="0" rIns="0" bIns="0">
              <a:spAutoFit/>
            </a:bodyPr>
            <a:lstStyle/>
            <a:p>
              <a:pPr eaLnBrk="0" hangingPunct="0"/>
              <a:r>
                <a:rPr lang="en-US" b="1">
                  <a:solidFill>
                    <a:srgbClr val="000000"/>
                  </a:solidFill>
                  <a:latin typeface="Arial" pitchFamily="34" charset="0"/>
                </a:rPr>
                <a:t>C</a:t>
              </a:r>
              <a:endParaRPr lang="en-US" sz="1200"/>
            </a:p>
          </p:txBody>
        </p:sp>
        <p:grpSp>
          <p:nvGrpSpPr>
            <p:cNvPr id="119815" name="Group 7"/>
            <p:cNvGrpSpPr>
              <a:grpSpLocks/>
            </p:cNvGrpSpPr>
            <p:nvPr/>
          </p:nvGrpSpPr>
          <p:grpSpPr bwMode="auto">
            <a:xfrm>
              <a:off x="2238" y="3119"/>
              <a:ext cx="126" cy="105"/>
              <a:chOff x="5594" y="7798"/>
              <a:chExt cx="315" cy="261"/>
            </a:xfrm>
          </p:grpSpPr>
          <p:sp>
            <p:nvSpPr>
              <p:cNvPr id="119816" name="Line 8"/>
              <p:cNvSpPr>
                <a:spLocks noChangeShapeType="1"/>
              </p:cNvSpPr>
              <p:nvPr/>
            </p:nvSpPr>
            <p:spPr bwMode="auto">
              <a:xfrm>
                <a:off x="5594" y="7798"/>
                <a:ext cx="315" cy="1"/>
              </a:xfrm>
              <a:prstGeom prst="line">
                <a:avLst/>
              </a:prstGeom>
              <a:noFill/>
              <a:ln w="25400">
                <a:solidFill>
                  <a:srgbClr val="000000"/>
                </a:solidFill>
                <a:round/>
                <a:headEnd/>
                <a:tailEnd/>
              </a:ln>
            </p:spPr>
            <p:txBody>
              <a:bodyPr/>
              <a:lstStyle/>
              <a:p>
                <a:endParaRPr lang="en-US"/>
              </a:p>
            </p:txBody>
          </p:sp>
          <p:sp>
            <p:nvSpPr>
              <p:cNvPr id="119817" name="Line 9"/>
              <p:cNvSpPr>
                <a:spLocks noChangeShapeType="1"/>
              </p:cNvSpPr>
              <p:nvPr/>
            </p:nvSpPr>
            <p:spPr bwMode="auto">
              <a:xfrm>
                <a:off x="5594" y="7925"/>
                <a:ext cx="315" cy="1"/>
              </a:xfrm>
              <a:prstGeom prst="line">
                <a:avLst/>
              </a:prstGeom>
              <a:noFill/>
              <a:ln w="25400">
                <a:solidFill>
                  <a:srgbClr val="000000"/>
                </a:solidFill>
                <a:round/>
                <a:headEnd/>
                <a:tailEnd/>
              </a:ln>
            </p:spPr>
            <p:txBody>
              <a:bodyPr/>
              <a:lstStyle/>
              <a:p>
                <a:endParaRPr lang="en-US"/>
              </a:p>
            </p:txBody>
          </p:sp>
          <p:sp>
            <p:nvSpPr>
              <p:cNvPr id="119818" name="Line 10"/>
              <p:cNvSpPr>
                <a:spLocks noChangeShapeType="1"/>
              </p:cNvSpPr>
              <p:nvPr/>
            </p:nvSpPr>
            <p:spPr bwMode="auto">
              <a:xfrm>
                <a:off x="5594" y="8058"/>
                <a:ext cx="315" cy="1"/>
              </a:xfrm>
              <a:prstGeom prst="line">
                <a:avLst/>
              </a:prstGeom>
              <a:noFill/>
              <a:ln w="25400">
                <a:solidFill>
                  <a:srgbClr val="000000"/>
                </a:solidFill>
                <a:round/>
                <a:headEnd/>
                <a:tailEnd/>
              </a:ln>
            </p:spPr>
            <p:txBody>
              <a:bodyPr/>
              <a:lstStyle/>
              <a:p>
                <a:endParaRPr lang="en-US"/>
              </a:p>
            </p:txBody>
          </p:sp>
        </p:grpSp>
        <p:grpSp>
          <p:nvGrpSpPr>
            <p:cNvPr id="119819" name="Group 11"/>
            <p:cNvGrpSpPr>
              <a:grpSpLocks/>
            </p:cNvGrpSpPr>
            <p:nvPr/>
          </p:nvGrpSpPr>
          <p:grpSpPr bwMode="auto">
            <a:xfrm>
              <a:off x="1868" y="3138"/>
              <a:ext cx="28" cy="67"/>
              <a:chOff x="4671" y="7845"/>
              <a:chExt cx="68" cy="168"/>
            </a:xfrm>
          </p:grpSpPr>
          <p:sp>
            <p:nvSpPr>
              <p:cNvPr id="119820" name="Oval 12"/>
              <p:cNvSpPr>
                <a:spLocks noChangeArrowheads="1"/>
              </p:cNvSpPr>
              <p:nvPr/>
            </p:nvSpPr>
            <p:spPr bwMode="auto">
              <a:xfrm>
                <a:off x="4671" y="7845"/>
                <a:ext cx="68" cy="70"/>
              </a:xfrm>
              <a:prstGeom prst="ellipse">
                <a:avLst/>
              </a:prstGeom>
              <a:solidFill>
                <a:srgbClr val="FF8080"/>
              </a:solidFill>
              <a:ln w="0">
                <a:solidFill>
                  <a:srgbClr val="000000"/>
                </a:solidFill>
                <a:round/>
                <a:headEnd/>
                <a:tailEnd/>
              </a:ln>
            </p:spPr>
            <p:txBody>
              <a:bodyPr/>
              <a:lstStyle/>
              <a:p>
                <a:endParaRPr lang="en-US"/>
              </a:p>
            </p:txBody>
          </p:sp>
          <p:sp>
            <p:nvSpPr>
              <p:cNvPr id="119821" name="Oval 13"/>
              <p:cNvSpPr>
                <a:spLocks noChangeArrowheads="1"/>
              </p:cNvSpPr>
              <p:nvPr/>
            </p:nvSpPr>
            <p:spPr bwMode="auto">
              <a:xfrm>
                <a:off x="4671" y="7943"/>
                <a:ext cx="68" cy="70"/>
              </a:xfrm>
              <a:prstGeom prst="ellipse">
                <a:avLst/>
              </a:prstGeom>
              <a:solidFill>
                <a:srgbClr val="FF8080"/>
              </a:solidFill>
              <a:ln w="0">
                <a:solidFill>
                  <a:srgbClr val="000000"/>
                </a:solidFill>
                <a:round/>
                <a:headEnd/>
                <a:tailEnd/>
              </a:ln>
            </p:spPr>
            <p:txBody>
              <a:bodyPr/>
              <a:lstStyle/>
              <a:p>
                <a:endParaRPr lang="en-US"/>
              </a:p>
            </p:txBody>
          </p:sp>
        </p:grpSp>
        <p:grpSp>
          <p:nvGrpSpPr>
            <p:cNvPr id="119822" name="Group 14"/>
            <p:cNvGrpSpPr>
              <a:grpSpLocks/>
            </p:cNvGrpSpPr>
            <p:nvPr/>
          </p:nvGrpSpPr>
          <p:grpSpPr bwMode="auto">
            <a:xfrm>
              <a:off x="2766" y="3135"/>
              <a:ext cx="36" cy="78"/>
              <a:chOff x="6914" y="7838"/>
              <a:chExt cx="92" cy="195"/>
            </a:xfrm>
          </p:grpSpPr>
          <p:sp>
            <p:nvSpPr>
              <p:cNvPr id="119823" name="Oval 15"/>
              <p:cNvSpPr>
                <a:spLocks noChangeArrowheads="1"/>
              </p:cNvSpPr>
              <p:nvPr/>
            </p:nvSpPr>
            <p:spPr bwMode="auto">
              <a:xfrm>
                <a:off x="6914" y="7838"/>
                <a:ext cx="92" cy="82"/>
              </a:xfrm>
              <a:prstGeom prst="ellipse">
                <a:avLst/>
              </a:prstGeom>
              <a:solidFill>
                <a:srgbClr val="FF8080"/>
              </a:solidFill>
              <a:ln w="0">
                <a:solidFill>
                  <a:srgbClr val="000000"/>
                </a:solidFill>
                <a:round/>
                <a:headEnd/>
                <a:tailEnd/>
              </a:ln>
            </p:spPr>
            <p:txBody>
              <a:bodyPr/>
              <a:lstStyle/>
              <a:p>
                <a:endParaRPr lang="en-US"/>
              </a:p>
            </p:txBody>
          </p:sp>
          <p:sp>
            <p:nvSpPr>
              <p:cNvPr id="119824" name="Oval 16"/>
              <p:cNvSpPr>
                <a:spLocks noChangeArrowheads="1"/>
              </p:cNvSpPr>
              <p:nvPr/>
            </p:nvSpPr>
            <p:spPr bwMode="auto">
              <a:xfrm>
                <a:off x="6914" y="7950"/>
                <a:ext cx="92" cy="83"/>
              </a:xfrm>
              <a:prstGeom prst="ellipse">
                <a:avLst/>
              </a:prstGeom>
              <a:solidFill>
                <a:srgbClr val="FF8080"/>
              </a:solidFill>
              <a:ln w="0">
                <a:solidFill>
                  <a:srgbClr val="000000"/>
                </a:solidFill>
                <a:round/>
                <a:headEnd/>
                <a:tailEnd/>
              </a:ln>
            </p:spPr>
            <p:txBody>
              <a:bodyPr/>
              <a:lstStyle/>
              <a:p>
                <a:endParaRPr lang="en-US"/>
              </a:p>
            </p:txBody>
          </p:sp>
        </p:grpSp>
        <p:grpSp>
          <p:nvGrpSpPr>
            <p:cNvPr id="119825" name="Group 17"/>
            <p:cNvGrpSpPr>
              <a:grpSpLocks/>
            </p:cNvGrpSpPr>
            <p:nvPr/>
          </p:nvGrpSpPr>
          <p:grpSpPr bwMode="auto">
            <a:xfrm>
              <a:off x="2970" y="3116"/>
              <a:ext cx="220" cy="82"/>
              <a:chOff x="7424" y="7790"/>
              <a:chExt cx="550" cy="205"/>
            </a:xfrm>
          </p:grpSpPr>
          <p:sp>
            <p:nvSpPr>
              <p:cNvPr id="119826" name="Line 18"/>
              <p:cNvSpPr>
                <a:spLocks noChangeShapeType="1"/>
              </p:cNvSpPr>
              <p:nvPr/>
            </p:nvSpPr>
            <p:spPr bwMode="auto">
              <a:xfrm>
                <a:off x="7424" y="7895"/>
                <a:ext cx="465" cy="1"/>
              </a:xfrm>
              <a:prstGeom prst="line">
                <a:avLst/>
              </a:prstGeom>
              <a:noFill/>
              <a:ln w="25400">
                <a:solidFill>
                  <a:srgbClr val="000000"/>
                </a:solidFill>
                <a:round/>
                <a:headEnd/>
                <a:tailEnd/>
              </a:ln>
            </p:spPr>
            <p:txBody>
              <a:bodyPr/>
              <a:lstStyle/>
              <a:p>
                <a:endParaRPr lang="en-US"/>
              </a:p>
            </p:txBody>
          </p:sp>
          <p:sp>
            <p:nvSpPr>
              <p:cNvPr id="119827" name="Freeform 19"/>
              <p:cNvSpPr>
                <a:spLocks/>
              </p:cNvSpPr>
              <p:nvPr/>
            </p:nvSpPr>
            <p:spPr bwMode="auto">
              <a:xfrm>
                <a:off x="7756" y="7790"/>
                <a:ext cx="218" cy="205"/>
              </a:xfrm>
              <a:custGeom>
                <a:avLst/>
                <a:gdLst/>
                <a:ahLst/>
                <a:cxnLst>
                  <a:cxn ang="0">
                    <a:pos x="0" y="0"/>
                  </a:cxn>
                  <a:cxn ang="0">
                    <a:pos x="218" y="105"/>
                  </a:cxn>
                  <a:cxn ang="0">
                    <a:pos x="3" y="205"/>
                  </a:cxn>
                  <a:cxn ang="0">
                    <a:pos x="70" y="105"/>
                  </a:cxn>
                  <a:cxn ang="0">
                    <a:pos x="0" y="0"/>
                  </a:cxn>
                </a:cxnLst>
                <a:rect l="0" t="0" r="r" b="b"/>
                <a:pathLst>
                  <a:path w="218" h="205">
                    <a:moveTo>
                      <a:pt x="0" y="0"/>
                    </a:moveTo>
                    <a:lnTo>
                      <a:pt x="218" y="105"/>
                    </a:lnTo>
                    <a:lnTo>
                      <a:pt x="3" y="205"/>
                    </a:lnTo>
                    <a:lnTo>
                      <a:pt x="70" y="105"/>
                    </a:lnTo>
                    <a:lnTo>
                      <a:pt x="0" y="0"/>
                    </a:lnTo>
                    <a:close/>
                  </a:path>
                </a:pathLst>
              </a:custGeom>
              <a:solidFill>
                <a:srgbClr val="000000"/>
              </a:solidFill>
              <a:ln w="0">
                <a:solidFill>
                  <a:srgbClr val="000000"/>
                </a:solidFill>
                <a:prstDash val="solid"/>
                <a:round/>
                <a:headEnd/>
                <a:tailEnd/>
              </a:ln>
            </p:spPr>
            <p:txBody>
              <a:bodyPr/>
              <a:lstStyle/>
              <a:p>
                <a:endParaRPr lang="en-US"/>
              </a:p>
            </p:txBody>
          </p:sp>
        </p:grpSp>
        <p:sp>
          <p:nvSpPr>
            <p:cNvPr id="119828" name="Rectangle 20"/>
            <p:cNvSpPr>
              <a:spLocks noChangeArrowheads="1"/>
            </p:cNvSpPr>
            <p:nvPr/>
          </p:nvSpPr>
          <p:spPr bwMode="auto">
            <a:xfrm>
              <a:off x="3270" y="3022"/>
              <a:ext cx="111" cy="168"/>
            </a:xfrm>
            <a:prstGeom prst="rect">
              <a:avLst/>
            </a:prstGeom>
            <a:noFill/>
            <a:ln w="9525">
              <a:noFill/>
              <a:miter lim="800000"/>
              <a:headEnd/>
              <a:tailEnd/>
            </a:ln>
          </p:spPr>
          <p:txBody>
            <a:bodyPr wrap="none" lIns="0" tIns="0" rIns="0" bIns="0">
              <a:spAutoFit/>
            </a:bodyPr>
            <a:lstStyle/>
            <a:p>
              <a:pPr eaLnBrk="0" hangingPunct="0"/>
              <a:r>
                <a:rPr lang="en-US" sz="3000" b="1">
                  <a:solidFill>
                    <a:srgbClr val="FF00FF"/>
                  </a:solidFill>
                  <a:latin typeface="Arial" pitchFamily="34" charset="0"/>
                </a:rPr>
                <a:t>M</a:t>
              </a:r>
              <a:endParaRPr lang="en-US" sz="1200"/>
            </a:p>
          </p:txBody>
        </p:sp>
        <p:sp>
          <p:nvSpPr>
            <p:cNvPr id="119829" name="Freeform 21"/>
            <p:cNvSpPr>
              <a:spLocks/>
            </p:cNvSpPr>
            <p:nvPr/>
          </p:nvSpPr>
          <p:spPr bwMode="auto">
            <a:xfrm>
              <a:off x="2920" y="2744"/>
              <a:ext cx="322" cy="306"/>
            </a:xfrm>
            <a:custGeom>
              <a:avLst/>
              <a:gdLst/>
              <a:ahLst/>
              <a:cxnLst>
                <a:cxn ang="0">
                  <a:pos x="807" y="765"/>
                </a:cxn>
                <a:cxn ang="0">
                  <a:pos x="710" y="750"/>
                </a:cxn>
                <a:cxn ang="0">
                  <a:pos x="622" y="733"/>
                </a:cxn>
                <a:cxn ang="0">
                  <a:pos x="540" y="715"/>
                </a:cxn>
                <a:cxn ang="0">
                  <a:pos x="467" y="690"/>
                </a:cxn>
                <a:cxn ang="0">
                  <a:pos x="395" y="668"/>
                </a:cxn>
                <a:cxn ang="0">
                  <a:pos x="335" y="645"/>
                </a:cxn>
                <a:cxn ang="0">
                  <a:pos x="277" y="615"/>
                </a:cxn>
                <a:cxn ang="0">
                  <a:pos x="230" y="590"/>
                </a:cxn>
                <a:cxn ang="0">
                  <a:pos x="182" y="560"/>
                </a:cxn>
                <a:cxn ang="0">
                  <a:pos x="142" y="530"/>
                </a:cxn>
                <a:cxn ang="0">
                  <a:pos x="107" y="498"/>
                </a:cxn>
                <a:cxn ang="0">
                  <a:pos x="80" y="468"/>
                </a:cxn>
                <a:cxn ang="0">
                  <a:pos x="55" y="435"/>
                </a:cxn>
                <a:cxn ang="0">
                  <a:pos x="35" y="403"/>
                </a:cxn>
                <a:cxn ang="0">
                  <a:pos x="22" y="370"/>
                </a:cxn>
                <a:cxn ang="0">
                  <a:pos x="7" y="340"/>
                </a:cxn>
                <a:cxn ang="0">
                  <a:pos x="2" y="308"/>
                </a:cxn>
                <a:cxn ang="0">
                  <a:pos x="0" y="275"/>
                </a:cxn>
                <a:cxn ang="0">
                  <a:pos x="2" y="248"/>
                </a:cxn>
                <a:cxn ang="0">
                  <a:pos x="5" y="215"/>
                </a:cxn>
                <a:cxn ang="0">
                  <a:pos x="15" y="190"/>
                </a:cxn>
                <a:cxn ang="0">
                  <a:pos x="22" y="160"/>
                </a:cxn>
                <a:cxn ang="0">
                  <a:pos x="37" y="135"/>
                </a:cxn>
                <a:cxn ang="0">
                  <a:pos x="55" y="110"/>
                </a:cxn>
                <a:cxn ang="0">
                  <a:pos x="75" y="90"/>
                </a:cxn>
                <a:cxn ang="0">
                  <a:pos x="95" y="68"/>
                </a:cxn>
                <a:cxn ang="0">
                  <a:pos x="117" y="50"/>
                </a:cxn>
                <a:cxn ang="0">
                  <a:pos x="142" y="35"/>
                </a:cxn>
                <a:cxn ang="0">
                  <a:pos x="170" y="23"/>
                </a:cxn>
                <a:cxn ang="0">
                  <a:pos x="200" y="13"/>
                </a:cxn>
                <a:cxn ang="0">
                  <a:pos x="230" y="5"/>
                </a:cxn>
                <a:cxn ang="0">
                  <a:pos x="260" y="0"/>
                </a:cxn>
                <a:cxn ang="0">
                  <a:pos x="292" y="0"/>
                </a:cxn>
                <a:cxn ang="0">
                  <a:pos x="325" y="3"/>
                </a:cxn>
                <a:cxn ang="0">
                  <a:pos x="357" y="8"/>
                </a:cxn>
                <a:cxn ang="0">
                  <a:pos x="392" y="20"/>
                </a:cxn>
                <a:cxn ang="0">
                  <a:pos x="425" y="35"/>
                </a:cxn>
                <a:cxn ang="0">
                  <a:pos x="457" y="53"/>
                </a:cxn>
                <a:cxn ang="0">
                  <a:pos x="495" y="75"/>
                </a:cxn>
                <a:cxn ang="0">
                  <a:pos x="525" y="103"/>
                </a:cxn>
                <a:cxn ang="0">
                  <a:pos x="560" y="135"/>
                </a:cxn>
                <a:cxn ang="0">
                  <a:pos x="590" y="170"/>
                </a:cxn>
                <a:cxn ang="0">
                  <a:pos x="620" y="213"/>
                </a:cxn>
                <a:cxn ang="0">
                  <a:pos x="650" y="265"/>
                </a:cxn>
                <a:cxn ang="0">
                  <a:pos x="677" y="315"/>
                </a:cxn>
                <a:cxn ang="0">
                  <a:pos x="705" y="378"/>
                </a:cxn>
                <a:cxn ang="0">
                  <a:pos x="732" y="440"/>
                </a:cxn>
                <a:cxn ang="0">
                  <a:pos x="752" y="513"/>
                </a:cxn>
                <a:cxn ang="0">
                  <a:pos x="772" y="590"/>
                </a:cxn>
                <a:cxn ang="0">
                  <a:pos x="790" y="675"/>
                </a:cxn>
                <a:cxn ang="0">
                  <a:pos x="807" y="765"/>
                </a:cxn>
              </a:cxnLst>
              <a:rect l="0" t="0" r="r" b="b"/>
              <a:pathLst>
                <a:path w="807" h="765">
                  <a:moveTo>
                    <a:pt x="807" y="765"/>
                  </a:moveTo>
                  <a:lnTo>
                    <a:pt x="710" y="750"/>
                  </a:lnTo>
                  <a:lnTo>
                    <a:pt x="622" y="733"/>
                  </a:lnTo>
                  <a:lnTo>
                    <a:pt x="540" y="715"/>
                  </a:lnTo>
                  <a:lnTo>
                    <a:pt x="467" y="690"/>
                  </a:lnTo>
                  <a:lnTo>
                    <a:pt x="395" y="668"/>
                  </a:lnTo>
                  <a:lnTo>
                    <a:pt x="335" y="645"/>
                  </a:lnTo>
                  <a:lnTo>
                    <a:pt x="277" y="615"/>
                  </a:lnTo>
                  <a:lnTo>
                    <a:pt x="230" y="590"/>
                  </a:lnTo>
                  <a:lnTo>
                    <a:pt x="182" y="560"/>
                  </a:lnTo>
                  <a:lnTo>
                    <a:pt x="142" y="530"/>
                  </a:lnTo>
                  <a:lnTo>
                    <a:pt x="107" y="498"/>
                  </a:lnTo>
                  <a:lnTo>
                    <a:pt x="80" y="468"/>
                  </a:lnTo>
                  <a:lnTo>
                    <a:pt x="55" y="435"/>
                  </a:lnTo>
                  <a:lnTo>
                    <a:pt x="35" y="403"/>
                  </a:lnTo>
                  <a:lnTo>
                    <a:pt x="22" y="370"/>
                  </a:lnTo>
                  <a:lnTo>
                    <a:pt x="7" y="340"/>
                  </a:lnTo>
                  <a:lnTo>
                    <a:pt x="2" y="308"/>
                  </a:lnTo>
                  <a:lnTo>
                    <a:pt x="0" y="275"/>
                  </a:lnTo>
                  <a:lnTo>
                    <a:pt x="2" y="248"/>
                  </a:lnTo>
                  <a:lnTo>
                    <a:pt x="5" y="215"/>
                  </a:lnTo>
                  <a:lnTo>
                    <a:pt x="15" y="190"/>
                  </a:lnTo>
                  <a:lnTo>
                    <a:pt x="22" y="160"/>
                  </a:lnTo>
                  <a:lnTo>
                    <a:pt x="37" y="135"/>
                  </a:lnTo>
                  <a:lnTo>
                    <a:pt x="55" y="110"/>
                  </a:lnTo>
                  <a:lnTo>
                    <a:pt x="75" y="90"/>
                  </a:lnTo>
                  <a:lnTo>
                    <a:pt x="95" y="68"/>
                  </a:lnTo>
                  <a:lnTo>
                    <a:pt x="117" y="50"/>
                  </a:lnTo>
                  <a:lnTo>
                    <a:pt x="142" y="35"/>
                  </a:lnTo>
                  <a:lnTo>
                    <a:pt x="170" y="23"/>
                  </a:lnTo>
                  <a:lnTo>
                    <a:pt x="200" y="13"/>
                  </a:lnTo>
                  <a:lnTo>
                    <a:pt x="230" y="5"/>
                  </a:lnTo>
                  <a:lnTo>
                    <a:pt x="260" y="0"/>
                  </a:lnTo>
                  <a:lnTo>
                    <a:pt x="292" y="0"/>
                  </a:lnTo>
                  <a:lnTo>
                    <a:pt x="325" y="3"/>
                  </a:lnTo>
                  <a:lnTo>
                    <a:pt x="357" y="8"/>
                  </a:lnTo>
                  <a:lnTo>
                    <a:pt x="392" y="20"/>
                  </a:lnTo>
                  <a:lnTo>
                    <a:pt x="425" y="35"/>
                  </a:lnTo>
                  <a:lnTo>
                    <a:pt x="457" y="53"/>
                  </a:lnTo>
                  <a:lnTo>
                    <a:pt x="495" y="75"/>
                  </a:lnTo>
                  <a:lnTo>
                    <a:pt x="525" y="103"/>
                  </a:lnTo>
                  <a:lnTo>
                    <a:pt x="560" y="135"/>
                  </a:lnTo>
                  <a:lnTo>
                    <a:pt x="590" y="170"/>
                  </a:lnTo>
                  <a:lnTo>
                    <a:pt x="620" y="213"/>
                  </a:lnTo>
                  <a:lnTo>
                    <a:pt x="650" y="265"/>
                  </a:lnTo>
                  <a:lnTo>
                    <a:pt x="677" y="315"/>
                  </a:lnTo>
                  <a:lnTo>
                    <a:pt x="705" y="378"/>
                  </a:lnTo>
                  <a:lnTo>
                    <a:pt x="732" y="440"/>
                  </a:lnTo>
                  <a:lnTo>
                    <a:pt x="752" y="513"/>
                  </a:lnTo>
                  <a:lnTo>
                    <a:pt x="772" y="590"/>
                  </a:lnTo>
                  <a:lnTo>
                    <a:pt x="790" y="675"/>
                  </a:lnTo>
                  <a:lnTo>
                    <a:pt x="807" y="765"/>
                  </a:lnTo>
                  <a:close/>
                </a:path>
              </a:pathLst>
            </a:custGeom>
            <a:solidFill>
              <a:srgbClr val="FFFF00"/>
            </a:solidFill>
            <a:ln w="12700">
              <a:solidFill>
                <a:srgbClr val="000000"/>
              </a:solidFill>
              <a:prstDash val="solid"/>
              <a:round/>
              <a:headEnd/>
              <a:tailEnd/>
            </a:ln>
          </p:spPr>
          <p:txBody>
            <a:bodyPr/>
            <a:lstStyle/>
            <a:p>
              <a:endParaRPr lang="en-US"/>
            </a:p>
          </p:txBody>
        </p:sp>
        <p:sp>
          <p:nvSpPr>
            <p:cNvPr id="119830" name="Freeform 22"/>
            <p:cNvSpPr>
              <a:spLocks/>
            </p:cNvSpPr>
            <p:nvPr/>
          </p:nvSpPr>
          <p:spPr bwMode="auto">
            <a:xfrm>
              <a:off x="2920" y="3287"/>
              <a:ext cx="322" cy="306"/>
            </a:xfrm>
            <a:custGeom>
              <a:avLst/>
              <a:gdLst/>
              <a:ahLst/>
              <a:cxnLst>
                <a:cxn ang="0">
                  <a:pos x="807" y="0"/>
                </a:cxn>
                <a:cxn ang="0">
                  <a:pos x="790" y="90"/>
                </a:cxn>
                <a:cxn ang="0">
                  <a:pos x="772" y="175"/>
                </a:cxn>
                <a:cxn ang="0">
                  <a:pos x="752" y="252"/>
                </a:cxn>
                <a:cxn ang="0">
                  <a:pos x="732" y="325"/>
                </a:cxn>
                <a:cxn ang="0">
                  <a:pos x="705" y="387"/>
                </a:cxn>
                <a:cxn ang="0">
                  <a:pos x="677" y="450"/>
                </a:cxn>
                <a:cxn ang="0">
                  <a:pos x="650" y="500"/>
                </a:cxn>
                <a:cxn ang="0">
                  <a:pos x="620" y="550"/>
                </a:cxn>
                <a:cxn ang="0">
                  <a:pos x="590" y="592"/>
                </a:cxn>
                <a:cxn ang="0">
                  <a:pos x="560" y="630"/>
                </a:cxn>
                <a:cxn ang="0">
                  <a:pos x="525" y="662"/>
                </a:cxn>
                <a:cxn ang="0">
                  <a:pos x="495" y="690"/>
                </a:cxn>
                <a:cxn ang="0">
                  <a:pos x="457" y="712"/>
                </a:cxn>
                <a:cxn ang="0">
                  <a:pos x="425" y="730"/>
                </a:cxn>
                <a:cxn ang="0">
                  <a:pos x="392" y="747"/>
                </a:cxn>
                <a:cxn ang="0">
                  <a:pos x="357" y="755"/>
                </a:cxn>
                <a:cxn ang="0">
                  <a:pos x="325" y="762"/>
                </a:cxn>
                <a:cxn ang="0">
                  <a:pos x="292" y="765"/>
                </a:cxn>
                <a:cxn ang="0">
                  <a:pos x="260" y="765"/>
                </a:cxn>
                <a:cxn ang="0">
                  <a:pos x="230" y="760"/>
                </a:cxn>
                <a:cxn ang="0">
                  <a:pos x="200" y="752"/>
                </a:cxn>
                <a:cxn ang="0">
                  <a:pos x="170" y="740"/>
                </a:cxn>
                <a:cxn ang="0">
                  <a:pos x="142" y="727"/>
                </a:cxn>
                <a:cxn ang="0">
                  <a:pos x="117" y="715"/>
                </a:cxn>
                <a:cxn ang="0">
                  <a:pos x="95" y="697"/>
                </a:cxn>
                <a:cxn ang="0">
                  <a:pos x="75" y="675"/>
                </a:cxn>
                <a:cxn ang="0">
                  <a:pos x="55" y="652"/>
                </a:cxn>
                <a:cxn ang="0">
                  <a:pos x="37" y="630"/>
                </a:cxn>
                <a:cxn ang="0">
                  <a:pos x="22" y="602"/>
                </a:cxn>
                <a:cxn ang="0">
                  <a:pos x="15" y="577"/>
                </a:cxn>
                <a:cxn ang="0">
                  <a:pos x="5" y="550"/>
                </a:cxn>
                <a:cxn ang="0">
                  <a:pos x="2" y="520"/>
                </a:cxn>
                <a:cxn ang="0">
                  <a:pos x="0" y="490"/>
                </a:cxn>
                <a:cxn ang="0">
                  <a:pos x="2" y="457"/>
                </a:cxn>
                <a:cxn ang="0">
                  <a:pos x="7" y="425"/>
                </a:cxn>
                <a:cxn ang="0">
                  <a:pos x="22" y="392"/>
                </a:cxn>
                <a:cxn ang="0">
                  <a:pos x="35" y="360"/>
                </a:cxn>
                <a:cxn ang="0">
                  <a:pos x="55" y="330"/>
                </a:cxn>
                <a:cxn ang="0">
                  <a:pos x="80" y="297"/>
                </a:cxn>
                <a:cxn ang="0">
                  <a:pos x="107" y="267"/>
                </a:cxn>
                <a:cxn ang="0">
                  <a:pos x="142" y="235"/>
                </a:cxn>
                <a:cxn ang="0">
                  <a:pos x="182" y="207"/>
                </a:cxn>
                <a:cxn ang="0">
                  <a:pos x="230" y="175"/>
                </a:cxn>
                <a:cxn ang="0">
                  <a:pos x="277" y="150"/>
                </a:cxn>
                <a:cxn ang="0">
                  <a:pos x="335" y="122"/>
                </a:cxn>
                <a:cxn ang="0">
                  <a:pos x="395" y="97"/>
                </a:cxn>
                <a:cxn ang="0">
                  <a:pos x="467" y="75"/>
                </a:cxn>
                <a:cxn ang="0">
                  <a:pos x="540" y="52"/>
                </a:cxn>
                <a:cxn ang="0">
                  <a:pos x="622" y="32"/>
                </a:cxn>
                <a:cxn ang="0">
                  <a:pos x="710" y="12"/>
                </a:cxn>
                <a:cxn ang="0">
                  <a:pos x="807" y="0"/>
                </a:cxn>
              </a:cxnLst>
              <a:rect l="0" t="0" r="r" b="b"/>
              <a:pathLst>
                <a:path w="807" h="765">
                  <a:moveTo>
                    <a:pt x="807" y="0"/>
                  </a:moveTo>
                  <a:lnTo>
                    <a:pt x="790" y="90"/>
                  </a:lnTo>
                  <a:lnTo>
                    <a:pt x="772" y="175"/>
                  </a:lnTo>
                  <a:lnTo>
                    <a:pt x="752" y="252"/>
                  </a:lnTo>
                  <a:lnTo>
                    <a:pt x="732" y="325"/>
                  </a:lnTo>
                  <a:lnTo>
                    <a:pt x="705" y="387"/>
                  </a:lnTo>
                  <a:lnTo>
                    <a:pt x="677" y="450"/>
                  </a:lnTo>
                  <a:lnTo>
                    <a:pt x="650" y="500"/>
                  </a:lnTo>
                  <a:lnTo>
                    <a:pt x="620" y="550"/>
                  </a:lnTo>
                  <a:lnTo>
                    <a:pt x="590" y="592"/>
                  </a:lnTo>
                  <a:lnTo>
                    <a:pt x="560" y="630"/>
                  </a:lnTo>
                  <a:lnTo>
                    <a:pt x="525" y="662"/>
                  </a:lnTo>
                  <a:lnTo>
                    <a:pt x="495" y="690"/>
                  </a:lnTo>
                  <a:lnTo>
                    <a:pt x="457" y="712"/>
                  </a:lnTo>
                  <a:lnTo>
                    <a:pt x="425" y="730"/>
                  </a:lnTo>
                  <a:lnTo>
                    <a:pt x="392" y="747"/>
                  </a:lnTo>
                  <a:lnTo>
                    <a:pt x="357" y="755"/>
                  </a:lnTo>
                  <a:lnTo>
                    <a:pt x="325" y="762"/>
                  </a:lnTo>
                  <a:lnTo>
                    <a:pt x="292" y="765"/>
                  </a:lnTo>
                  <a:lnTo>
                    <a:pt x="260" y="765"/>
                  </a:lnTo>
                  <a:lnTo>
                    <a:pt x="230" y="760"/>
                  </a:lnTo>
                  <a:lnTo>
                    <a:pt x="200" y="752"/>
                  </a:lnTo>
                  <a:lnTo>
                    <a:pt x="170" y="740"/>
                  </a:lnTo>
                  <a:lnTo>
                    <a:pt x="142" y="727"/>
                  </a:lnTo>
                  <a:lnTo>
                    <a:pt x="117" y="715"/>
                  </a:lnTo>
                  <a:lnTo>
                    <a:pt x="95" y="697"/>
                  </a:lnTo>
                  <a:lnTo>
                    <a:pt x="75" y="675"/>
                  </a:lnTo>
                  <a:lnTo>
                    <a:pt x="55" y="652"/>
                  </a:lnTo>
                  <a:lnTo>
                    <a:pt x="37" y="630"/>
                  </a:lnTo>
                  <a:lnTo>
                    <a:pt x="22" y="602"/>
                  </a:lnTo>
                  <a:lnTo>
                    <a:pt x="15" y="577"/>
                  </a:lnTo>
                  <a:lnTo>
                    <a:pt x="5" y="550"/>
                  </a:lnTo>
                  <a:lnTo>
                    <a:pt x="2" y="520"/>
                  </a:lnTo>
                  <a:lnTo>
                    <a:pt x="0" y="490"/>
                  </a:lnTo>
                  <a:lnTo>
                    <a:pt x="2" y="457"/>
                  </a:lnTo>
                  <a:lnTo>
                    <a:pt x="7" y="425"/>
                  </a:lnTo>
                  <a:lnTo>
                    <a:pt x="22" y="392"/>
                  </a:lnTo>
                  <a:lnTo>
                    <a:pt x="35" y="360"/>
                  </a:lnTo>
                  <a:lnTo>
                    <a:pt x="55" y="330"/>
                  </a:lnTo>
                  <a:lnTo>
                    <a:pt x="80" y="297"/>
                  </a:lnTo>
                  <a:lnTo>
                    <a:pt x="107" y="267"/>
                  </a:lnTo>
                  <a:lnTo>
                    <a:pt x="142" y="235"/>
                  </a:lnTo>
                  <a:lnTo>
                    <a:pt x="182" y="207"/>
                  </a:lnTo>
                  <a:lnTo>
                    <a:pt x="230" y="175"/>
                  </a:lnTo>
                  <a:lnTo>
                    <a:pt x="277" y="150"/>
                  </a:lnTo>
                  <a:lnTo>
                    <a:pt x="335" y="122"/>
                  </a:lnTo>
                  <a:lnTo>
                    <a:pt x="395" y="97"/>
                  </a:lnTo>
                  <a:lnTo>
                    <a:pt x="467" y="75"/>
                  </a:lnTo>
                  <a:lnTo>
                    <a:pt x="540" y="52"/>
                  </a:lnTo>
                  <a:lnTo>
                    <a:pt x="622" y="32"/>
                  </a:lnTo>
                  <a:lnTo>
                    <a:pt x="710" y="12"/>
                  </a:lnTo>
                  <a:lnTo>
                    <a:pt x="807" y="0"/>
                  </a:lnTo>
                  <a:close/>
                </a:path>
              </a:pathLst>
            </a:custGeom>
            <a:solidFill>
              <a:srgbClr val="00FFFF"/>
            </a:solidFill>
            <a:ln w="12700">
              <a:solidFill>
                <a:srgbClr val="000000"/>
              </a:solidFill>
              <a:prstDash val="solid"/>
              <a:round/>
              <a:headEnd/>
              <a:tailEnd/>
            </a:ln>
          </p:spPr>
          <p:txBody>
            <a:bodyPr/>
            <a:lstStyle/>
            <a:p>
              <a:endParaRPr lang="en-US"/>
            </a:p>
          </p:txBody>
        </p:sp>
        <p:sp>
          <p:nvSpPr>
            <p:cNvPr id="119831" name="Freeform 23"/>
            <p:cNvSpPr>
              <a:spLocks/>
            </p:cNvSpPr>
            <p:nvPr/>
          </p:nvSpPr>
          <p:spPr bwMode="auto">
            <a:xfrm>
              <a:off x="2526" y="2744"/>
              <a:ext cx="322" cy="306"/>
            </a:xfrm>
            <a:custGeom>
              <a:avLst/>
              <a:gdLst/>
              <a:ahLst/>
              <a:cxnLst>
                <a:cxn ang="0">
                  <a:pos x="0" y="765"/>
                </a:cxn>
                <a:cxn ang="0">
                  <a:pos x="13" y="675"/>
                </a:cxn>
                <a:cxn ang="0">
                  <a:pos x="33" y="590"/>
                </a:cxn>
                <a:cxn ang="0">
                  <a:pos x="53" y="513"/>
                </a:cxn>
                <a:cxn ang="0">
                  <a:pos x="75" y="440"/>
                </a:cxn>
                <a:cxn ang="0">
                  <a:pos x="100" y="378"/>
                </a:cxn>
                <a:cxn ang="0">
                  <a:pos x="125" y="315"/>
                </a:cxn>
                <a:cxn ang="0">
                  <a:pos x="153" y="265"/>
                </a:cxn>
                <a:cxn ang="0">
                  <a:pos x="185" y="213"/>
                </a:cxn>
                <a:cxn ang="0">
                  <a:pos x="215" y="170"/>
                </a:cxn>
                <a:cxn ang="0">
                  <a:pos x="245" y="135"/>
                </a:cxn>
                <a:cxn ang="0">
                  <a:pos x="278" y="103"/>
                </a:cxn>
                <a:cxn ang="0">
                  <a:pos x="313" y="75"/>
                </a:cxn>
                <a:cxn ang="0">
                  <a:pos x="343" y="53"/>
                </a:cxn>
                <a:cxn ang="0">
                  <a:pos x="378" y="35"/>
                </a:cxn>
                <a:cxn ang="0">
                  <a:pos x="415" y="20"/>
                </a:cxn>
                <a:cxn ang="0">
                  <a:pos x="448" y="8"/>
                </a:cxn>
                <a:cxn ang="0">
                  <a:pos x="480" y="3"/>
                </a:cxn>
                <a:cxn ang="0">
                  <a:pos x="513" y="0"/>
                </a:cxn>
                <a:cxn ang="0">
                  <a:pos x="545" y="0"/>
                </a:cxn>
                <a:cxn ang="0">
                  <a:pos x="578" y="5"/>
                </a:cxn>
                <a:cxn ang="0">
                  <a:pos x="608" y="13"/>
                </a:cxn>
                <a:cxn ang="0">
                  <a:pos x="635" y="23"/>
                </a:cxn>
                <a:cxn ang="0">
                  <a:pos x="663" y="35"/>
                </a:cxn>
                <a:cxn ang="0">
                  <a:pos x="688" y="50"/>
                </a:cxn>
                <a:cxn ang="0">
                  <a:pos x="710" y="68"/>
                </a:cxn>
                <a:cxn ang="0">
                  <a:pos x="733" y="90"/>
                </a:cxn>
                <a:cxn ang="0">
                  <a:pos x="750" y="110"/>
                </a:cxn>
                <a:cxn ang="0">
                  <a:pos x="768" y="135"/>
                </a:cxn>
                <a:cxn ang="0">
                  <a:pos x="780" y="160"/>
                </a:cxn>
                <a:cxn ang="0">
                  <a:pos x="793" y="190"/>
                </a:cxn>
                <a:cxn ang="0">
                  <a:pos x="800" y="215"/>
                </a:cxn>
                <a:cxn ang="0">
                  <a:pos x="805" y="248"/>
                </a:cxn>
                <a:cxn ang="0">
                  <a:pos x="805" y="275"/>
                </a:cxn>
                <a:cxn ang="0">
                  <a:pos x="803" y="308"/>
                </a:cxn>
                <a:cxn ang="0">
                  <a:pos x="793" y="340"/>
                </a:cxn>
                <a:cxn ang="0">
                  <a:pos x="785" y="370"/>
                </a:cxn>
                <a:cxn ang="0">
                  <a:pos x="768" y="403"/>
                </a:cxn>
                <a:cxn ang="0">
                  <a:pos x="748" y="435"/>
                </a:cxn>
                <a:cxn ang="0">
                  <a:pos x="725" y="468"/>
                </a:cxn>
                <a:cxn ang="0">
                  <a:pos x="695" y="498"/>
                </a:cxn>
                <a:cxn ang="0">
                  <a:pos x="663" y="530"/>
                </a:cxn>
                <a:cxn ang="0">
                  <a:pos x="625" y="560"/>
                </a:cxn>
                <a:cxn ang="0">
                  <a:pos x="578" y="590"/>
                </a:cxn>
                <a:cxn ang="0">
                  <a:pos x="528" y="615"/>
                </a:cxn>
                <a:cxn ang="0">
                  <a:pos x="473" y="645"/>
                </a:cxn>
                <a:cxn ang="0">
                  <a:pos x="408" y="668"/>
                </a:cxn>
                <a:cxn ang="0">
                  <a:pos x="340" y="690"/>
                </a:cxn>
                <a:cxn ang="0">
                  <a:pos x="263" y="715"/>
                </a:cxn>
                <a:cxn ang="0">
                  <a:pos x="183" y="733"/>
                </a:cxn>
                <a:cxn ang="0">
                  <a:pos x="95" y="750"/>
                </a:cxn>
                <a:cxn ang="0">
                  <a:pos x="0" y="765"/>
                </a:cxn>
              </a:cxnLst>
              <a:rect l="0" t="0" r="r" b="b"/>
              <a:pathLst>
                <a:path w="805" h="765">
                  <a:moveTo>
                    <a:pt x="0" y="765"/>
                  </a:moveTo>
                  <a:lnTo>
                    <a:pt x="13" y="675"/>
                  </a:lnTo>
                  <a:lnTo>
                    <a:pt x="33" y="590"/>
                  </a:lnTo>
                  <a:lnTo>
                    <a:pt x="53" y="513"/>
                  </a:lnTo>
                  <a:lnTo>
                    <a:pt x="75" y="440"/>
                  </a:lnTo>
                  <a:lnTo>
                    <a:pt x="100" y="378"/>
                  </a:lnTo>
                  <a:lnTo>
                    <a:pt x="125" y="315"/>
                  </a:lnTo>
                  <a:lnTo>
                    <a:pt x="153" y="265"/>
                  </a:lnTo>
                  <a:lnTo>
                    <a:pt x="185" y="213"/>
                  </a:lnTo>
                  <a:lnTo>
                    <a:pt x="215" y="170"/>
                  </a:lnTo>
                  <a:lnTo>
                    <a:pt x="245" y="135"/>
                  </a:lnTo>
                  <a:lnTo>
                    <a:pt x="278" y="103"/>
                  </a:lnTo>
                  <a:lnTo>
                    <a:pt x="313" y="75"/>
                  </a:lnTo>
                  <a:lnTo>
                    <a:pt x="343" y="53"/>
                  </a:lnTo>
                  <a:lnTo>
                    <a:pt x="378" y="35"/>
                  </a:lnTo>
                  <a:lnTo>
                    <a:pt x="415" y="20"/>
                  </a:lnTo>
                  <a:lnTo>
                    <a:pt x="448" y="8"/>
                  </a:lnTo>
                  <a:lnTo>
                    <a:pt x="480" y="3"/>
                  </a:lnTo>
                  <a:lnTo>
                    <a:pt x="513" y="0"/>
                  </a:lnTo>
                  <a:lnTo>
                    <a:pt x="545" y="0"/>
                  </a:lnTo>
                  <a:lnTo>
                    <a:pt x="578" y="5"/>
                  </a:lnTo>
                  <a:lnTo>
                    <a:pt x="608" y="13"/>
                  </a:lnTo>
                  <a:lnTo>
                    <a:pt x="635" y="23"/>
                  </a:lnTo>
                  <a:lnTo>
                    <a:pt x="663" y="35"/>
                  </a:lnTo>
                  <a:lnTo>
                    <a:pt x="688" y="50"/>
                  </a:lnTo>
                  <a:lnTo>
                    <a:pt x="710" y="68"/>
                  </a:lnTo>
                  <a:lnTo>
                    <a:pt x="733" y="90"/>
                  </a:lnTo>
                  <a:lnTo>
                    <a:pt x="750" y="110"/>
                  </a:lnTo>
                  <a:lnTo>
                    <a:pt x="768" y="135"/>
                  </a:lnTo>
                  <a:lnTo>
                    <a:pt x="780" y="160"/>
                  </a:lnTo>
                  <a:lnTo>
                    <a:pt x="793" y="190"/>
                  </a:lnTo>
                  <a:lnTo>
                    <a:pt x="800" y="215"/>
                  </a:lnTo>
                  <a:lnTo>
                    <a:pt x="805" y="248"/>
                  </a:lnTo>
                  <a:lnTo>
                    <a:pt x="805" y="275"/>
                  </a:lnTo>
                  <a:lnTo>
                    <a:pt x="803" y="308"/>
                  </a:lnTo>
                  <a:lnTo>
                    <a:pt x="793" y="340"/>
                  </a:lnTo>
                  <a:lnTo>
                    <a:pt x="785" y="370"/>
                  </a:lnTo>
                  <a:lnTo>
                    <a:pt x="768" y="403"/>
                  </a:lnTo>
                  <a:lnTo>
                    <a:pt x="748" y="435"/>
                  </a:lnTo>
                  <a:lnTo>
                    <a:pt x="725" y="468"/>
                  </a:lnTo>
                  <a:lnTo>
                    <a:pt x="695" y="498"/>
                  </a:lnTo>
                  <a:lnTo>
                    <a:pt x="663" y="530"/>
                  </a:lnTo>
                  <a:lnTo>
                    <a:pt x="625" y="560"/>
                  </a:lnTo>
                  <a:lnTo>
                    <a:pt x="578" y="590"/>
                  </a:lnTo>
                  <a:lnTo>
                    <a:pt x="528" y="615"/>
                  </a:lnTo>
                  <a:lnTo>
                    <a:pt x="473" y="645"/>
                  </a:lnTo>
                  <a:lnTo>
                    <a:pt x="408" y="668"/>
                  </a:lnTo>
                  <a:lnTo>
                    <a:pt x="340" y="690"/>
                  </a:lnTo>
                  <a:lnTo>
                    <a:pt x="263" y="715"/>
                  </a:lnTo>
                  <a:lnTo>
                    <a:pt x="183" y="733"/>
                  </a:lnTo>
                  <a:lnTo>
                    <a:pt x="95" y="750"/>
                  </a:lnTo>
                  <a:lnTo>
                    <a:pt x="0" y="765"/>
                  </a:lnTo>
                  <a:close/>
                </a:path>
              </a:pathLst>
            </a:custGeom>
            <a:solidFill>
              <a:srgbClr val="FFFFC4"/>
            </a:solidFill>
            <a:ln w="0">
              <a:solidFill>
                <a:srgbClr val="000000"/>
              </a:solidFill>
              <a:prstDash val="sysDot"/>
              <a:round/>
              <a:headEnd/>
              <a:tailEnd/>
            </a:ln>
          </p:spPr>
          <p:txBody>
            <a:bodyPr/>
            <a:lstStyle/>
            <a:p>
              <a:endParaRPr lang="en-US"/>
            </a:p>
          </p:txBody>
        </p:sp>
        <p:sp>
          <p:nvSpPr>
            <p:cNvPr id="119832" name="Freeform 24"/>
            <p:cNvSpPr>
              <a:spLocks/>
            </p:cNvSpPr>
            <p:nvPr/>
          </p:nvSpPr>
          <p:spPr bwMode="auto">
            <a:xfrm>
              <a:off x="2526" y="3287"/>
              <a:ext cx="322" cy="306"/>
            </a:xfrm>
            <a:custGeom>
              <a:avLst/>
              <a:gdLst/>
              <a:ahLst/>
              <a:cxnLst>
                <a:cxn ang="0">
                  <a:pos x="0" y="0"/>
                </a:cxn>
                <a:cxn ang="0">
                  <a:pos x="95" y="12"/>
                </a:cxn>
                <a:cxn ang="0">
                  <a:pos x="183" y="32"/>
                </a:cxn>
                <a:cxn ang="0">
                  <a:pos x="263" y="52"/>
                </a:cxn>
                <a:cxn ang="0">
                  <a:pos x="340" y="75"/>
                </a:cxn>
                <a:cxn ang="0">
                  <a:pos x="408" y="97"/>
                </a:cxn>
                <a:cxn ang="0">
                  <a:pos x="473" y="122"/>
                </a:cxn>
                <a:cxn ang="0">
                  <a:pos x="528" y="150"/>
                </a:cxn>
                <a:cxn ang="0">
                  <a:pos x="578" y="175"/>
                </a:cxn>
                <a:cxn ang="0">
                  <a:pos x="625" y="207"/>
                </a:cxn>
                <a:cxn ang="0">
                  <a:pos x="663" y="235"/>
                </a:cxn>
                <a:cxn ang="0">
                  <a:pos x="695" y="267"/>
                </a:cxn>
                <a:cxn ang="0">
                  <a:pos x="725" y="297"/>
                </a:cxn>
                <a:cxn ang="0">
                  <a:pos x="748" y="330"/>
                </a:cxn>
                <a:cxn ang="0">
                  <a:pos x="768" y="360"/>
                </a:cxn>
                <a:cxn ang="0">
                  <a:pos x="785" y="392"/>
                </a:cxn>
                <a:cxn ang="0">
                  <a:pos x="793" y="425"/>
                </a:cxn>
                <a:cxn ang="0">
                  <a:pos x="803" y="457"/>
                </a:cxn>
                <a:cxn ang="0">
                  <a:pos x="805" y="490"/>
                </a:cxn>
                <a:cxn ang="0">
                  <a:pos x="805" y="520"/>
                </a:cxn>
                <a:cxn ang="0">
                  <a:pos x="800" y="550"/>
                </a:cxn>
                <a:cxn ang="0">
                  <a:pos x="793" y="577"/>
                </a:cxn>
                <a:cxn ang="0">
                  <a:pos x="780" y="602"/>
                </a:cxn>
                <a:cxn ang="0">
                  <a:pos x="768" y="630"/>
                </a:cxn>
                <a:cxn ang="0">
                  <a:pos x="750" y="652"/>
                </a:cxn>
                <a:cxn ang="0">
                  <a:pos x="733" y="675"/>
                </a:cxn>
                <a:cxn ang="0">
                  <a:pos x="710" y="697"/>
                </a:cxn>
                <a:cxn ang="0">
                  <a:pos x="688" y="715"/>
                </a:cxn>
                <a:cxn ang="0">
                  <a:pos x="663" y="727"/>
                </a:cxn>
                <a:cxn ang="0">
                  <a:pos x="635" y="740"/>
                </a:cxn>
                <a:cxn ang="0">
                  <a:pos x="608" y="752"/>
                </a:cxn>
                <a:cxn ang="0">
                  <a:pos x="578" y="760"/>
                </a:cxn>
                <a:cxn ang="0">
                  <a:pos x="545" y="765"/>
                </a:cxn>
                <a:cxn ang="0">
                  <a:pos x="513" y="765"/>
                </a:cxn>
                <a:cxn ang="0">
                  <a:pos x="480" y="762"/>
                </a:cxn>
                <a:cxn ang="0">
                  <a:pos x="448" y="755"/>
                </a:cxn>
                <a:cxn ang="0">
                  <a:pos x="415" y="747"/>
                </a:cxn>
                <a:cxn ang="0">
                  <a:pos x="378" y="730"/>
                </a:cxn>
                <a:cxn ang="0">
                  <a:pos x="343" y="712"/>
                </a:cxn>
                <a:cxn ang="0">
                  <a:pos x="313" y="690"/>
                </a:cxn>
                <a:cxn ang="0">
                  <a:pos x="278" y="662"/>
                </a:cxn>
                <a:cxn ang="0">
                  <a:pos x="245" y="630"/>
                </a:cxn>
                <a:cxn ang="0">
                  <a:pos x="215" y="592"/>
                </a:cxn>
                <a:cxn ang="0">
                  <a:pos x="185" y="550"/>
                </a:cxn>
                <a:cxn ang="0">
                  <a:pos x="153" y="500"/>
                </a:cxn>
                <a:cxn ang="0">
                  <a:pos x="125" y="450"/>
                </a:cxn>
                <a:cxn ang="0">
                  <a:pos x="100" y="387"/>
                </a:cxn>
                <a:cxn ang="0">
                  <a:pos x="75" y="325"/>
                </a:cxn>
                <a:cxn ang="0">
                  <a:pos x="53" y="252"/>
                </a:cxn>
                <a:cxn ang="0">
                  <a:pos x="33" y="175"/>
                </a:cxn>
                <a:cxn ang="0">
                  <a:pos x="13" y="90"/>
                </a:cxn>
                <a:cxn ang="0">
                  <a:pos x="0" y="0"/>
                </a:cxn>
              </a:cxnLst>
              <a:rect l="0" t="0" r="r" b="b"/>
              <a:pathLst>
                <a:path w="805" h="765">
                  <a:moveTo>
                    <a:pt x="0" y="0"/>
                  </a:moveTo>
                  <a:lnTo>
                    <a:pt x="95" y="12"/>
                  </a:lnTo>
                  <a:lnTo>
                    <a:pt x="183" y="32"/>
                  </a:lnTo>
                  <a:lnTo>
                    <a:pt x="263" y="52"/>
                  </a:lnTo>
                  <a:lnTo>
                    <a:pt x="340" y="75"/>
                  </a:lnTo>
                  <a:lnTo>
                    <a:pt x="408" y="97"/>
                  </a:lnTo>
                  <a:lnTo>
                    <a:pt x="473" y="122"/>
                  </a:lnTo>
                  <a:lnTo>
                    <a:pt x="528" y="150"/>
                  </a:lnTo>
                  <a:lnTo>
                    <a:pt x="578" y="175"/>
                  </a:lnTo>
                  <a:lnTo>
                    <a:pt x="625" y="207"/>
                  </a:lnTo>
                  <a:lnTo>
                    <a:pt x="663" y="235"/>
                  </a:lnTo>
                  <a:lnTo>
                    <a:pt x="695" y="267"/>
                  </a:lnTo>
                  <a:lnTo>
                    <a:pt x="725" y="297"/>
                  </a:lnTo>
                  <a:lnTo>
                    <a:pt x="748" y="330"/>
                  </a:lnTo>
                  <a:lnTo>
                    <a:pt x="768" y="360"/>
                  </a:lnTo>
                  <a:lnTo>
                    <a:pt x="785" y="392"/>
                  </a:lnTo>
                  <a:lnTo>
                    <a:pt x="793" y="425"/>
                  </a:lnTo>
                  <a:lnTo>
                    <a:pt x="803" y="457"/>
                  </a:lnTo>
                  <a:lnTo>
                    <a:pt x="805" y="490"/>
                  </a:lnTo>
                  <a:lnTo>
                    <a:pt x="805" y="520"/>
                  </a:lnTo>
                  <a:lnTo>
                    <a:pt x="800" y="550"/>
                  </a:lnTo>
                  <a:lnTo>
                    <a:pt x="793" y="577"/>
                  </a:lnTo>
                  <a:lnTo>
                    <a:pt x="780" y="602"/>
                  </a:lnTo>
                  <a:lnTo>
                    <a:pt x="768" y="630"/>
                  </a:lnTo>
                  <a:lnTo>
                    <a:pt x="750" y="652"/>
                  </a:lnTo>
                  <a:lnTo>
                    <a:pt x="733" y="675"/>
                  </a:lnTo>
                  <a:lnTo>
                    <a:pt x="710" y="697"/>
                  </a:lnTo>
                  <a:lnTo>
                    <a:pt x="688" y="715"/>
                  </a:lnTo>
                  <a:lnTo>
                    <a:pt x="663" y="727"/>
                  </a:lnTo>
                  <a:lnTo>
                    <a:pt x="635" y="740"/>
                  </a:lnTo>
                  <a:lnTo>
                    <a:pt x="608" y="752"/>
                  </a:lnTo>
                  <a:lnTo>
                    <a:pt x="578" y="760"/>
                  </a:lnTo>
                  <a:lnTo>
                    <a:pt x="545" y="765"/>
                  </a:lnTo>
                  <a:lnTo>
                    <a:pt x="513" y="765"/>
                  </a:lnTo>
                  <a:lnTo>
                    <a:pt x="480" y="762"/>
                  </a:lnTo>
                  <a:lnTo>
                    <a:pt x="448" y="755"/>
                  </a:lnTo>
                  <a:lnTo>
                    <a:pt x="415" y="747"/>
                  </a:lnTo>
                  <a:lnTo>
                    <a:pt x="378" y="730"/>
                  </a:lnTo>
                  <a:lnTo>
                    <a:pt x="343" y="712"/>
                  </a:lnTo>
                  <a:lnTo>
                    <a:pt x="313" y="690"/>
                  </a:lnTo>
                  <a:lnTo>
                    <a:pt x="278" y="662"/>
                  </a:lnTo>
                  <a:lnTo>
                    <a:pt x="245" y="630"/>
                  </a:lnTo>
                  <a:lnTo>
                    <a:pt x="215" y="592"/>
                  </a:lnTo>
                  <a:lnTo>
                    <a:pt x="185" y="550"/>
                  </a:lnTo>
                  <a:lnTo>
                    <a:pt x="153" y="500"/>
                  </a:lnTo>
                  <a:lnTo>
                    <a:pt x="125" y="450"/>
                  </a:lnTo>
                  <a:lnTo>
                    <a:pt x="100" y="387"/>
                  </a:lnTo>
                  <a:lnTo>
                    <a:pt x="75" y="325"/>
                  </a:lnTo>
                  <a:lnTo>
                    <a:pt x="53" y="252"/>
                  </a:lnTo>
                  <a:lnTo>
                    <a:pt x="33" y="175"/>
                  </a:lnTo>
                  <a:lnTo>
                    <a:pt x="13" y="90"/>
                  </a:lnTo>
                  <a:lnTo>
                    <a:pt x="0" y="0"/>
                  </a:lnTo>
                  <a:close/>
                </a:path>
              </a:pathLst>
            </a:custGeom>
            <a:solidFill>
              <a:srgbClr val="C4FFFF"/>
            </a:solidFill>
            <a:ln w="0">
              <a:solidFill>
                <a:srgbClr val="000000"/>
              </a:solidFill>
              <a:prstDash val="sysDot"/>
              <a:round/>
              <a:headEnd/>
              <a:tailEnd/>
            </a:ln>
          </p:spPr>
          <p:txBody>
            <a:bodyPr/>
            <a:lstStyle/>
            <a:p>
              <a:endParaRPr lang="en-US"/>
            </a:p>
          </p:txBody>
        </p:sp>
        <p:sp>
          <p:nvSpPr>
            <p:cNvPr id="119833" name="Freeform 25"/>
            <p:cNvSpPr>
              <a:spLocks/>
            </p:cNvSpPr>
            <p:nvPr/>
          </p:nvSpPr>
          <p:spPr bwMode="auto">
            <a:xfrm>
              <a:off x="3486" y="2744"/>
              <a:ext cx="322" cy="306"/>
            </a:xfrm>
            <a:custGeom>
              <a:avLst/>
              <a:gdLst/>
              <a:ahLst/>
              <a:cxnLst>
                <a:cxn ang="0">
                  <a:pos x="0" y="765"/>
                </a:cxn>
                <a:cxn ang="0">
                  <a:pos x="13" y="675"/>
                </a:cxn>
                <a:cxn ang="0">
                  <a:pos x="33" y="590"/>
                </a:cxn>
                <a:cxn ang="0">
                  <a:pos x="53" y="513"/>
                </a:cxn>
                <a:cxn ang="0">
                  <a:pos x="75" y="440"/>
                </a:cxn>
                <a:cxn ang="0">
                  <a:pos x="100" y="378"/>
                </a:cxn>
                <a:cxn ang="0">
                  <a:pos x="125" y="315"/>
                </a:cxn>
                <a:cxn ang="0">
                  <a:pos x="153" y="265"/>
                </a:cxn>
                <a:cxn ang="0">
                  <a:pos x="185" y="213"/>
                </a:cxn>
                <a:cxn ang="0">
                  <a:pos x="215" y="170"/>
                </a:cxn>
                <a:cxn ang="0">
                  <a:pos x="245" y="135"/>
                </a:cxn>
                <a:cxn ang="0">
                  <a:pos x="278" y="103"/>
                </a:cxn>
                <a:cxn ang="0">
                  <a:pos x="313" y="75"/>
                </a:cxn>
                <a:cxn ang="0">
                  <a:pos x="343" y="53"/>
                </a:cxn>
                <a:cxn ang="0">
                  <a:pos x="378" y="35"/>
                </a:cxn>
                <a:cxn ang="0">
                  <a:pos x="415" y="20"/>
                </a:cxn>
                <a:cxn ang="0">
                  <a:pos x="448" y="8"/>
                </a:cxn>
                <a:cxn ang="0">
                  <a:pos x="480" y="3"/>
                </a:cxn>
                <a:cxn ang="0">
                  <a:pos x="513" y="0"/>
                </a:cxn>
                <a:cxn ang="0">
                  <a:pos x="545" y="0"/>
                </a:cxn>
                <a:cxn ang="0">
                  <a:pos x="578" y="5"/>
                </a:cxn>
                <a:cxn ang="0">
                  <a:pos x="608" y="13"/>
                </a:cxn>
                <a:cxn ang="0">
                  <a:pos x="635" y="23"/>
                </a:cxn>
                <a:cxn ang="0">
                  <a:pos x="663" y="35"/>
                </a:cxn>
                <a:cxn ang="0">
                  <a:pos x="688" y="50"/>
                </a:cxn>
                <a:cxn ang="0">
                  <a:pos x="710" y="68"/>
                </a:cxn>
                <a:cxn ang="0">
                  <a:pos x="733" y="90"/>
                </a:cxn>
                <a:cxn ang="0">
                  <a:pos x="750" y="110"/>
                </a:cxn>
                <a:cxn ang="0">
                  <a:pos x="768" y="135"/>
                </a:cxn>
                <a:cxn ang="0">
                  <a:pos x="780" y="160"/>
                </a:cxn>
                <a:cxn ang="0">
                  <a:pos x="793" y="190"/>
                </a:cxn>
                <a:cxn ang="0">
                  <a:pos x="800" y="215"/>
                </a:cxn>
                <a:cxn ang="0">
                  <a:pos x="805" y="248"/>
                </a:cxn>
                <a:cxn ang="0">
                  <a:pos x="805" y="275"/>
                </a:cxn>
                <a:cxn ang="0">
                  <a:pos x="803" y="308"/>
                </a:cxn>
                <a:cxn ang="0">
                  <a:pos x="793" y="340"/>
                </a:cxn>
                <a:cxn ang="0">
                  <a:pos x="785" y="370"/>
                </a:cxn>
                <a:cxn ang="0">
                  <a:pos x="768" y="403"/>
                </a:cxn>
                <a:cxn ang="0">
                  <a:pos x="748" y="435"/>
                </a:cxn>
                <a:cxn ang="0">
                  <a:pos x="725" y="468"/>
                </a:cxn>
                <a:cxn ang="0">
                  <a:pos x="695" y="498"/>
                </a:cxn>
                <a:cxn ang="0">
                  <a:pos x="663" y="530"/>
                </a:cxn>
                <a:cxn ang="0">
                  <a:pos x="625" y="560"/>
                </a:cxn>
                <a:cxn ang="0">
                  <a:pos x="578" y="590"/>
                </a:cxn>
                <a:cxn ang="0">
                  <a:pos x="528" y="615"/>
                </a:cxn>
                <a:cxn ang="0">
                  <a:pos x="473" y="645"/>
                </a:cxn>
                <a:cxn ang="0">
                  <a:pos x="408" y="668"/>
                </a:cxn>
                <a:cxn ang="0">
                  <a:pos x="340" y="690"/>
                </a:cxn>
                <a:cxn ang="0">
                  <a:pos x="263" y="715"/>
                </a:cxn>
                <a:cxn ang="0">
                  <a:pos x="183" y="733"/>
                </a:cxn>
                <a:cxn ang="0">
                  <a:pos x="95" y="750"/>
                </a:cxn>
                <a:cxn ang="0">
                  <a:pos x="0" y="765"/>
                </a:cxn>
              </a:cxnLst>
              <a:rect l="0" t="0" r="r" b="b"/>
              <a:pathLst>
                <a:path w="805" h="765">
                  <a:moveTo>
                    <a:pt x="0" y="765"/>
                  </a:moveTo>
                  <a:lnTo>
                    <a:pt x="13" y="675"/>
                  </a:lnTo>
                  <a:lnTo>
                    <a:pt x="33" y="590"/>
                  </a:lnTo>
                  <a:lnTo>
                    <a:pt x="53" y="513"/>
                  </a:lnTo>
                  <a:lnTo>
                    <a:pt x="75" y="440"/>
                  </a:lnTo>
                  <a:lnTo>
                    <a:pt x="100" y="378"/>
                  </a:lnTo>
                  <a:lnTo>
                    <a:pt x="125" y="315"/>
                  </a:lnTo>
                  <a:lnTo>
                    <a:pt x="153" y="265"/>
                  </a:lnTo>
                  <a:lnTo>
                    <a:pt x="185" y="213"/>
                  </a:lnTo>
                  <a:lnTo>
                    <a:pt x="215" y="170"/>
                  </a:lnTo>
                  <a:lnTo>
                    <a:pt x="245" y="135"/>
                  </a:lnTo>
                  <a:lnTo>
                    <a:pt x="278" y="103"/>
                  </a:lnTo>
                  <a:lnTo>
                    <a:pt x="313" y="75"/>
                  </a:lnTo>
                  <a:lnTo>
                    <a:pt x="343" y="53"/>
                  </a:lnTo>
                  <a:lnTo>
                    <a:pt x="378" y="35"/>
                  </a:lnTo>
                  <a:lnTo>
                    <a:pt x="415" y="20"/>
                  </a:lnTo>
                  <a:lnTo>
                    <a:pt x="448" y="8"/>
                  </a:lnTo>
                  <a:lnTo>
                    <a:pt x="480" y="3"/>
                  </a:lnTo>
                  <a:lnTo>
                    <a:pt x="513" y="0"/>
                  </a:lnTo>
                  <a:lnTo>
                    <a:pt x="545" y="0"/>
                  </a:lnTo>
                  <a:lnTo>
                    <a:pt x="578" y="5"/>
                  </a:lnTo>
                  <a:lnTo>
                    <a:pt x="608" y="13"/>
                  </a:lnTo>
                  <a:lnTo>
                    <a:pt x="635" y="23"/>
                  </a:lnTo>
                  <a:lnTo>
                    <a:pt x="663" y="35"/>
                  </a:lnTo>
                  <a:lnTo>
                    <a:pt x="688" y="50"/>
                  </a:lnTo>
                  <a:lnTo>
                    <a:pt x="710" y="68"/>
                  </a:lnTo>
                  <a:lnTo>
                    <a:pt x="733" y="90"/>
                  </a:lnTo>
                  <a:lnTo>
                    <a:pt x="750" y="110"/>
                  </a:lnTo>
                  <a:lnTo>
                    <a:pt x="768" y="135"/>
                  </a:lnTo>
                  <a:lnTo>
                    <a:pt x="780" y="160"/>
                  </a:lnTo>
                  <a:lnTo>
                    <a:pt x="793" y="190"/>
                  </a:lnTo>
                  <a:lnTo>
                    <a:pt x="800" y="215"/>
                  </a:lnTo>
                  <a:lnTo>
                    <a:pt x="805" y="248"/>
                  </a:lnTo>
                  <a:lnTo>
                    <a:pt x="805" y="275"/>
                  </a:lnTo>
                  <a:lnTo>
                    <a:pt x="803" y="308"/>
                  </a:lnTo>
                  <a:lnTo>
                    <a:pt x="793" y="340"/>
                  </a:lnTo>
                  <a:lnTo>
                    <a:pt x="785" y="370"/>
                  </a:lnTo>
                  <a:lnTo>
                    <a:pt x="768" y="403"/>
                  </a:lnTo>
                  <a:lnTo>
                    <a:pt x="748" y="435"/>
                  </a:lnTo>
                  <a:lnTo>
                    <a:pt x="725" y="468"/>
                  </a:lnTo>
                  <a:lnTo>
                    <a:pt x="695" y="498"/>
                  </a:lnTo>
                  <a:lnTo>
                    <a:pt x="663" y="530"/>
                  </a:lnTo>
                  <a:lnTo>
                    <a:pt x="625" y="560"/>
                  </a:lnTo>
                  <a:lnTo>
                    <a:pt x="578" y="590"/>
                  </a:lnTo>
                  <a:lnTo>
                    <a:pt x="528" y="615"/>
                  </a:lnTo>
                  <a:lnTo>
                    <a:pt x="473" y="645"/>
                  </a:lnTo>
                  <a:lnTo>
                    <a:pt x="408" y="668"/>
                  </a:lnTo>
                  <a:lnTo>
                    <a:pt x="340" y="690"/>
                  </a:lnTo>
                  <a:lnTo>
                    <a:pt x="263" y="715"/>
                  </a:lnTo>
                  <a:lnTo>
                    <a:pt x="183" y="733"/>
                  </a:lnTo>
                  <a:lnTo>
                    <a:pt x="95" y="750"/>
                  </a:lnTo>
                  <a:lnTo>
                    <a:pt x="0" y="765"/>
                  </a:lnTo>
                  <a:close/>
                </a:path>
              </a:pathLst>
            </a:custGeom>
            <a:solidFill>
              <a:srgbClr val="00FFFF"/>
            </a:solidFill>
            <a:ln w="12700">
              <a:solidFill>
                <a:srgbClr val="000000"/>
              </a:solidFill>
              <a:prstDash val="solid"/>
              <a:round/>
              <a:headEnd/>
              <a:tailEnd/>
            </a:ln>
          </p:spPr>
          <p:txBody>
            <a:bodyPr/>
            <a:lstStyle/>
            <a:p>
              <a:endParaRPr lang="en-US"/>
            </a:p>
          </p:txBody>
        </p:sp>
        <p:sp>
          <p:nvSpPr>
            <p:cNvPr id="119834" name="Freeform 26"/>
            <p:cNvSpPr>
              <a:spLocks/>
            </p:cNvSpPr>
            <p:nvPr/>
          </p:nvSpPr>
          <p:spPr bwMode="auto">
            <a:xfrm>
              <a:off x="3486" y="3287"/>
              <a:ext cx="322" cy="306"/>
            </a:xfrm>
            <a:custGeom>
              <a:avLst/>
              <a:gdLst/>
              <a:ahLst/>
              <a:cxnLst>
                <a:cxn ang="0">
                  <a:pos x="0" y="0"/>
                </a:cxn>
                <a:cxn ang="0">
                  <a:pos x="95" y="12"/>
                </a:cxn>
                <a:cxn ang="0">
                  <a:pos x="183" y="32"/>
                </a:cxn>
                <a:cxn ang="0">
                  <a:pos x="263" y="52"/>
                </a:cxn>
                <a:cxn ang="0">
                  <a:pos x="340" y="75"/>
                </a:cxn>
                <a:cxn ang="0">
                  <a:pos x="408" y="97"/>
                </a:cxn>
                <a:cxn ang="0">
                  <a:pos x="473" y="122"/>
                </a:cxn>
                <a:cxn ang="0">
                  <a:pos x="528" y="150"/>
                </a:cxn>
                <a:cxn ang="0">
                  <a:pos x="578" y="175"/>
                </a:cxn>
                <a:cxn ang="0">
                  <a:pos x="625" y="207"/>
                </a:cxn>
                <a:cxn ang="0">
                  <a:pos x="663" y="235"/>
                </a:cxn>
                <a:cxn ang="0">
                  <a:pos x="695" y="267"/>
                </a:cxn>
                <a:cxn ang="0">
                  <a:pos x="725" y="297"/>
                </a:cxn>
                <a:cxn ang="0">
                  <a:pos x="748" y="330"/>
                </a:cxn>
                <a:cxn ang="0">
                  <a:pos x="768" y="360"/>
                </a:cxn>
                <a:cxn ang="0">
                  <a:pos x="785" y="392"/>
                </a:cxn>
                <a:cxn ang="0">
                  <a:pos x="793" y="425"/>
                </a:cxn>
                <a:cxn ang="0">
                  <a:pos x="803" y="457"/>
                </a:cxn>
                <a:cxn ang="0">
                  <a:pos x="805" y="490"/>
                </a:cxn>
                <a:cxn ang="0">
                  <a:pos x="805" y="520"/>
                </a:cxn>
                <a:cxn ang="0">
                  <a:pos x="800" y="550"/>
                </a:cxn>
                <a:cxn ang="0">
                  <a:pos x="793" y="577"/>
                </a:cxn>
                <a:cxn ang="0">
                  <a:pos x="780" y="602"/>
                </a:cxn>
                <a:cxn ang="0">
                  <a:pos x="768" y="630"/>
                </a:cxn>
                <a:cxn ang="0">
                  <a:pos x="750" y="652"/>
                </a:cxn>
                <a:cxn ang="0">
                  <a:pos x="733" y="675"/>
                </a:cxn>
                <a:cxn ang="0">
                  <a:pos x="710" y="697"/>
                </a:cxn>
                <a:cxn ang="0">
                  <a:pos x="688" y="715"/>
                </a:cxn>
                <a:cxn ang="0">
                  <a:pos x="663" y="727"/>
                </a:cxn>
                <a:cxn ang="0">
                  <a:pos x="635" y="740"/>
                </a:cxn>
                <a:cxn ang="0">
                  <a:pos x="608" y="752"/>
                </a:cxn>
                <a:cxn ang="0">
                  <a:pos x="578" y="760"/>
                </a:cxn>
                <a:cxn ang="0">
                  <a:pos x="545" y="765"/>
                </a:cxn>
                <a:cxn ang="0">
                  <a:pos x="513" y="765"/>
                </a:cxn>
                <a:cxn ang="0">
                  <a:pos x="480" y="762"/>
                </a:cxn>
                <a:cxn ang="0">
                  <a:pos x="448" y="755"/>
                </a:cxn>
                <a:cxn ang="0">
                  <a:pos x="415" y="747"/>
                </a:cxn>
                <a:cxn ang="0">
                  <a:pos x="378" y="730"/>
                </a:cxn>
                <a:cxn ang="0">
                  <a:pos x="343" y="712"/>
                </a:cxn>
                <a:cxn ang="0">
                  <a:pos x="313" y="690"/>
                </a:cxn>
                <a:cxn ang="0">
                  <a:pos x="278" y="662"/>
                </a:cxn>
                <a:cxn ang="0">
                  <a:pos x="245" y="630"/>
                </a:cxn>
                <a:cxn ang="0">
                  <a:pos x="215" y="592"/>
                </a:cxn>
                <a:cxn ang="0">
                  <a:pos x="185" y="550"/>
                </a:cxn>
                <a:cxn ang="0">
                  <a:pos x="153" y="500"/>
                </a:cxn>
                <a:cxn ang="0">
                  <a:pos x="125" y="450"/>
                </a:cxn>
                <a:cxn ang="0">
                  <a:pos x="100" y="387"/>
                </a:cxn>
                <a:cxn ang="0">
                  <a:pos x="75" y="325"/>
                </a:cxn>
                <a:cxn ang="0">
                  <a:pos x="53" y="252"/>
                </a:cxn>
                <a:cxn ang="0">
                  <a:pos x="33" y="175"/>
                </a:cxn>
                <a:cxn ang="0">
                  <a:pos x="13" y="90"/>
                </a:cxn>
                <a:cxn ang="0">
                  <a:pos x="0" y="0"/>
                </a:cxn>
              </a:cxnLst>
              <a:rect l="0" t="0" r="r" b="b"/>
              <a:pathLst>
                <a:path w="805" h="765">
                  <a:moveTo>
                    <a:pt x="0" y="0"/>
                  </a:moveTo>
                  <a:lnTo>
                    <a:pt x="95" y="12"/>
                  </a:lnTo>
                  <a:lnTo>
                    <a:pt x="183" y="32"/>
                  </a:lnTo>
                  <a:lnTo>
                    <a:pt x="263" y="52"/>
                  </a:lnTo>
                  <a:lnTo>
                    <a:pt x="340" y="75"/>
                  </a:lnTo>
                  <a:lnTo>
                    <a:pt x="408" y="97"/>
                  </a:lnTo>
                  <a:lnTo>
                    <a:pt x="473" y="122"/>
                  </a:lnTo>
                  <a:lnTo>
                    <a:pt x="528" y="150"/>
                  </a:lnTo>
                  <a:lnTo>
                    <a:pt x="578" y="175"/>
                  </a:lnTo>
                  <a:lnTo>
                    <a:pt x="625" y="207"/>
                  </a:lnTo>
                  <a:lnTo>
                    <a:pt x="663" y="235"/>
                  </a:lnTo>
                  <a:lnTo>
                    <a:pt x="695" y="267"/>
                  </a:lnTo>
                  <a:lnTo>
                    <a:pt x="725" y="297"/>
                  </a:lnTo>
                  <a:lnTo>
                    <a:pt x="748" y="330"/>
                  </a:lnTo>
                  <a:lnTo>
                    <a:pt x="768" y="360"/>
                  </a:lnTo>
                  <a:lnTo>
                    <a:pt x="785" y="392"/>
                  </a:lnTo>
                  <a:lnTo>
                    <a:pt x="793" y="425"/>
                  </a:lnTo>
                  <a:lnTo>
                    <a:pt x="803" y="457"/>
                  </a:lnTo>
                  <a:lnTo>
                    <a:pt x="805" y="490"/>
                  </a:lnTo>
                  <a:lnTo>
                    <a:pt x="805" y="520"/>
                  </a:lnTo>
                  <a:lnTo>
                    <a:pt x="800" y="550"/>
                  </a:lnTo>
                  <a:lnTo>
                    <a:pt x="793" y="577"/>
                  </a:lnTo>
                  <a:lnTo>
                    <a:pt x="780" y="602"/>
                  </a:lnTo>
                  <a:lnTo>
                    <a:pt x="768" y="630"/>
                  </a:lnTo>
                  <a:lnTo>
                    <a:pt x="750" y="652"/>
                  </a:lnTo>
                  <a:lnTo>
                    <a:pt x="733" y="675"/>
                  </a:lnTo>
                  <a:lnTo>
                    <a:pt x="710" y="697"/>
                  </a:lnTo>
                  <a:lnTo>
                    <a:pt x="688" y="715"/>
                  </a:lnTo>
                  <a:lnTo>
                    <a:pt x="663" y="727"/>
                  </a:lnTo>
                  <a:lnTo>
                    <a:pt x="635" y="740"/>
                  </a:lnTo>
                  <a:lnTo>
                    <a:pt x="608" y="752"/>
                  </a:lnTo>
                  <a:lnTo>
                    <a:pt x="578" y="760"/>
                  </a:lnTo>
                  <a:lnTo>
                    <a:pt x="545" y="765"/>
                  </a:lnTo>
                  <a:lnTo>
                    <a:pt x="513" y="765"/>
                  </a:lnTo>
                  <a:lnTo>
                    <a:pt x="480" y="762"/>
                  </a:lnTo>
                  <a:lnTo>
                    <a:pt x="448" y="755"/>
                  </a:lnTo>
                  <a:lnTo>
                    <a:pt x="415" y="747"/>
                  </a:lnTo>
                  <a:lnTo>
                    <a:pt x="378" y="730"/>
                  </a:lnTo>
                  <a:lnTo>
                    <a:pt x="343" y="712"/>
                  </a:lnTo>
                  <a:lnTo>
                    <a:pt x="313" y="690"/>
                  </a:lnTo>
                  <a:lnTo>
                    <a:pt x="278" y="662"/>
                  </a:lnTo>
                  <a:lnTo>
                    <a:pt x="245" y="630"/>
                  </a:lnTo>
                  <a:lnTo>
                    <a:pt x="215" y="592"/>
                  </a:lnTo>
                  <a:lnTo>
                    <a:pt x="185" y="550"/>
                  </a:lnTo>
                  <a:lnTo>
                    <a:pt x="153" y="500"/>
                  </a:lnTo>
                  <a:lnTo>
                    <a:pt x="125" y="450"/>
                  </a:lnTo>
                  <a:lnTo>
                    <a:pt x="100" y="387"/>
                  </a:lnTo>
                  <a:lnTo>
                    <a:pt x="75" y="325"/>
                  </a:lnTo>
                  <a:lnTo>
                    <a:pt x="53" y="252"/>
                  </a:lnTo>
                  <a:lnTo>
                    <a:pt x="33" y="175"/>
                  </a:lnTo>
                  <a:lnTo>
                    <a:pt x="13" y="90"/>
                  </a:lnTo>
                  <a:lnTo>
                    <a:pt x="0" y="0"/>
                  </a:lnTo>
                  <a:close/>
                </a:path>
              </a:pathLst>
            </a:custGeom>
            <a:solidFill>
              <a:srgbClr val="FFFF00"/>
            </a:solidFill>
            <a:ln w="12700">
              <a:solidFill>
                <a:srgbClr val="000000"/>
              </a:solidFill>
              <a:prstDash val="solid"/>
              <a:round/>
              <a:headEnd/>
              <a:tailEnd/>
            </a:ln>
          </p:spPr>
          <p:txBody>
            <a:bodyPr/>
            <a:lstStyle/>
            <a:p>
              <a:endParaRPr lang="en-US"/>
            </a:p>
          </p:txBody>
        </p:sp>
        <p:sp>
          <p:nvSpPr>
            <p:cNvPr id="119835" name="Freeform 27"/>
            <p:cNvSpPr>
              <a:spLocks/>
            </p:cNvSpPr>
            <p:nvPr/>
          </p:nvSpPr>
          <p:spPr bwMode="auto">
            <a:xfrm>
              <a:off x="1864" y="2849"/>
              <a:ext cx="218" cy="233"/>
            </a:xfrm>
            <a:custGeom>
              <a:avLst/>
              <a:gdLst/>
              <a:ahLst/>
              <a:cxnLst>
                <a:cxn ang="0">
                  <a:pos x="545" y="582"/>
                </a:cxn>
                <a:cxn ang="0">
                  <a:pos x="477" y="570"/>
                </a:cxn>
                <a:cxn ang="0">
                  <a:pos x="420" y="557"/>
                </a:cxn>
                <a:cxn ang="0">
                  <a:pos x="362" y="545"/>
                </a:cxn>
                <a:cxn ang="0">
                  <a:pos x="315" y="525"/>
                </a:cxn>
                <a:cxn ang="0">
                  <a:pos x="265" y="507"/>
                </a:cxn>
                <a:cxn ang="0">
                  <a:pos x="225" y="490"/>
                </a:cxn>
                <a:cxn ang="0">
                  <a:pos x="185" y="467"/>
                </a:cxn>
                <a:cxn ang="0">
                  <a:pos x="155" y="450"/>
                </a:cxn>
                <a:cxn ang="0">
                  <a:pos x="122" y="425"/>
                </a:cxn>
                <a:cxn ang="0">
                  <a:pos x="95" y="402"/>
                </a:cxn>
                <a:cxn ang="0">
                  <a:pos x="72" y="377"/>
                </a:cxn>
                <a:cxn ang="0">
                  <a:pos x="52" y="355"/>
                </a:cxn>
                <a:cxn ang="0">
                  <a:pos x="35" y="330"/>
                </a:cxn>
                <a:cxn ang="0">
                  <a:pos x="22" y="305"/>
                </a:cxn>
                <a:cxn ang="0">
                  <a:pos x="15" y="280"/>
                </a:cxn>
                <a:cxn ang="0">
                  <a:pos x="5" y="257"/>
                </a:cxn>
                <a:cxn ang="0">
                  <a:pos x="0" y="232"/>
                </a:cxn>
                <a:cxn ang="0">
                  <a:pos x="0" y="207"/>
                </a:cxn>
                <a:cxn ang="0">
                  <a:pos x="0" y="187"/>
                </a:cxn>
                <a:cxn ang="0">
                  <a:pos x="2" y="162"/>
                </a:cxn>
                <a:cxn ang="0">
                  <a:pos x="10" y="142"/>
                </a:cxn>
                <a:cxn ang="0">
                  <a:pos x="15" y="120"/>
                </a:cxn>
                <a:cxn ang="0">
                  <a:pos x="25" y="102"/>
                </a:cxn>
                <a:cxn ang="0">
                  <a:pos x="35" y="82"/>
                </a:cxn>
                <a:cxn ang="0">
                  <a:pos x="50" y="67"/>
                </a:cxn>
                <a:cxn ang="0">
                  <a:pos x="62" y="50"/>
                </a:cxn>
                <a:cxn ang="0">
                  <a:pos x="77" y="37"/>
                </a:cxn>
                <a:cxn ang="0">
                  <a:pos x="95" y="25"/>
                </a:cxn>
                <a:cxn ang="0">
                  <a:pos x="112" y="15"/>
                </a:cxn>
                <a:cxn ang="0">
                  <a:pos x="135" y="7"/>
                </a:cxn>
                <a:cxn ang="0">
                  <a:pos x="155" y="2"/>
                </a:cxn>
                <a:cxn ang="0">
                  <a:pos x="175" y="0"/>
                </a:cxn>
                <a:cxn ang="0">
                  <a:pos x="197" y="0"/>
                </a:cxn>
                <a:cxn ang="0">
                  <a:pos x="217" y="0"/>
                </a:cxn>
                <a:cxn ang="0">
                  <a:pos x="240" y="5"/>
                </a:cxn>
                <a:cxn ang="0">
                  <a:pos x="265" y="15"/>
                </a:cxn>
                <a:cxn ang="0">
                  <a:pos x="285" y="25"/>
                </a:cxn>
                <a:cxn ang="0">
                  <a:pos x="307" y="40"/>
                </a:cxn>
                <a:cxn ang="0">
                  <a:pos x="332" y="55"/>
                </a:cxn>
                <a:cxn ang="0">
                  <a:pos x="352" y="77"/>
                </a:cxn>
                <a:cxn ang="0">
                  <a:pos x="377" y="102"/>
                </a:cxn>
                <a:cxn ang="0">
                  <a:pos x="397" y="127"/>
                </a:cxn>
                <a:cxn ang="0">
                  <a:pos x="417" y="160"/>
                </a:cxn>
                <a:cxn ang="0">
                  <a:pos x="437" y="200"/>
                </a:cxn>
                <a:cxn ang="0">
                  <a:pos x="457" y="240"/>
                </a:cxn>
                <a:cxn ang="0">
                  <a:pos x="475" y="287"/>
                </a:cxn>
                <a:cxn ang="0">
                  <a:pos x="492" y="335"/>
                </a:cxn>
                <a:cxn ang="0">
                  <a:pos x="507" y="390"/>
                </a:cxn>
                <a:cxn ang="0">
                  <a:pos x="520" y="450"/>
                </a:cxn>
                <a:cxn ang="0">
                  <a:pos x="532" y="515"/>
                </a:cxn>
                <a:cxn ang="0">
                  <a:pos x="545" y="582"/>
                </a:cxn>
              </a:cxnLst>
              <a:rect l="0" t="0" r="r" b="b"/>
              <a:pathLst>
                <a:path w="545" h="582">
                  <a:moveTo>
                    <a:pt x="545" y="582"/>
                  </a:moveTo>
                  <a:lnTo>
                    <a:pt x="477" y="570"/>
                  </a:lnTo>
                  <a:lnTo>
                    <a:pt x="420" y="557"/>
                  </a:lnTo>
                  <a:lnTo>
                    <a:pt x="362" y="545"/>
                  </a:lnTo>
                  <a:lnTo>
                    <a:pt x="315" y="525"/>
                  </a:lnTo>
                  <a:lnTo>
                    <a:pt x="265" y="507"/>
                  </a:lnTo>
                  <a:lnTo>
                    <a:pt x="225" y="490"/>
                  </a:lnTo>
                  <a:lnTo>
                    <a:pt x="185" y="467"/>
                  </a:lnTo>
                  <a:lnTo>
                    <a:pt x="155" y="450"/>
                  </a:lnTo>
                  <a:lnTo>
                    <a:pt x="122" y="425"/>
                  </a:lnTo>
                  <a:lnTo>
                    <a:pt x="95" y="402"/>
                  </a:lnTo>
                  <a:lnTo>
                    <a:pt x="72" y="377"/>
                  </a:lnTo>
                  <a:lnTo>
                    <a:pt x="52" y="355"/>
                  </a:lnTo>
                  <a:lnTo>
                    <a:pt x="35" y="330"/>
                  </a:lnTo>
                  <a:lnTo>
                    <a:pt x="22" y="305"/>
                  </a:lnTo>
                  <a:lnTo>
                    <a:pt x="15" y="280"/>
                  </a:lnTo>
                  <a:lnTo>
                    <a:pt x="5" y="257"/>
                  </a:lnTo>
                  <a:lnTo>
                    <a:pt x="0" y="232"/>
                  </a:lnTo>
                  <a:lnTo>
                    <a:pt x="0" y="207"/>
                  </a:lnTo>
                  <a:lnTo>
                    <a:pt x="0" y="187"/>
                  </a:lnTo>
                  <a:lnTo>
                    <a:pt x="2" y="162"/>
                  </a:lnTo>
                  <a:lnTo>
                    <a:pt x="10" y="142"/>
                  </a:lnTo>
                  <a:lnTo>
                    <a:pt x="15" y="120"/>
                  </a:lnTo>
                  <a:lnTo>
                    <a:pt x="25" y="102"/>
                  </a:lnTo>
                  <a:lnTo>
                    <a:pt x="35" y="82"/>
                  </a:lnTo>
                  <a:lnTo>
                    <a:pt x="50" y="67"/>
                  </a:lnTo>
                  <a:lnTo>
                    <a:pt x="62" y="50"/>
                  </a:lnTo>
                  <a:lnTo>
                    <a:pt x="77" y="37"/>
                  </a:lnTo>
                  <a:lnTo>
                    <a:pt x="95" y="25"/>
                  </a:lnTo>
                  <a:lnTo>
                    <a:pt x="112" y="15"/>
                  </a:lnTo>
                  <a:lnTo>
                    <a:pt x="135" y="7"/>
                  </a:lnTo>
                  <a:lnTo>
                    <a:pt x="155" y="2"/>
                  </a:lnTo>
                  <a:lnTo>
                    <a:pt x="175" y="0"/>
                  </a:lnTo>
                  <a:lnTo>
                    <a:pt x="197" y="0"/>
                  </a:lnTo>
                  <a:lnTo>
                    <a:pt x="217" y="0"/>
                  </a:lnTo>
                  <a:lnTo>
                    <a:pt x="240" y="5"/>
                  </a:lnTo>
                  <a:lnTo>
                    <a:pt x="265" y="15"/>
                  </a:lnTo>
                  <a:lnTo>
                    <a:pt x="285" y="25"/>
                  </a:lnTo>
                  <a:lnTo>
                    <a:pt x="307" y="40"/>
                  </a:lnTo>
                  <a:lnTo>
                    <a:pt x="332" y="55"/>
                  </a:lnTo>
                  <a:lnTo>
                    <a:pt x="352" y="77"/>
                  </a:lnTo>
                  <a:lnTo>
                    <a:pt x="377" y="102"/>
                  </a:lnTo>
                  <a:lnTo>
                    <a:pt x="397" y="127"/>
                  </a:lnTo>
                  <a:lnTo>
                    <a:pt x="417" y="160"/>
                  </a:lnTo>
                  <a:lnTo>
                    <a:pt x="437" y="200"/>
                  </a:lnTo>
                  <a:lnTo>
                    <a:pt x="457" y="240"/>
                  </a:lnTo>
                  <a:lnTo>
                    <a:pt x="475" y="287"/>
                  </a:lnTo>
                  <a:lnTo>
                    <a:pt x="492" y="335"/>
                  </a:lnTo>
                  <a:lnTo>
                    <a:pt x="507" y="390"/>
                  </a:lnTo>
                  <a:lnTo>
                    <a:pt x="520" y="450"/>
                  </a:lnTo>
                  <a:lnTo>
                    <a:pt x="532" y="515"/>
                  </a:lnTo>
                  <a:lnTo>
                    <a:pt x="545" y="582"/>
                  </a:lnTo>
                  <a:close/>
                </a:path>
              </a:pathLst>
            </a:custGeom>
            <a:solidFill>
              <a:srgbClr val="C4FFFF"/>
            </a:solidFill>
            <a:ln w="0">
              <a:solidFill>
                <a:srgbClr val="000000"/>
              </a:solidFill>
              <a:prstDash val="sysDot"/>
              <a:round/>
              <a:headEnd/>
              <a:tailEnd/>
            </a:ln>
          </p:spPr>
          <p:txBody>
            <a:bodyPr/>
            <a:lstStyle/>
            <a:p>
              <a:endParaRPr lang="en-US"/>
            </a:p>
          </p:txBody>
        </p:sp>
        <p:sp>
          <p:nvSpPr>
            <p:cNvPr id="119836" name="Freeform 28"/>
            <p:cNvSpPr>
              <a:spLocks/>
            </p:cNvSpPr>
            <p:nvPr/>
          </p:nvSpPr>
          <p:spPr bwMode="auto">
            <a:xfrm>
              <a:off x="1864" y="3263"/>
              <a:ext cx="218" cy="233"/>
            </a:xfrm>
            <a:custGeom>
              <a:avLst/>
              <a:gdLst/>
              <a:ahLst/>
              <a:cxnLst>
                <a:cxn ang="0">
                  <a:pos x="545" y="0"/>
                </a:cxn>
                <a:cxn ang="0">
                  <a:pos x="532" y="67"/>
                </a:cxn>
                <a:cxn ang="0">
                  <a:pos x="520" y="132"/>
                </a:cxn>
                <a:cxn ang="0">
                  <a:pos x="507" y="192"/>
                </a:cxn>
                <a:cxn ang="0">
                  <a:pos x="492" y="247"/>
                </a:cxn>
                <a:cxn ang="0">
                  <a:pos x="475" y="295"/>
                </a:cxn>
                <a:cxn ang="0">
                  <a:pos x="457" y="342"/>
                </a:cxn>
                <a:cxn ang="0">
                  <a:pos x="437" y="382"/>
                </a:cxn>
                <a:cxn ang="0">
                  <a:pos x="417" y="420"/>
                </a:cxn>
                <a:cxn ang="0">
                  <a:pos x="397" y="452"/>
                </a:cxn>
                <a:cxn ang="0">
                  <a:pos x="377" y="480"/>
                </a:cxn>
                <a:cxn ang="0">
                  <a:pos x="352" y="505"/>
                </a:cxn>
                <a:cxn ang="0">
                  <a:pos x="332" y="527"/>
                </a:cxn>
                <a:cxn ang="0">
                  <a:pos x="307" y="542"/>
                </a:cxn>
                <a:cxn ang="0">
                  <a:pos x="285" y="557"/>
                </a:cxn>
                <a:cxn ang="0">
                  <a:pos x="265" y="570"/>
                </a:cxn>
                <a:cxn ang="0">
                  <a:pos x="240" y="575"/>
                </a:cxn>
                <a:cxn ang="0">
                  <a:pos x="217" y="582"/>
                </a:cxn>
                <a:cxn ang="0">
                  <a:pos x="197" y="582"/>
                </a:cxn>
                <a:cxn ang="0">
                  <a:pos x="175" y="582"/>
                </a:cxn>
                <a:cxn ang="0">
                  <a:pos x="155" y="580"/>
                </a:cxn>
                <a:cxn ang="0">
                  <a:pos x="135" y="575"/>
                </a:cxn>
                <a:cxn ang="0">
                  <a:pos x="112" y="565"/>
                </a:cxn>
                <a:cxn ang="0">
                  <a:pos x="95" y="555"/>
                </a:cxn>
                <a:cxn ang="0">
                  <a:pos x="77" y="545"/>
                </a:cxn>
                <a:cxn ang="0">
                  <a:pos x="62" y="532"/>
                </a:cxn>
                <a:cxn ang="0">
                  <a:pos x="50" y="515"/>
                </a:cxn>
                <a:cxn ang="0">
                  <a:pos x="35" y="497"/>
                </a:cxn>
                <a:cxn ang="0">
                  <a:pos x="25" y="480"/>
                </a:cxn>
                <a:cxn ang="0">
                  <a:pos x="15" y="460"/>
                </a:cxn>
                <a:cxn ang="0">
                  <a:pos x="10" y="440"/>
                </a:cxn>
                <a:cxn ang="0">
                  <a:pos x="2" y="420"/>
                </a:cxn>
                <a:cxn ang="0">
                  <a:pos x="0" y="397"/>
                </a:cxn>
                <a:cxn ang="0">
                  <a:pos x="0" y="372"/>
                </a:cxn>
                <a:cxn ang="0">
                  <a:pos x="0" y="350"/>
                </a:cxn>
                <a:cxn ang="0">
                  <a:pos x="5" y="325"/>
                </a:cxn>
                <a:cxn ang="0">
                  <a:pos x="15" y="300"/>
                </a:cxn>
                <a:cxn ang="0">
                  <a:pos x="22" y="275"/>
                </a:cxn>
                <a:cxn ang="0">
                  <a:pos x="35" y="252"/>
                </a:cxn>
                <a:cxn ang="0">
                  <a:pos x="52" y="227"/>
                </a:cxn>
                <a:cxn ang="0">
                  <a:pos x="72" y="205"/>
                </a:cxn>
                <a:cxn ang="0">
                  <a:pos x="95" y="180"/>
                </a:cxn>
                <a:cxn ang="0">
                  <a:pos x="122" y="157"/>
                </a:cxn>
                <a:cxn ang="0">
                  <a:pos x="155" y="132"/>
                </a:cxn>
                <a:cxn ang="0">
                  <a:pos x="185" y="115"/>
                </a:cxn>
                <a:cxn ang="0">
                  <a:pos x="225" y="92"/>
                </a:cxn>
                <a:cxn ang="0">
                  <a:pos x="265" y="75"/>
                </a:cxn>
                <a:cxn ang="0">
                  <a:pos x="315" y="57"/>
                </a:cxn>
                <a:cxn ang="0">
                  <a:pos x="362" y="40"/>
                </a:cxn>
                <a:cxn ang="0">
                  <a:pos x="420" y="25"/>
                </a:cxn>
                <a:cxn ang="0">
                  <a:pos x="477" y="10"/>
                </a:cxn>
                <a:cxn ang="0">
                  <a:pos x="545" y="0"/>
                </a:cxn>
              </a:cxnLst>
              <a:rect l="0" t="0" r="r" b="b"/>
              <a:pathLst>
                <a:path w="545" h="582">
                  <a:moveTo>
                    <a:pt x="545" y="0"/>
                  </a:moveTo>
                  <a:lnTo>
                    <a:pt x="532" y="67"/>
                  </a:lnTo>
                  <a:lnTo>
                    <a:pt x="520" y="132"/>
                  </a:lnTo>
                  <a:lnTo>
                    <a:pt x="507" y="192"/>
                  </a:lnTo>
                  <a:lnTo>
                    <a:pt x="492" y="247"/>
                  </a:lnTo>
                  <a:lnTo>
                    <a:pt x="475" y="295"/>
                  </a:lnTo>
                  <a:lnTo>
                    <a:pt x="457" y="342"/>
                  </a:lnTo>
                  <a:lnTo>
                    <a:pt x="437" y="382"/>
                  </a:lnTo>
                  <a:lnTo>
                    <a:pt x="417" y="420"/>
                  </a:lnTo>
                  <a:lnTo>
                    <a:pt x="397" y="452"/>
                  </a:lnTo>
                  <a:lnTo>
                    <a:pt x="377" y="480"/>
                  </a:lnTo>
                  <a:lnTo>
                    <a:pt x="352" y="505"/>
                  </a:lnTo>
                  <a:lnTo>
                    <a:pt x="332" y="527"/>
                  </a:lnTo>
                  <a:lnTo>
                    <a:pt x="307" y="542"/>
                  </a:lnTo>
                  <a:lnTo>
                    <a:pt x="285" y="557"/>
                  </a:lnTo>
                  <a:lnTo>
                    <a:pt x="265" y="570"/>
                  </a:lnTo>
                  <a:lnTo>
                    <a:pt x="240" y="575"/>
                  </a:lnTo>
                  <a:lnTo>
                    <a:pt x="217" y="582"/>
                  </a:lnTo>
                  <a:lnTo>
                    <a:pt x="197" y="582"/>
                  </a:lnTo>
                  <a:lnTo>
                    <a:pt x="175" y="582"/>
                  </a:lnTo>
                  <a:lnTo>
                    <a:pt x="155" y="580"/>
                  </a:lnTo>
                  <a:lnTo>
                    <a:pt x="135" y="575"/>
                  </a:lnTo>
                  <a:lnTo>
                    <a:pt x="112" y="565"/>
                  </a:lnTo>
                  <a:lnTo>
                    <a:pt x="95" y="555"/>
                  </a:lnTo>
                  <a:lnTo>
                    <a:pt x="77" y="545"/>
                  </a:lnTo>
                  <a:lnTo>
                    <a:pt x="62" y="532"/>
                  </a:lnTo>
                  <a:lnTo>
                    <a:pt x="50" y="515"/>
                  </a:lnTo>
                  <a:lnTo>
                    <a:pt x="35" y="497"/>
                  </a:lnTo>
                  <a:lnTo>
                    <a:pt x="25" y="480"/>
                  </a:lnTo>
                  <a:lnTo>
                    <a:pt x="15" y="460"/>
                  </a:lnTo>
                  <a:lnTo>
                    <a:pt x="10" y="440"/>
                  </a:lnTo>
                  <a:lnTo>
                    <a:pt x="2" y="420"/>
                  </a:lnTo>
                  <a:lnTo>
                    <a:pt x="0" y="397"/>
                  </a:lnTo>
                  <a:lnTo>
                    <a:pt x="0" y="372"/>
                  </a:lnTo>
                  <a:lnTo>
                    <a:pt x="0" y="350"/>
                  </a:lnTo>
                  <a:lnTo>
                    <a:pt x="5" y="325"/>
                  </a:lnTo>
                  <a:lnTo>
                    <a:pt x="15" y="300"/>
                  </a:lnTo>
                  <a:lnTo>
                    <a:pt x="22" y="275"/>
                  </a:lnTo>
                  <a:lnTo>
                    <a:pt x="35" y="252"/>
                  </a:lnTo>
                  <a:lnTo>
                    <a:pt x="52" y="227"/>
                  </a:lnTo>
                  <a:lnTo>
                    <a:pt x="72" y="205"/>
                  </a:lnTo>
                  <a:lnTo>
                    <a:pt x="95" y="180"/>
                  </a:lnTo>
                  <a:lnTo>
                    <a:pt x="122" y="157"/>
                  </a:lnTo>
                  <a:lnTo>
                    <a:pt x="155" y="132"/>
                  </a:lnTo>
                  <a:lnTo>
                    <a:pt x="185" y="115"/>
                  </a:lnTo>
                  <a:lnTo>
                    <a:pt x="225" y="92"/>
                  </a:lnTo>
                  <a:lnTo>
                    <a:pt x="265" y="75"/>
                  </a:lnTo>
                  <a:lnTo>
                    <a:pt x="315" y="57"/>
                  </a:lnTo>
                  <a:lnTo>
                    <a:pt x="362" y="40"/>
                  </a:lnTo>
                  <a:lnTo>
                    <a:pt x="420" y="25"/>
                  </a:lnTo>
                  <a:lnTo>
                    <a:pt x="477" y="10"/>
                  </a:lnTo>
                  <a:lnTo>
                    <a:pt x="545" y="0"/>
                  </a:lnTo>
                  <a:close/>
                </a:path>
              </a:pathLst>
            </a:custGeom>
            <a:solidFill>
              <a:srgbClr val="FFFFC4"/>
            </a:solidFill>
            <a:ln w="0">
              <a:solidFill>
                <a:srgbClr val="000000"/>
              </a:solidFill>
              <a:prstDash val="sysDot"/>
              <a:round/>
              <a:headEnd/>
              <a:tailEnd/>
            </a:ln>
          </p:spPr>
          <p:txBody>
            <a:bodyPr/>
            <a:lstStyle/>
            <a:p>
              <a:endParaRPr lang="en-US"/>
            </a:p>
          </p:txBody>
        </p:sp>
        <p:sp>
          <p:nvSpPr>
            <p:cNvPr id="119837" name="Arc 29"/>
            <p:cNvSpPr>
              <a:spLocks/>
            </p:cNvSpPr>
            <p:nvPr/>
          </p:nvSpPr>
          <p:spPr bwMode="auto">
            <a:xfrm>
              <a:off x="2785" y="2623"/>
              <a:ext cx="245" cy="97"/>
            </a:xfrm>
            <a:custGeom>
              <a:avLst/>
              <a:gdLst>
                <a:gd name="G0" fmla="+- 19778 0 0"/>
                <a:gd name="G1" fmla="+- 21600 0 0"/>
                <a:gd name="G2" fmla="+- 21600 0 0"/>
                <a:gd name="T0" fmla="*/ 0 w 40764"/>
                <a:gd name="T1" fmla="*/ 12918 h 21600"/>
                <a:gd name="T2" fmla="*/ 40764 w 40764"/>
                <a:gd name="T3" fmla="*/ 16487 h 21600"/>
                <a:gd name="T4" fmla="*/ 19778 w 40764"/>
                <a:gd name="T5" fmla="*/ 21600 h 21600"/>
              </a:gdLst>
              <a:ahLst/>
              <a:cxnLst>
                <a:cxn ang="0">
                  <a:pos x="T0" y="T1"/>
                </a:cxn>
                <a:cxn ang="0">
                  <a:pos x="T2" y="T3"/>
                </a:cxn>
                <a:cxn ang="0">
                  <a:pos x="T4" y="T5"/>
                </a:cxn>
              </a:cxnLst>
              <a:rect l="0" t="0" r="r" b="b"/>
              <a:pathLst>
                <a:path w="40764" h="21600" fill="none" extrusionOk="0">
                  <a:moveTo>
                    <a:pt x="-1" y="12917"/>
                  </a:moveTo>
                  <a:cubicBezTo>
                    <a:pt x="3445" y="5068"/>
                    <a:pt x="11206" y="-1"/>
                    <a:pt x="19778" y="0"/>
                  </a:cubicBezTo>
                  <a:cubicBezTo>
                    <a:pt x="29737" y="0"/>
                    <a:pt x="38406" y="6810"/>
                    <a:pt x="40764" y="16486"/>
                  </a:cubicBezTo>
                </a:path>
                <a:path w="40764" h="21600" stroke="0" extrusionOk="0">
                  <a:moveTo>
                    <a:pt x="-1" y="12917"/>
                  </a:moveTo>
                  <a:cubicBezTo>
                    <a:pt x="3445" y="5068"/>
                    <a:pt x="11206" y="-1"/>
                    <a:pt x="19778" y="0"/>
                  </a:cubicBezTo>
                  <a:cubicBezTo>
                    <a:pt x="29737" y="0"/>
                    <a:pt x="38406" y="6810"/>
                    <a:pt x="40764" y="16486"/>
                  </a:cubicBezTo>
                  <a:lnTo>
                    <a:pt x="19778" y="21600"/>
                  </a:lnTo>
                  <a:close/>
                </a:path>
              </a:pathLst>
            </a:custGeom>
            <a:noFill/>
            <a:ln w="25400">
              <a:solidFill>
                <a:srgbClr val="000000"/>
              </a:solidFill>
              <a:round/>
              <a:headEnd/>
              <a:tailEnd/>
            </a:ln>
          </p:spPr>
          <p:txBody>
            <a:bodyPr/>
            <a:lstStyle/>
            <a:p>
              <a:endParaRPr lang="en-US"/>
            </a:p>
          </p:txBody>
        </p:sp>
        <p:sp>
          <p:nvSpPr>
            <p:cNvPr id="119838" name="Freeform 30"/>
            <p:cNvSpPr>
              <a:spLocks/>
            </p:cNvSpPr>
            <p:nvPr/>
          </p:nvSpPr>
          <p:spPr bwMode="auto">
            <a:xfrm>
              <a:off x="2758" y="2614"/>
              <a:ext cx="84" cy="94"/>
            </a:xfrm>
            <a:custGeom>
              <a:avLst/>
              <a:gdLst/>
              <a:ahLst/>
              <a:cxnLst>
                <a:cxn ang="0">
                  <a:pos x="0" y="235"/>
                </a:cxn>
                <a:cxn ang="0">
                  <a:pos x="90" y="0"/>
                </a:cxn>
                <a:cxn ang="0">
                  <a:pos x="105" y="123"/>
                </a:cxn>
                <a:cxn ang="0">
                  <a:pos x="212" y="128"/>
                </a:cxn>
                <a:cxn ang="0">
                  <a:pos x="0" y="235"/>
                </a:cxn>
              </a:cxnLst>
              <a:rect l="0" t="0" r="r" b="b"/>
              <a:pathLst>
                <a:path w="212" h="235">
                  <a:moveTo>
                    <a:pt x="0" y="235"/>
                  </a:moveTo>
                  <a:lnTo>
                    <a:pt x="90" y="0"/>
                  </a:lnTo>
                  <a:lnTo>
                    <a:pt x="105" y="123"/>
                  </a:lnTo>
                  <a:lnTo>
                    <a:pt x="212" y="128"/>
                  </a:lnTo>
                  <a:lnTo>
                    <a:pt x="0" y="235"/>
                  </a:lnTo>
                  <a:close/>
                </a:path>
              </a:pathLst>
            </a:custGeom>
            <a:solidFill>
              <a:srgbClr val="000000"/>
            </a:solidFill>
            <a:ln w="0">
              <a:solidFill>
                <a:srgbClr val="000000"/>
              </a:solidFill>
              <a:prstDash val="solid"/>
              <a:round/>
              <a:headEnd/>
              <a:tailEnd/>
            </a:ln>
          </p:spPr>
          <p:txBody>
            <a:bodyPr/>
            <a:lstStyle/>
            <a:p>
              <a:endParaRPr lang="en-US"/>
            </a:p>
          </p:txBody>
        </p:sp>
        <p:grpSp>
          <p:nvGrpSpPr>
            <p:cNvPr id="119839" name="Group 31"/>
            <p:cNvGrpSpPr>
              <a:grpSpLocks/>
            </p:cNvGrpSpPr>
            <p:nvPr/>
          </p:nvGrpSpPr>
          <p:grpSpPr bwMode="auto">
            <a:xfrm>
              <a:off x="3026" y="2823"/>
              <a:ext cx="38" cy="78"/>
              <a:chOff x="7566" y="7058"/>
              <a:chExt cx="93" cy="195"/>
            </a:xfrm>
          </p:grpSpPr>
          <p:sp>
            <p:nvSpPr>
              <p:cNvPr id="119840" name="Oval 32"/>
              <p:cNvSpPr>
                <a:spLocks noChangeArrowheads="1"/>
              </p:cNvSpPr>
              <p:nvPr/>
            </p:nvSpPr>
            <p:spPr bwMode="auto">
              <a:xfrm>
                <a:off x="7566" y="7058"/>
                <a:ext cx="93" cy="82"/>
              </a:xfrm>
              <a:prstGeom prst="ellipse">
                <a:avLst/>
              </a:prstGeom>
              <a:solidFill>
                <a:srgbClr val="FF8080"/>
              </a:solidFill>
              <a:ln w="0">
                <a:solidFill>
                  <a:srgbClr val="000000"/>
                </a:solidFill>
                <a:round/>
                <a:headEnd/>
                <a:tailEnd/>
              </a:ln>
            </p:spPr>
            <p:txBody>
              <a:bodyPr/>
              <a:lstStyle/>
              <a:p>
                <a:endParaRPr lang="en-US"/>
              </a:p>
            </p:txBody>
          </p:sp>
          <p:sp>
            <p:nvSpPr>
              <p:cNvPr id="119841" name="Oval 33"/>
              <p:cNvSpPr>
                <a:spLocks noChangeArrowheads="1"/>
              </p:cNvSpPr>
              <p:nvPr/>
            </p:nvSpPr>
            <p:spPr bwMode="auto">
              <a:xfrm>
                <a:off x="7566" y="7170"/>
                <a:ext cx="93" cy="83"/>
              </a:xfrm>
              <a:prstGeom prst="ellipse">
                <a:avLst/>
              </a:prstGeom>
              <a:solidFill>
                <a:srgbClr val="FF8080"/>
              </a:solidFill>
              <a:ln w="0">
                <a:solidFill>
                  <a:srgbClr val="000000"/>
                </a:solidFill>
                <a:round/>
                <a:headEnd/>
                <a:tailEnd/>
              </a:ln>
            </p:spPr>
            <p:txBody>
              <a:bodyPr/>
              <a:lstStyle/>
              <a:p>
                <a:endParaRPr lang="en-US"/>
              </a:p>
            </p:txBody>
          </p:sp>
        </p:grpSp>
      </p:grpSp>
      <p:sp>
        <p:nvSpPr>
          <p:cNvPr id="119842" name="Text Box 34"/>
          <p:cNvSpPr txBox="1">
            <a:spLocks noChangeArrowheads="1"/>
          </p:cNvSpPr>
          <p:nvPr/>
        </p:nvSpPr>
        <p:spPr bwMode="auto">
          <a:xfrm>
            <a:off x="709613" y="3276600"/>
            <a:ext cx="7207250" cy="457200"/>
          </a:xfrm>
          <a:prstGeom prst="rect">
            <a:avLst/>
          </a:prstGeom>
          <a:noFill/>
          <a:ln w="9525">
            <a:noFill/>
            <a:miter lim="800000"/>
            <a:headEnd/>
            <a:tailEnd/>
          </a:ln>
          <a:effectLst/>
        </p:spPr>
        <p:txBody>
          <a:bodyPr wrap="none">
            <a:spAutoFit/>
          </a:bodyPr>
          <a:lstStyle/>
          <a:p>
            <a:r>
              <a:rPr lang="en-US" b="1">
                <a:effectLst>
                  <a:outerShdw blurRad="38100" dist="38100" dir="2700000" algn="tl">
                    <a:srgbClr val="C0C0C0"/>
                  </a:outerShdw>
                </a:effectLst>
                <a:sym typeface="Symbol" pitchFamily="18" charset="2"/>
              </a:rPr>
              <a:t>  orbital serves as a very weak donor to a metal atom</a:t>
            </a:r>
            <a:endParaRPr lang="en-US" b="1">
              <a:effectLst>
                <a:outerShdw blurRad="38100" dist="38100" dir="2700000" algn="tl">
                  <a:srgbClr val="C0C0C0"/>
                </a:outerShdw>
              </a:effectLst>
            </a:endParaRPr>
          </a:p>
        </p:txBody>
      </p:sp>
      <p:graphicFrame>
        <p:nvGraphicFramePr>
          <p:cNvPr id="119843" name="Object 35"/>
          <p:cNvGraphicFramePr>
            <a:graphicFrameLocks noChangeAspect="1"/>
          </p:cNvGraphicFramePr>
          <p:nvPr/>
        </p:nvGraphicFramePr>
        <p:xfrm>
          <a:off x="290513" y="4189413"/>
          <a:ext cx="8624887" cy="2439987"/>
        </p:xfrm>
        <a:graphic>
          <a:graphicData uri="http://schemas.openxmlformats.org/presentationml/2006/ole">
            <mc:AlternateContent xmlns:mc="http://schemas.openxmlformats.org/markup-compatibility/2006">
              <mc:Choice xmlns:v="urn:schemas-microsoft-com:vml" Requires="v">
                <p:oleObj name="Microsoft Drawing" r:id="rId2" imgW="9183661" imgH="2293712" progId="">
                  <p:embed/>
                </p:oleObj>
              </mc:Choice>
              <mc:Fallback>
                <p:oleObj name="Microsoft Drawing" r:id="rId2" imgW="9183661" imgH="2293712" progId="">
                  <p:embed/>
                  <p:pic>
                    <p:nvPicPr>
                      <p:cNvPr id="119843" name="Object 35"/>
                      <p:cNvPicPr>
                        <a:picLocks noChangeAspect="1" noChangeArrowheads="1"/>
                      </p:cNvPicPr>
                      <p:nvPr/>
                    </p:nvPicPr>
                    <p:blipFill>
                      <a:blip r:embed="rId3">
                        <a:extLst>
                          <a:ext uri="{28A0092B-C50C-407E-A947-70E740481C1C}">
                            <a14:useLocalDpi xmlns:a14="http://schemas.microsoft.com/office/drawing/2010/main" val="0"/>
                          </a:ext>
                        </a:extLst>
                      </a:blip>
                      <a:srcRect t="-5588" b="-7440"/>
                      <a:stretch>
                        <a:fillRect/>
                      </a:stretch>
                    </p:blipFill>
                    <p:spPr bwMode="auto">
                      <a:xfrm>
                        <a:off x="290513" y="4189413"/>
                        <a:ext cx="8624887" cy="2439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794868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srcRect/>
          <a:stretch>
            <a:fillRect/>
          </a:stretch>
        </p:blipFill>
        <p:spPr bwMode="auto">
          <a:xfrm>
            <a:off x="85725" y="228600"/>
            <a:ext cx="9058275" cy="5011738"/>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507" name="Rectangle 3"/>
              <p:cNvSpPr>
                <a:spLocks noChangeArrowheads="1"/>
              </p:cNvSpPr>
              <p:nvPr/>
            </p:nvSpPr>
            <p:spPr bwMode="auto">
              <a:xfrm>
                <a:off x="255588" y="228600"/>
                <a:ext cx="8686800" cy="6248400"/>
              </a:xfrm>
              <a:prstGeom prst="rect">
                <a:avLst/>
              </a:prstGeom>
              <a:noFill/>
              <a:ln w="9525">
                <a:noFill/>
                <a:miter lim="800000"/>
                <a:headEnd/>
                <a:tailEnd/>
              </a:ln>
              <a:effectLst/>
            </p:spPr>
            <p:txBody>
              <a:bodyPr/>
              <a:lstStyle/>
              <a:p>
                <a:pPr marL="342900" indent="-342900" algn="just">
                  <a:lnSpc>
                    <a:spcPct val="90000"/>
                  </a:lnSpc>
                  <a:spcBef>
                    <a:spcPct val="20000"/>
                  </a:spcBef>
                  <a:buFontTx/>
                  <a:buChar char="•"/>
                </a:pPr>
                <a:r>
                  <a:rPr lang="en-US" sz="2800" b="1" dirty="0">
                    <a:solidFill>
                      <a:srgbClr val="CC0000"/>
                    </a:solidFill>
                    <a:sym typeface="Symbol" pitchFamily="18" charset="2"/>
                  </a:rPr>
                  <a:t></a:t>
                </a:r>
                <a:r>
                  <a:rPr lang="en-US" sz="2800" b="1" baseline="-25000" dirty="0">
                    <a:solidFill>
                      <a:srgbClr val="CC0000"/>
                    </a:solidFill>
                    <a:sym typeface="Symbol" pitchFamily="18" charset="2"/>
                  </a:rPr>
                  <a:t>so</a:t>
                </a:r>
                <a:r>
                  <a:rPr lang="en-US" sz="2800" b="1" dirty="0">
                    <a:solidFill>
                      <a:srgbClr val="CC0000"/>
                    </a:solidFill>
                  </a:rPr>
                  <a:t> = 2</a:t>
                </a:r>
                <a14:m>
                  <m:oMath xmlns:m="http://schemas.openxmlformats.org/officeDocument/2006/math">
                    <m:rad>
                      <m:radPr>
                        <m:degHide m:val="on"/>
                        <m:ctrlPr>
                          <a:rPr lang="en-US" sz="2800" b="1" i="1" smtClean="0">
                            <a:solidFill>
                              <a:srgbClr val="CC0000"/>
                            </a:solidFill>
                            <a:latin typeface="Cambria Math" panose="02040503050406030204" pitchFamily="18" charset="0"/>
                          </a:rPr>
                        </m:ctrlPr>
                      </m:radPr>
                      <m:deg/>
                      <m:e>
                        <m:r>
                          <m:rPr>
                            <m:nor/>
                          </m:rPr>
                          <a:rPr lang="en-US" sz="2800" b="1" dirty="0">
                            <a:solidFill>
                              <a:srgbClr val="CC0000"/>
                            </a:solidFill>
                          </a:rPr>
                          <m:t>S</m:t>
                        </m:r>
                        <m:r>
                          <m:rPr>
                            <m:nor/>
                          </m:rPr>
                          <a:rPr lang="en-US" sz="2800" b="1" dirty="0">
                            <a:solidFill>
                              <a:srgbClr val="CC0000"/>
                            </a:solidFill>
                          </a:rPr>
                          <m:t>(</m:t>
                        </m:r>
                        <m:r>
                          <m:rPr>
                            <m:nor/>
                          </m:rPr>
                          <a:rPr lang="en-US" sz="2800" b="1" dirty="0">
                            <a:solidFill>
                              <a:srgbClr val="CC0000"/>
                            </a:solidFill>
                          </a:rPr>
                          <m:t>S</m:t>
                        </m:r>
                        <m:r>
                          <m:rPr>
                            <m:nor/>
                          </m:rPr>
                          <a:rPr lang="en-US" sz="2800" b="1" dirty="0">
                            <a:solidFill>
                              <a:srgbClr val="CC0000"/>
                            </a:solidFill>
                          </a:rPr>
                          <m:t>+1)</m:t>
                        </m:r>
                      </m:e>
                    </m:rad>
                  </m:oMath>
                </a14:m>
                <a:r>
                  <a:rPr lang="en-US" sz="2800" b="1" dirty="0">
                    <a:solidFill>
                      <a:srgbClr val="CC0000"/>
                    </a:solidFill>
                  </a:rPr>
                  <a:t> </a:t>
                </a:r>
                <a:r>
                  <a:rPr lang="en-US" sz="2800" b="1" dirty="0">
                    <a:solidFill>
                      <a:srgbClr val="CC0000"/>
                    </a:solidFill>
                    <a:sym typeface="Symbol" pitchFamily="18" charset="2"/>
                  </a:rPr>
                  <a:t></a:t>
                </a:r>
                <a:r>
                  <a:rPr lang="en-US" sz="2800" b="1" baseline="-25000" dirty="0">
                    <a:solidFill>
                      <a:srgbClr val="CC0000"/>
                    </a:solidFill>
                  </a:rPr>
                  <a:t>B  = </a:t>
                </a:r>
                <a:r>
                  <a:rPr lang="en-US" sz="2800" b="1" dirty="0">
                    <a:solidFill>
                      <a:srgbClr val="C00000"/>
                    </a:solidFill>
                    <a:sym typeface="Symbol" pitchFamily="18" charset="2"/>
                  </a:rPr>
                  <a:t></a:t>
                </a:r>
                <a:r>
                  <a:rPr lang="en-US" sz="2800" b="1" baseline="-25000" dirty="0">
                    <a:solidFill>
                      <a:srgbClr val="C00000"/>
                    </a:solidFill>
                    <a:sym typeface="Symbol" pitchFamily="18" charset="2"/>
                  </a:rPr>
                  <a:t>so</a:t>
                </a:r>
                <a:r>
                  <a:rPr lang="en-US" sz="2800" b="1" dirty="0">
                    <a:solidFill>
                      <a:srgbClr val="C00000"/>
                    </a:solidFill>
                  </a:rPr>
                  <a:t> = </a:t>
                </a:r>
                <a14:m>
                  <m:oMath xmlns:m="http://schemas.openxmlformats.org/officeDocument/2006/math">
                    <m:rad>
                      <m:radPr>
                        <m:degHide m:val="on"/>
                        <m:ctrlPr>
                          <a:rPr lang="en-US" sz="2800" b="1" i="1">
                            <a:solidFill>
                              <a:srgbClr val="C00000"/>
                            </a:solidFill>
                            <a:latin typeface="Cambria Math" panose="02040503050406030204" pitchFamily="18" charset="0"/>
                          </a:rPr>
                        </m:ctrlPr>
                      </m:radPr>
                      <m:deg/>
                      <m:e>
                        <m:r>
                          <m:rPr>
                            <m:nor/>
                          </m:rPr>
                          <a:rPr lang="en-US" sz="2800" b="1" dirty="0">
                            <a:solidFill>
                              <a:srgbClr val="C00000"/>
                            </a:solidFill>
                          </a:rPr>
                          <m:t>n</m:t>
                        </m:r>
                        <m:r>
                          <m:rPr>
                            <m:nor/>
                          </m:rPr>
                          <a:rPr lang="en-US" sz="2800" b="1" dirty="0">
                            <a:solidFill>
                              <a:srgbClr val="C00000"/>
                            </a:solidFill>
                          </a:rPr>
                          <m:t>(</m:t>
                        </m:r>
                        <m:r>
                          <m:rPr>
                            <m:nor/>
                          </m:rPr>
                          <a:rPr lang="en-US" sz="2800" b="1" dirty="0">
                            <a:solidFill>
                              <a:srgbClr val="C00000"/>
                            </a:solidFill>
                          </a:rPr>
                          <m:t>n</m:t>
                        </m:r>
                        <m:r>
                          <m:rPr>
                            <m:nor/>
                          </m:rPr>
                          <a:rPr lang="en-US" sz="2800" b="1" dirty="0">
                            <a:solidFill>
                              <a:srgbClr val="C00000"/>
                            </a:solidFill>
                          </a:rPr>
                          <m:t>+2)</m:t>
                        </m:r>
                      </m:e>
                    </m:rad>
                  </m:oMath>
                </a14:m>
                <a:r>
                  <a:rPr lang="en-US" sz="2800" b="1" dirty="0">
                    <a:solidFill>
                      <a:srgbClr val="C00000"/>
                    </a:solidFill>
                  </a:rPr>
                  <a:t> </a:t>
                </a:r>
                <a:r>
                  <a:rPr lang="en-US" sz="2800" b="1" dirty="0">
                    <a:solidFill>
                      <a:srgbClr val="C00000"/>
                    </a:solidFill>
                    <a:sym typeface="Symbol" pitchFamily="18" charset="2"/>
                  </a:rPr>
                  <a:t></a:t>
                </a:r>
                <a:r>
                  <a:rPr lang="en-US" sz="2800" b="1" baseline="-25000" dirty="0">
                    <a:solidFill>
                      <a:srgbClr val="C00000"/>
                    </a:solidFill>
                  </a:rPr>
                  <a:t>B</a:t>
                </a:r>
                <a:r>
                  <a:rPr lang="en-US" sz="2800" b="1" dirty="0">
                    <a:solidFill>
                      <a:srgbClr val="C00000"/>
                    </a:solidFill>
                  </a:rPr>
                  <a:t> (</a:t>
                </a:r>
                <a:r>
                  <a:rPr lang="en-US" sz="2800" b="1" dirty="0">
                    <a:solidFill>
                      <a:srgbClr val="C00000"/>
                    </a:solidFill>
                    <a:sym typeface="Symbol" pitchFamily="18" charset="2"/>
                  </a:rPr>
                  <a:t></a:t>
                </a:r>
                <a:r>
                  <a:rPr lang="en-US" sz="2800" b="1" baseline="-25000" dirty="0">
                    <a:solidFill>
                      <a:srgbClr val="C00000"/>
                    </a:solidFill>
                  </a:rPr>
                  <a:t>B</a:t>
                </a:r>
                <a:r>
                  <a:rPr lang="en-US" sz="2800" b="1" dirty="0">
                    <a:solidFill>
                      <a:srgbClr val="C00000"/>
                    </a:solidFill>
                  </a:rPr>
                  <a:t> is the Bohr magneton which is a unit of magnetic moment)</a:t>
                </a:r>
              </a:p>
              <a:p>
                <a:pPr marL="342900" indent="-342900" algn="just">
                  <a:lnSpc>
                    <a:spcPct val="90000"/>
                  </a:lnSpc>
                  <a:spcBef>
                    <a:spcPct val="20000"/>
                  </a:spcBef>
                  <a:buFontTx/>
                  <a:buChar char="•"/>
                </a:pPr>
                <a:r>
                  <a:rPr lang="en-US" sz="2800" b="1" dirty="0">
                    <a:solidFill>
                      <a:srgbClr val="CC0000"/>
                    </a:solidFill>
                    <a:sym typeface="Symbol" pitchFamily="18" charset="2"/>
                  </a:rPr>
                  <a:t></a:t>
                </a:r>
                <a:r>
                  <a:rPr lang="en-US" sz="2800" b="1" i="1" baseline="-25000" dirty="0">
                    <a:solidFill>
                      <a:srgbClr val="CC0000"/>
                    </a:solidFill>
                    <a:sym typeface="Symbol" pitchFamily="18" charset="2"/>
                  </a:rPr>
                  <a:t>total = </a:t>
                </a:r>
                <a:r>
                  <a:rPr lang="en-US" sz="2800" b="1" dirty="0">
                    <a:solidFill>
                      <a:srgbClr val="CC0000"/>
                    </a:solidFill>
                    <a:sym typeface="Symbol" pitchFamily="18" charset="2"/>
                  </a:rPr>
                  <a:t></a:t>
                </a:r>
                <a:r>
                  <a:rPr lang="en-US" sz="2800" b="1" i="1" baseline="-25000" dirty="0" err="1">
                    <a:solidFill>
                      <a:srgbClr val="CC0000"/>
                    </a:solidFill>
                    <a:sym typeface="Symbol" pitchFamily="18" charset="2"/>
                  </a:rPr>
                  <a:t>s+l</a:t>
                </a:r>
                <a:r>
                  <a:rPr lang="en-US" sz="2800" b="1" dirty="0">
                    <a:solidFill>
                      <a:srgbClr val="CC0000"/>
                    </a:solidFill>
                  </a:rPr>
                  <a:t> = </a:t>
                </a:r>
                <a14:m>
                  <m:oMath xmlns:m="http://schemas.openxmlformats.org/officeDocument/2006/math">
                    <m:rad>
                      <m:radPr>
                        <m:degHide m:val="on"/>
                        <m:ctrlPr>
                          <a:rPr lang="en-US" sz="2800" b="1" i="1">
                            <a:solidFill>
                              <a:srgbClr val="CC0000"/>
                            </a:solidFill>
                            <a:latin typeface="Cambria Math" panose="02040503050406030204" pitchFamily="18" charset="0"/>
                          </a:rPr>
                        </m:ctrlPr>
                      </m:radPr>
                      <m:deg/>
                      <m:e>
                        <m:r>
                          <a:rPr lang="en-IN" sz="2800" b="1" i="1" smtClean="0">
                            <a:solidFill>
                              <a:srgbClr val="CC0000"/>
                            </a:solidFill>
                            <a:latin typeface="Cambria Math" panose="02040503050406030204" pitchFamily="18" charset="0"/>
                          </a:rPr>
                          <m:t>𝟒</m:t>
                        </m:r>
                        <m:r>
                          <m:rPr>
                            <m:nor/>
                          </m:rPr>
                          <a:rPr lang="en-US" sz="2800" b="1" dirty="0">
                            <a:solidFill>
                              <a:srgbClr val="CC0000"/>
                            </a:solidFill>
                          </a:rPr>
                          <m:t>S</m:t>
                        </m:r>
                        <m:r>
                          <m:rPr>
                            <m:nor/>
                          </m:rPr>
                          <a:rPr lang="en-US" sz="2800" b="1" dirty="0">
                            <a:solidFill>
                              <a:srgbClr val="CC0000"/>
                            </a:solidFill>
                          </a:rPr>
                          <m:t>(</m:t>
                        </m:r>
                        <m:r>
                          <m:rPr>
                            <m:nor/>
                          </m:rPr>
                          <a:rPr lang="en-US" sz="2800" b="1" dirty="0">
                            <a:solidFill>
                              <a:srgbClr val="CC0000"/>
                            </a:solidFill>
                          </a:rPr>
                          <m:t>S</m:t>
                        </m:r>
                        <m:r>
                          <m:rPr>
                            <m:nor/>
                          </m:rPr>
                          <a:rPr lang="en-US" sz="2800" b="1" dirty="0">
                            <a:solidFill>
                              <a:srgbClr val="CC0000"/>
                            </a:solidFill>
                          </a:rPr>
                          <m:t>+1)</m:t>
                        </m:r>
                        <m:r>
                          <m:rPr>
                            <m:nor/>
                          </m:rPr>
                          <a:rPr lang="en-IN" sz="2800" b="1" i="0" dirty="0" smtClean="0">
                            <a:solidFill>
                              <a:srgbClr val="CC0000"/>
                            </a:solidFill>
                          </a:rPr>
                          <m:t>+</m:t>
                        </m:r>
                        <m:r>
                          <m:rPr>
                            <m:nor/>
                          </m:rPr>
                          <a:rPr lang="en-IN" sz="2800" b="1" i="0" dirty="0" smtClean="0">
                            <a:solidFill>
                              <a:srgbClr val="CC0000"/>
                            </a:solidFill>
                          </a:rPr>
                          <m:t>L</m:t>
                        </m:r>
                        <m:r>
                          <m:rPr>
                            <m:nor/>
                          </m:rPr>
                          <a:rPr lang="en-IN" sz="2800" b="1" i="0" dirty="0" smtClean="0">
                            <a:solidFill>
                              <a:srgbClr val="CC0000"/>
                            </a:solidFill>
                          </a:rPr>
                          <m:t>(</m:t>
                        </m:r>
                        <m:r>
                          <m:rPr>
                            <m:nor/>
                          </m:rPr>
                          <a:rPr lang="en-IN" sz="2800" b="1" i="0" dirty="0" smtClean="0">
                            <a:solidFill>
                              <a:srgbClr val="CC0000"/>
                            </a:solidFill>
                          </a:rPr>
                          <m:t>L</m:t>
                        </m:r>
                        <m:r>
                          <m:rPr>
                            <m:nor/>
                          </m:rPr>
                          <a:rPr lang="en-IN" sz="2800" b="1" i="0" dirty="0" smtClean="0">
                            <a:solidFill>
                              <a:srgbClr val="CC0000"/>
                            </a:solidFill>
                          </a:rPr>
                          <m:t>+1)</m:t>
                        </m:r>
                      </m:e>
                    </m:rad>
                  </m:oMath>
                </a14:m>
                <a:endParaRPr lang="en-US" sz="2800" b="1" dirty="0">
                  <a:solidFill>
                    <a:srgbClr val="C00000"/>
                  </a:solidFill>
                </a:endParaRPr>
              </a:p>
              <a:p>
                <a:pPr marL="342900" indent="-342900" algn="just">
                  <a:lnSpc>
                    <a:spcPct val="90000"/>
                  </a:lnSpc>
                  <a:spcBef>
                    <a:spcPct val="20000"/>
                  </a:spcBef>
                  <a:buFontTx/>
                  <a:buChar char="•"/>
                </a:pPr>
                <a:r>
                  <a:rPr lang="en-US" sz="3100" b="1" dirty="0">
                    <a:solidFill>
                      <a:srgbClr val="000066"/>
                    </a:solidFill>
                    <a:sym typeface="Symbol" pitchFamily="18" charset="2"/>
                  </a:rPr>
                  <a:t></a:t>
                </a:r>
                <a:r>
                  <a:rPr lang="en-US" sz="3100" b="1" baseline="-25000" dirty="0">
                    <a:solidFill>
                      <a:srgbClr val="000066"/>
                    </a:solidFill>
                  </a:rPr>
                  <a:t>B</a:t>
                </a:r>
                <a:r>
                  <a:rPr lang="en-US" sz="3100" b="1" dirty="0">
                    <a:solidFill>
                      <a:srgbClr val="000066"/>
                    </a:solidFill>
                  </a:rPr>
                  <a:t> = eh/4</a:t>
                </a:r>
                <a:r>
                  <a:rPr lang="en-US" sz="3100" b="1" dirty="0">
                    <a:solidFill>
                      <a:srgbClr val="000066"/>
                    </a:solidFill>
                    <a:sym typeface="Symbol" pitchFamily="18" charset="2"/>
                  </a:rPr>
                  <a:t></a:t>
                </a:r>
                <a:r>
                  <a:rPr lang="en-US" sz="3100" b="1" dirty="0">
                    <a:solidFill>
                      <a:srgbClr val="000066"/>
                    </a:solidFill>
                  </a:rPr>
                  <a:t>m</a:t>
                </a:r>
                <a:r>
                  <a:rPr lang="en-US" sz="3100" b="1" baseline="-25000" dirty="0">
                    <a:solidFill>
                      <a:srgbClr val="000066"/>
                    </a:solidFill>
                  </a:rPr>
                  <a:t>e</a:t>
                </a:r>
                <a:r>
                  <a:rPr lang="en-US" sz="3100" b="1" dirty="0">
                    <a:solidFill>
                      <a:srgbClr val="000066"/>
                    </a:solidFill>
                  </a:rPr>
                  <a:t> = 9.274 </a:t>
                </a:r>
                <a:r>
                  <a:rPr lang="en-US" sz="3100" b="1" dirty="0">
                    <a:solidFill>
                      <a:srgbClr val="000066"/>
                    </a:solidFill>
                    <a:sym typeface="Symbol" pitchFamily="18" charset="2"/>
                  </a:rPr>
                  <a:t></a:t>
                </a:r>
                <a:r>
                  <a:rPr lang="en-US" sz="3100" b="1" dirty="0">
                    <a:solidFill>
                      <a:srgbClr val="000066"/>
                    </a:solidFill>
                  </a:rPr>
                  <a:t>10</a:t>
                </a:r>
                <a:r>
                  <a:rPr lang="en-US" sz="3100" b="1" baseline="30000" dirty="0">
                    <a:solidFill>
                      <a:srgbClr val="000066"/>
                    </a:solidFill>
                  </a:rPr>
                  <a:t>-24</a:t>
                </a:r>
                <a:r>
                  <a:rPr lang="en-US" sz="3100" b="1" dirty="0">
                    <a:solidFill>
                      <a:srgbClr val="000066"/>
                    </a:solidFill>
                  </a:rPr>
                  <a:t> J T</a:t>
                </a:r>
                <a:r>
                  <a:rPr lang="en-US" sz="3100" b="1" baseline="30000" dirty="0">
                    <a:solidFill>
                      <a:srgbClr val="000066"/>
                    </a:solidFill>
                  </a:rPr>
                  <a:t>-1</a:t>
                </a:r>
                <a:r>
                  <a:rPr lang="en-US" sz="3100" b="1" dirty="0">
                    <a:solidFill>
                      <a:srgbClr val="CC0000"/>
                    </a:solidFill>
                  </a:rPr>
                  <a:t> </a:t>
                </a:r>
              </a:p>
              <a:p>
                <a:pPr marL="342900" indent="-342900" algn="just">
                  <a:lnSpc>
                    <a:spcPct val="90000"/>
                  </a:lnSpc>
                  <a:spcBef>
                    <a:spcPct val="20000"/>
                  </a:spcBef>
                  <a:buFontTx/>
                  <a:buChar char="•"/>
                </a:pPr>
                <a:r>
                  <a:rPr lang="en-US" sz="3100" b="1" dirty="0">
                    <a:solidFill>
                      <a:srgbClr val="000066"/>
                    </a:solidFill>
                    <a:sym typeface="Symbol" pitchFamily="18" charset="2"/>
                  </a:rPr>
                  <a:t> =</a:t>
                </a:r>
                <a:r>
                  <a:rPr lang="en-US" sz="3100" b="1" dirty="0">
                    <a:solidFill>
                      <a:srgbClr val="000066"/>
                    </a:solidFill>
                  </a:rPr>
                  <a:t> magnetic moment of a complex </a:t>
                </a:r>
                <a:endParaRPr lang="en-US" sz="3100" b="1" dirty="0">
                  <a:solidFill>
                    <a:srgbClr val="CC0000"/>
                  </a:solidFill>
                </a:endParaRPr>
              </a:p>
              <a:p>
                <a:pPr marL="342900" indent="-342900" algn="just">
                  <a:lnSpc>
                    <a:spcPct val="90000"/>
                  </a:lnSpc>
                  <a:spcBef>
                    <a:spcPct val="20000"/>
                  </a:spcBef>
                  <a:buFontTx/>
                  <a:buChar char="•"/>
                </a:pPr>
                <a:r>
                  <a:rPr lang="en-US" sz="3100" b="1" dirty="0">
                    <a:solidFill>
                      <a:srgbClr val="990033"/>
                    </a:solidFill>
                  </a:rPr>
                  <a:t>S = </a:t>
                </a:r>
                <a:r>
                  <a:rPr lang="en-US" sz="3100" b="1" dirty="0">
                    <a:solidFill>
                      <a:srgbClr val="000066"/>
                    </a:solidFill>
                  </a:rPr>
                  <a:t>total spin quantum number </a:t>
                </a:r>
              </a:p>
              <a:p>
                <a:pPr marL="342900" indent="-342900" algn="just">
                  <a:lnSpc>
                    <a:spcPct val="90000"/>
                  </a:lnSpc>
                  <a:spcBef>
                    <a:spcPct val="20000"/>
                  </a:spcBef>
                  <a:buFontTx/>
                  <a:buChar char="•"/>
                </a:pPr>
                <a:r>
                  <a:rPr lang="en-US" sz="3100" b="1" dirty="0">
                    <a:solidFill>
                      <a:srgbClr val="990033"/>
                    </a:solidFill>
                  </a:rPr>
                  <a:t>n = no. of unpaired electrons</a:t>
                </a:r>
              </a:p>
              <a:p>
                <a:pPr marL="342900" indent="-342900" algn="just">
                  <a:lnSpc>
                    <a:spcPct val="90000"/>
                  </a:lnSpc>
                  <a:spcBef>
                    <a:spcPct val="20000"/>
                  </a:spcBef>
                  <a:buFontTx/>
                  <a:buChar char="•"/>
                </a:pPr>
                <a:r>
                  <a:rPr lang="en-US" sz="3100" b="1" dirty="0">
                    <a:solidFill>
                      <a:srgbClr val="990033"/>
                    </a:solidFill>
                  </a:rPr>
                  <a:t>Since each unpaired electron has a spin </a:t>
                </a:r>
                <a14:m>
                  <m:oMath xmlns:m="http://schemas.openxmlformats.org/officeDocument/2006/math">
                    <m:f>
                      <m:fPr>
                        <m:ctrlPr>
                          <a:rPr lang="en-US" sz="3100" b="1" i="1" smtClean="0">
                            <a:solidFill>
                              <a:srgbClr val="990033"/>
                            </a:solidFill>
                            <a:latin typeface="Cambria Math" panose="02040503050406030204" pitchFamily="18" charset="0"/>
                          </a:rPr>
                        </m:ctrlPr>
                      </m:fPr>
                      <m:num>
                        <m:r>
                          <a:rPr lang="en-IN" sz="3100" b="1" i="1" smtClean="0">
                            <a:solidFill>
                              <a:srgbClr val="990033"/>
                            </a:solidFill>
                            <a:latin typeface="Cambria Math" panose="02040503050406030204" pitchFamily="18" charset="0"/>
                          </a:rPr>
                          <m:t>𝟏</m:t>
                        </m:r>
                      </m:num>
                      <m:den>
                        <m:r>
                          <a:rPr lang="en-IN" sz="3100" b="1" i="1" smtClean="0">
                            <a:solidFill>
                              <a:srgbClr val="990033"/>
                            </a:solidFill>
                            <a:latin typeface="Cambria Math" panose="02040503050406030204" pitchFamily="18" charset="0"/>
                          </a:rPr>
                          <m:t>𝟐</m:t>
                        </m:r>
                      </m:den>
                    </m:f>
                  </m:oMath>
                </a14:m>
                <a:endParaRPr lang="en-US" sz="3100" b="1" dirty="0">
                  <a:solidFill>
                    <a:srgbClr val="990033"/>
                  </a:solidFill>
                </a:endParaRPr>
              </a:p>
              <a:p>
                <a:pPr marL="342900" indent="-342900" algn="just">
                  <a:lnSpc>
                    <a:spcPct val="90000"/>
                  </a:lnSpc>
                  <a:spcBef>
                    <a:spcPct val="20000"/>
                  </a:spcBef>
                  <a:buFontTx/>
                  <a:buChar char="•"/>
                </a:pPr>
                <a:r>
                  <a:rPr lang="en-US" sz="3100" b="1" dirty="0">
                    <a:solidFill>
                      <a:srgbClr val="990033"/>
                    </a:solidFill>
                  </a:rPr>
                  <a:t>S = (</a:t>
                </a:r>
                <a14:m>
                  <m:oMath xmlns:m="http://schemas.openxmlformats.org/officeDocument/2006/math">
                    <m:f>
                      <m:fPr>
                        <m:ctrlPr>
                          <a:rPr lang="en-US" sz="3100" b="1" i="1">
                            <a:solidFill>
                              <a:srgbClr val="990033"/>
                            </a:solidFill>
                            <a:latin typeface="Cambria Math" panose="02040503050406030204" pitchFamily="18" charset="0"/>
                          </a:rPr>
                        </m:ctrlPr>
                      </m:fPr>
                      <m:num>
                        <m:r>
                          <a:rPr lang="en-IN" sz="3100" b="1" i="1">
                            <a:solidFill>
                              <a:srgbClr val="990033"/>
                            </a:solidFill>
                            <a:latin typeface="Cambria Math" panose="02040503050406030204" pitchFamily="18" charset="0"/>
                          </a:rPr>
                          <m:t>𝟏</m:t>
                        </m:r>
                      </m:num>
                      <m:den>
                        <m:r>
                          <a:rPr lang="en-IN" sz="3100" b="1" i="1">
                            <a:solidFill>
                              <a:srgbClr val="990033"/>
                            </a:solidFill>
                            <a:latin typeface="Cambria Math" panose="02040503050406030204" pitchFamily="18" charset="0"/>
                          </a:rPr>
                          <m:t>𝟐</m:t>
                        </m:r>
                      </m:den>
                    </m:f>
                  </m:oMath>
                </a14:m>
                <a:r>
                  <a:rPr lang="en-US" sz="3100" b="1" dirty="0">
                    <a:solidFill>
                      <a:srgbClr val="990033"/>
                    </a:solidFill>
                  </a:rPr>
                  <a:t>)n</a:t>
                </a:r>
                <a:endParaRPr lang="en-US" sz="3100" b="1" dirty="0">
                  <a:solidFill>
                    <a:srgbClr val="000066"/>
                  </a:solidFill>
                </a:endParaRPr>
              </a:p>
            </p:txBody>
          </p:sp>
        </mc:Choice>
        <mc:Fallback xmlns="">
          <p:sp>
            <p:nvSpPr>
              <p:cNvPr id="21507" name="Rectangle 3"/>
              <p:cNvSpPr>
                <a:spLocks noRot="1" noChangeAspect="1" noMove="1" noResize="1" noEditPoints="1" noAdjustHandles="1" noChangeArrowheads="1" noChangeShapeType="1" noTextEdit="1"/>
              </p:cNvSpPr>
              <p:nvPr/>
            </p:nvSpPr>
            <p:spPr bwMode="auto">
              <a:xfrm>
                <a:off x="255588" y="228600"/>
                <a:ext cx="8686800" cy="6248400"/>
              </a:xfrm>
              <a:prstGeom prst="rect">
                <a:avLst/>
              </a:prstGeom>
              <a:blipFill>
                <a:blip r:embed="rId3"/>
                <a:stretch>
                  <a:fillRect l="-1754" t="-878" r="-1404"/>
                </a:stretch>
              </a:blipFill>
              <a:ln w="9525">
                <a:noFill/>
                <a:miter lim="800000"/>
                <a:headEnd/>
                <a:tailEnd/>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7">
                                            <p:txEl>
                                              <p:pRg st="1" end="1"/>
                                            </p:txEl>
                                          </p:spTgt>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WHOOSH.WAV"/>
                                        </p:tgtEl>
                                      </p:cMediaNode>
                                    </p:audio>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7">
                                            <p:txEl>
                                              <p:pRg st="2" end="2"/>
                                            </p:txEl>
                                          </p:spTgt>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7">
                                            <p:txEl>
                                              <p:pRg st="3" end="3"/>
                                            </p:txEl>
                                          </p:spTgt>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507">
                                            <p:txEl>
                                              <p:pRg st="4" end="4"/>
                                            </p:txEl>
                                          </p:spTgt>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2" name="WHOOSH.WAV"/>
                                        </p:tgtEl>
                                      </p:cMediaNode>
                                    </p:audio>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507">
                                            <p:txEl>
                                              <p:pRg st="5" end="5"/>
                                            </p:txEl>
                                          </p:spTgt>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507">
                                            <p:txEl>
                                              <p:pRg st="6" end="6"/>
                                            </p:txEl>
                                          </p:spTgt>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507">
                                            <p:txEl>
                                              <p:pRg st="7" end="7"/>
                                            </p:txEl>
                                          </p:spTgt>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205680" y="853008"/>
            <a:ext cx="8686800" cy="2575992"/>
          </a:xfrm>
          <a:prstGeom prst="rect">
            <a:avLst/>
          </a:prstGeom>
          <a:noFill/>
          <a:ln w="9525">
            <a:noFill/>
            <a:miter lim="800000"/>
            <a:headEnd/>
            <a:tailEnd/>
          </a:ln>
          <a:effectLst/>
        </p:spPr>
        <p:txBody>
          <a:bodyPr/>
          <a:lstStyle/>
          <a:p>
            <a:pPr marL="342900" indent="-342900" algn="just">
              <a:lnSpc>
                <a:spcPct val="90000"/>
              </a:lnSpc>
              <a:spcBef>
                <a:spcPct val="20000"/>
              </a:spcBef>
              <a:buFontTx/>
              <a:buChar char="•"/>
            </a:pPr>
            <a:r>
              <a:rPr lang="en-US" sz="3100" b="1" dirty="0">
                <a:solidFill>
                  <a:srgbClr val="CC0000"/>
                </a:solidFill>
              </a:rPr>
              <a:t>In d</a:t>
            </a:r>
            <a:r>
              <a:rPr lang="en-US" sz="3100" b="1" baseline="30000" dirty="0">
                <a:solidFill>
                  <a:srgbClr val="CC0000"/>
                </a:solidFill>
              </a:rPr>
              <a:t>4</a:t>
            </a:r>
            <a:r>
              <a:rPr lang="en-US" sz="3100" b="1" dirty="0">
                <a:solidFill>
                  <a:srgbClr val="CC0000"/>
                </a:solidFill>
              </a:rPr>
              <a:t>, d</a:t>
            </a:r>
            <a:r>
              <a:rPr lang="en-US" sz="3100" b="1" baseline="30000" dirty="0">
                <a:solidFill>
                  <a:srgbClr val="CC0000"/>
                </a:solidFill>
              </a:rPr>
              <a:t>5</a:t>
            </a:r>
            <a:r>
              <a:rPr lang="en-US" sz="3100" b="1" dirty="0">
                <a:solidFill>
                  <a:srgbClr val="CC0000"/>
                </a:solidFill>
              </a:rPr>
              <a:t>, d</a:t>
            </a:r>
            <a:r>
              <a:rPr lang="en-US" sz="3100" b="1" baseline="30000" dirty="0">
                <a:solidFill>
                  <a:srgbClr val="CC0000"/>
                </a:solidFill>
              </a:rPr>
              <a:t>6</a:t>
            </a:r>
            <a:r>
              <a:rPr lang="en-US" sz="3100" b="1" dirty="0">
                <a:solidFill>
                  <a:srgbClr val="CC0000"/>
                </a:solidFill>
              </a:rPr>
              <a:t>, and d</a:t>
            </a:r>
            <a:r>
              <a:rPr lang="en-US" sz="3100" b="1" baseline="30000" dirty="0">
                <a:solidFill>
                  <a:srgbClr val="CC0000"/>
                </a:solidFill>
              </a:rPr>
              <a:t>7 </a:t>
            </a:r>
            <a:r>
              <a:rPr lang="en-US" sz="3100" b="1" dirty="0">
                <a:solidFill>
                  <a:srgbClr val="CC0000"/>
                </a:solidFill>
              </a:rPr>
              <a:t>octahedral complexes, magnetic measurements can very easily predict weak versus strong field.</a:t>
            </a:r>
            <a:r>
              <a:rPr lang="en-US" sz="3100" b="1" dirty="0"/>
              <a:t> </a:t>
            </a:r>
          </a:p>
          <a:p>
            <a:pPr marL="342900" indent="-342900" algn="just">
              <a:lnSpc>
                <a:spcPct val="90000"/>
              </a:lnSpc>
              <a:spcBef>
                <a:spcPct val="20000"/>
              </a:spcBef>
              <a:buFontTx/>
              <a:buChar char="•"/>
            </a:pPr>
            <a:r>
              <a:rPr lang="en-US" sz="3100" b="1" dirty="0">
                <a:solidFill>
                  <a:srgbClr val="000066"/>
                </a:solidFill>
              </a:rPr>
              <a:t>Tetrahedral complexes - only high spin complexes result, for </a:t>
            </a:r>
            <a:r>
              <a:rPr lang="en-US" sz="3100" b="1" dirty="0">
                <a:solidFill>
                  <a:srgbClr val="000066"/>
                </a:solidFill>
                <a:sym typeface="Symbol" pitchFamily="18" charset="2"/>
              </a:rPr>
              <a:t></a:t>
            </a:r>
            <a:r>
              <a:rPr lang="en-US" sz="3100" b="1" baseline="-25000" dirty="0">
                <a:solidFill>
                  <a:srgbClr val="000066"/>
                </a:solidFill>
              </a:rPr>
              <a:t>t</a:t>
            </a:r>
            <a:r>
              <a:rPr lang="en-US" sz="3100" b="1" dirty="0">
                <a:solidFill>
                  <a:srgbClr val="000066"/>
                </a:solidFill>
              </a:rPr>
              <a:t> </a:t>
            </a:r>
            <a:r>
              <a:rPr lang="en-US" sz="3100" b="1" dirty="0">
                <a:solidFill>
                  <a:srgbClr val="000066"/>
                </a:solidFill>
                <a:sym typeface="Symbol" pitchFamily="18" charset="2"/>
              </a:rPr>
              <a:t></a:t>
            </a:r>
            <a:r>
              <a:rPr lang="en-US" sz="3100" b="1" dirty="0">
                <a:solidFill>
                  <a:srgbClr val="000066"/>
                </a:solidFill>
              </a:rPr>
              <a:t> </a:t>
            </a:r>
            <a:r>
              <a:rPr lang="en-US" sz="3100" b="1" dirty="0">
                <a:solidFill>
                  <a:srgbClr val="000066"/>
                </a:solidFill>
                <a:sym typeface="Symbol" pitchFamily="18" charset="2"/>
              </a:rPr>
              <a:t></a:t>
            </a:r>
            <a:r>
              <a:rPr lang="en-US" sz="3100" b="1" baseline="-25000" dirty="0">
                <a:solidFill>
                  <a:srgbClr val="000066"/>
                </a:solidFill>
              </a:rPr>
              <a:t>O</a:t>
            </a:r>
            <a:r>
              <a:rPr lang="en-US" sz="3100" b="1" dirty="0">
                <a:solidFill>
                  <a:srgbClr val="000066"/>
                </a:solidFill>
              </a:rPr>
              <a:t>.</a:t>
            </a:r>
            <a:r>
              <a:rPr lang="en-US" sz="3100" b="1" dirty="0"/>
              <a:t> </a:t>
            </a:r>
          </a:p>
        </p:txBody>
      </p:sp>
    </p:spTree>
    <p:extLst>
      <p:ext uri="{BB962C8B-B14F-4D97-AF65-F5344CB8AC3E}">
        <p14:creationId xmlns:p14="http://schemas.microsoft.com/office/powerpoint/2010/main" val="301435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7">
                                            <p:txEl>
                                              <p:pRg st="1" end="1"/>
                                            </p:txEl>
                                          </p:spTgt>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178" name="Rectangle 2"/>
              <p:cNvSpPr>
                <a:spLocks noChangeArrowheads="1"/>
              </p:cNvSpPr>
              <p:nvPr/>
            </p:nvSpPr>
            <p:spPr bwMode="auto">
              <a:xfrm>
                <a:off x="269875" y="227013"/>
                <a:ext cx="8610600" cy="1296987"/>
              </a:xfrm>
              <a:prstGeom prst="rect">
                <a:avLst/>
              </a:prstGeom>
              <a:noFill/>
              <a:ln w="9525">
                <a:noFill/>
                <a:miter lim="800000"/>
                <a:headEnd/>
                <a:tailEnd/>
              </a:ln>
              <a:effectLst/>
            </p:spPr>
            <p:txBody>
              <a:bodyPr/>
              <a:lstStyle/>
              <a:p>
                <a:pPr marL="342900" indent="-342900" algn="ctr">
                  <a:lnSpc>
                    <a:spcPct val="90000"/>
                  </a:lnSpc>
                  <a:spcBef>
                    <a:spcPct val="20000"/>
                  </a:spcBef>
                </a:pPr>
                <a:r>
                  <a:rPr lang="en-US" sz="3200" b="1" dirty="0">
                    <a:solidFill>
                      <a:srgbClr val="000066"/>
                    </a:solidFill>
                  </a:rPr>
                  <a:t>n = no. of unpaired electrons</a:t>
                </a:r>
              </a:p>
              <a:p>
                <a:pPr marL="342900" indent="-342900" algn="ctr">
                  <a:lnSpc>
                    <a:spcPct val="90000"/>
                  </a:lnSpc>
                  <a:spcBef>
                    <a:spcPct val="20000"/>
                  </a:spcBef>
                </a:pPr>
                <a:r>
                  <a:rPr lang="en-US" sz="3200" b="1" dirty="0">
                    <a:solidFill>
                      <a:srgbClr val="CC0000"/>
                    </a:solidFill>
                    <a:sym typeface="Symbol" pitchFamily="18" charset="2"/>
                  </a:rPr>
                  <a:t></a:t>
                </a:r>
                <a:r>
                  <a:rPr lang="en-US" sz="3200" b="1" dirty="0">
                    <a:solidFill>
                      <a:srgbClr val="CC0000"/>
                    </a:solidFill>
                  </a:rPr>
                  <a:t> = </a:t>
                </a:r>
                <a14:m>
                  <m:oMath xmlns:m="http://schemas.openxmlformats.org/officeDocument/2006/math">
                    <m:rad>
                      <m:radPr>
                        <m:degHide m:val="on"/>
                        <m:ctrlPr>
                          <a:rPr lang="en-US" sz="3200" b="1" i="1" smtClean="0">
                            <a:solidFill>
                              <a:srgbClr val="C00000"/>
                            </a:solidFill>
                            <a:latin typeface="Cambria Math" panose="02040503050406030204" pitchFamily="18" charset="0"/>
                          </a:rPr>
                        </m:ctrlPr>
                      </m:radPr>
                      <m:deg/>
                      <m:e>
                        <m:r>
                          <m:rPr>
                            <m:nor/>
                          </m:rPr>
                          <a:rPr lang="en-US" sz="3200" b="1" dirty="0">
                            <a:solidFill>
                              <a:srgbClr val="C00000"/>
                            </a:solidFill>
                          </a:rPr>
                          <m:t>n</m:t>
                        </m:r>
                        <m:r>
                          <m:rPr>
                            <m:nor/>
                          </m:rPr>
                          <a:rPr lang="en-US" sz="3200" b="1" dirty="0">
                            <a:solidFill>
                              <a:srgbClr val="C00000"/>
                            </a:solidFill>
                          </a:rPr>
                          <m:t>(</m:t>
                        </m:r>
                        <m:r>
                          <m:rPr>
                            <m:nor/>
                          </m:rPr>
                          <a:rPr lang="en-US" sz="3200" b="1" dirty="0">
                            <a:solidFill>
                              <a:srgbClr val="C00000"/>
                            </a:solidFill>
                          </a:rPr>
                          <m:t>n</m:t>
                        </m:r>
                        <m:r>
                          <m:rPr>
                            <m:nor/>
                          </m:rPr>
                          <a:rPr lang="en-US" sz="3200" b="1" dirty="0">
                            <a:solidFill>
                              <a:srgbClr val="C00000"/>
                            </a:solidFill>
                          </a:rPr>
                          <m:t>+2)</m:t>
                        </m:r>
                      </m:e>
                    </m:rad>
                    <m:r>
                      <a:rPr lang="en-US" sz="3200" b="1" i="1" dirty="0">
                        <a:solidFill>
                          <a:srgbClr val="C00000"/>
                        </a:solidFill>
                        <a:latin typeface="Cambria Math" panose="02040503050406030204" pitchFamily="18" charset="0"/>
                      </a:rPr>
                      <m:t> </m:t>
                    </m:r>
                  </m:oMath>
                </a14:m>
                <a:r>
                  <a:rPr lang="en-US" sz="3200" b="1" dirty="0">
                    <a:solidFill>
                      <a:srgbClr val="CC0000"/>
                    </a:solidFill>
                    <a:sym typeface="Symbol" pitchFamily="18" charset="2"/>
                  </a:rPr>
                  <a:t></a:t>
                </a:r>
                <a:r>
                  <a:rPr lang="en-US" sz="3200" b="1" baseline="-25000" dirty="0">
                    <a:solidFill>
                      <a:srgbClr val="CC0000"/>
                    </a:solidFill>
                  </a:rPr>
                  <a:t>B</a:t>
                </a:r>
                <a:endParaRPr lang="en-US" sz="3200" b="1" dirty="0">
                  <a:solidFill>
                    <a:srgbClr val="000066"/>
                  </a:solidFill>
                </a:endParaRPr>
              </a:p>
            </p:txBody>
          </p:sp>
        </mc:Choice>
        <mc:Fallback xmlns="">
          <p:sp>
            <p:nvSpPr>
              <p:cNvPr id="50178" name="Rectangle 2"/>
              <p:cNvSpPr>
                <a:spLocks noRot="1" noChangeAspect="1" noMove="1" noResize="1" noEditPoints="1" noAdjustHandles="1" noChangeArrowheads="1" noChangeShapeType="1" noTextEdit="1"/>
              </p:cNvSpPr>
              <p:nvPr/>
            </p:nvSpPr>
            <p:spPr bwMode="auto">
              <a:xfrm>
                <a:off x="269875" y="227013"/>
                <a:ext cx="8610600" cy="1296987"/>
              </a:xfrm>
              <a:prstGeom prst="rect">
                <a:avLst/>
              </a:prstGeom>
              <a:blipFill>
                <a:blip r:embed="rId4"/>
                <a:stretch>
                  <a:fillRect t="-9859" b="-5634"/>
                </a:stretch>
              </a:blipFill>
              <a:ln w="9525">
                <a:noFill/>
                <a:miter lim="800000"/>
                <a:headEnd/>
                <a:tailEnd/>
              </a:ln>
              <a:effectLst/>
            </p:spPr>
            <p:txBody>
              <a:bodyPr/>
              <a:lstStyle/>
              <a:p>
                <a:r>
                  <a:rPr lang="en-IN">
                    <a:noFill/>
                  </a:rPr>
                  <a:t> </a:t>
                </a:r>
              </a:p>
            </p:txBody>
          </p:sp>
        </mc:Fallback>
      </mc:AlternateContent>
      <p:graphicFrame>
        <p:nvGraphicFramePr>
          <p:cNvPr id="50179" name="Object 3"/>
          <p:cNvGraphicFramePr>
            <a:graphicFrameLocks noChangeAspect="1"/>
          </p:cNvGraphicFramePr>
          <p:nvPr/>
        </p:nvGraphicFramePr>
        <p:xfrm>
          <a:off x="977900" y="1519238"/>
          <a:ext cx="7556500" cy="3603625"/>
        </p:xfrm>
        <a:graphic>
          <a:graphicData uri="http://schemas.openxmlformats.org/presentationml/2006/ole">
            <mc:AlternateContent xmlns:mc="http://schemas.openxmlformats.org/markup-compatibility/2006">
              <mc:Choice xmlns:v="urn:schemas-microsoft-com:vml" Requires="v">
                <p:oleObj name="Document" r:id="rId5" imgW="5627074" imgH="2785348" progId="Word.Document.8">
                  <p:embed/>
                </p:oleObj>
              </mc:Choice>
              <mc:Fallback>
                <p:oleObj name="Document" r:id="rId5" imgW="5627074" imgH="2785348" progId="Word.Document.8">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7900" y="1519238"/>
                        <a:ext cx="7556500" cy="3603625"/>
                      </a:xfrm>
                      <a:prstGeom prst="rect">
                        <a:avLst/>
                      </a:prstGeom>
                      <a:noFill/>
                      <a:ln>
                        <a:noFill/>
                      </a:ln>
                      <a:effectLst/>
                    </p:spPr>
                  </p:pic>
                </p:oleObj>
              </mc:Fallback>
            </mc:AlternateContent>
          </a:graphicData>
        </a:graphic>
      </p:graphicFrame>
      <p:sp>
        <p:nvSpPr>
          <p:cNvPr id="50181" name="Text Box 5"/>
          <p:cNvSpPr txBox="1">
            <a:spLocks noChangeArrowheads="1"/>
          </p:cNvSpPr>
          <p:nvPr/>
        </p:nvSpPr>
        <p:spPr bwMode="auto">
          <a:xfrm>
            <a:off x="1928813" y="5187950"/>
            <a:ext cx="5314950" cy="984250"/>
          </a:xfrm>
          <a:prstGeom prst="rect">
            <a:avLst/>
          </a:prstGeom>
          <a:noFill/>
          <a:ln w="9525">
            <a:solidFill>
              <a:srgbClr val="FF3300"/>
            </a:solidFill>
            <a:miter lim="800000"/>
            <a:headEnd/>
            <a:tailEnd/>
          </a:ln>
          <a:effectLst/>
        </p:spPr>
        <p:txBody>
          <a:bodyPr wrap="none">
            <a:spAutoFit/>
          </a:bodyPr>
          <a:lstStyle/>
          <a:p>
            <a:pPr algn="ctr" eaLnBrk="0" hangingPunct="0"/>
            <a:r>
              <a:rPr lang="en-US" sz="2900" b="1">
                <a:solidFill>
                  <a:srgbClr val="000066"/>
                </a:solidFill>
              </a:rPr>
              <a:t>Similar Calculation can be done </a:t>
            </a:r>
          </a:p>
          <a:p>
            <a:pPr algn="ctr" eaLnBrk="0" hangingPunct="0"/>
            <a:r>
              <a:rPr lang="en-US" sz="2900" b="1">
                <a:solidFill>
                  <a:srgbClr val="000066"/>
                </a:solidFill>
              </a:rPr>
              <a:t>for Low-spin Complex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box(out)">
                                      <p:cBhvr>
                                        <p:cTn id="7" dur="500"/>
                                        <p:tgtEl>
                                          <p:spTgt spid="50179"/>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0181"/>
                                        </p:tgtEl>
                                        <p:attrNameLst>
                                          <p:attrName>style.visibility</p:attrName>
                                        </p:attrNameLst>
                                      </p:cBhvr>
                                      <p:to>
                                        <p:strVal val="visible"/>
                                      </p:to>
                                    </p:set>
                                  </p:childTnLst>
                                  <p:subTnLst>
                                    <p:audio>
                                      <p:cMediaNode>
                                        <p:cTn display="0" masterRel="sameClick">
                                          <p:stCondLst>
                                            <p:cond evt="begin" delay="0">
                                              <p:tn val="10"/>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animBg="1"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5800" y="525463"/>
            <a:ext cx="7772400" cy="838200"/>
          </a:xfrm>
          <a:prstGeom prst="rect">
            <a:avLst/>
          </a:prstGeom>
          <a:solidFill>
            <a:srgbClr val="FCD0FB"/>
          </a:solidFill>
          <a:ln w="9525">
            <a:noFill/>
            <a:miter lim="800000"/>
            <a:headEnd/>
            <a:tailEnd/>
          </a:ln>
          <a:effectLst/>
        </p:spPr>
        <p:txBody>
          <a:bodyPr anchor="ctr"/>
          <a:lstStyle/>
          <a:p>
            <a:pPr algn="ctr">
              <a:lnSpc>
                <a:spcPct val="80000"/>
              </a:lnSpc>
            </a:pPr>
            <a:r>
              <a:rPr lang="en-US" sz="3200" b="1">
                <a:solidFill>
                  <a:srgbClr val="000066"/>
                </a:solidFill>
              </a:rPr>
              <a:t>The origin of the color of the transition metal compounds</a:t>
            </a:r>
          </a:p>
        </p:txBody>
      </p:sp>
      <p:graphicFrame>
        <p:nvGraphicFramePr>
          <p:cNvPr id="51203" name="Object 3"/>
          <p:cNvGraphicFramePr>
            <a:graphicFrameLocks noChangeAspect="1"/>
          </p:cNvGraphicFramePr>
          <p:nvPr/>
        </p:nvGraphicFramePr>
        <p:xfrm>
          <a:off x="2705100" y="1554163"/>
          <a:ext cx="3733800" cy="2209800"/>
        </p:xfrm>
        <a:graphic>
          <a:graphicData uri="http://schemas.openxmlformats.org/presentationml/2006/ole">
            <mc:AlternateContent xmlns:mc="http://schemas.openxmlformats.org/markup-compatibility/2006">
              <mc:Choice xmlns:v="urn:schemas-microsoft-com:vml" Requires="v">
                <p:oleObj name="Document" r:id="rId2" imgW="5486400" imgH="1790700" progId="Word.Document.8">
                  <p:embed/>
                </p:oleObj>
              </mc:Choice>
              <mc:Fallback>
                <p:oleObj name="Document" r:id="rId2" imgW="5486400" imgH="1790700" progId="Word.Document.8">
                  <p:embed/>
                  <p:pic>
                    <p:nvPicPr>
                      <p:cNvPr id="0" name="Picture 8"/>
                      <p:cNvPicPr>
                        <a:picLocks noChangeAspect="1" noChangeArrowheads="1"/>
                      </p:cNvPicPr>
                      <p:nvPr/>
                    </p:nvPicPr>
                    <p:blipFill>
                      <a:blip r:embed="rId3">
                        <a:extLst>
                          <a:ext uri="{28A0092B-C50C-407E-A947-70E740481C1C}">
                            <a14:useLocalDpi xmlns:a14="http://schemas.microsoft.com/office/drawing/2010/main" val="0"/>
                          </a:ext>
                        </a:extLst>
                      </a:blip>
                      <a:srcRect l="26613" t="19753" r="33871" b="8643"/>
                      <a:stretch>
                        <a:fillRect/>
                      </a:stretch>
                    </p:blipFill>
                    <p:spPr bwMode="auto">
                      <a:xfrm>
                        <a:off x="2705100" y="1554163"/>
                        <a:ext cx="3733800" cy="2209800"/>
                      </a:xfrm>
                      <a:prstGeom prst="rect">
                        <a:avLst/>
                      </a:prstGeom>
                      <a:noFill/>
                      <a:ln w="9525">
                        <a:solidFill>
                          <a:srgbClr val="00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51204" name="Object 4"/>
          <p:cNvGraphicFramePr>
            <a:graphicFrameLocks noChangeAspect="1"/>
          </p:cNvGraphicFramePr>
          <p:nvPr/>
        </p:nvGraphicFramePr>
        <p:xfrm>
          <a:off x="2590800" y="3916363"/>
          <a:ext cx="3962400" cy="620712"/>
        </p:xfrm>
        <a:graphic>
          <a:graphicData uri="http://schemas.openxmlformats.org/presentationml/2006/ole">
            <mc:AlternateContent xmlns:mc="http://schemas.openxmlformats.org/markup-compatibility/2006">
              <mc:Choice xmlns:v="urn:schemas-microsoft-com:vml" Requires="v">
                <p:oleObj name="Document" r:id="rId4" imgW="5486400" imgH="376767" progId="Word.Document.8">
                  <p:embed/>
                </p:oleObj>
              </mc:Choice>
              <mc:Fallback>
                <p:oleObj name="Document" r:id="rId4" imgW="5486400" imgH="376767" progId="Word.Document.8">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l="28333" r="28334"/>
                      <a:stretch>
                        <a:fillRect/>
                      </a:stretch>
                    </p:blipFill>
                    <p:spPr bwMode="auto">
                      <a:xfrm>
                        <a:off x="2590800" y="3916363"/>
                        <a:ext cx="3962400" cy="62071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51205" name="Text Box 5"/>
          <p:cNvSpPr txBox="1">
            <a:spLocks noChangeArrowheads="1"/>
          </p:cNvSpPr>
          <p:nvPr/>
        </p:nvSpPr>
        <p:spPr bwMode="auto">
          <a:xfrm>
            <a:off x="830263" y="4754563"/>
            <a:ext cx="7481887" cy="579437"/>
          </a:xfrm>
          <a:prstGeom prst="rect">
            <a:avLst/>
          </a:prstGeom>
          <a:solidFill>
            <a:srgbClr val="CCFFCC"/>
          </a:solidFill>
          <a:ln w="9525">
            <a:noFill/>
            <a:miter lim="800000"/>
            <a:headEnd/>
            <a:tailEnd/>
          </a:ln>
          <a:effectLst/>
        </p:spPr>
        <p:txBody>
          <a:bodyPr wrap="none">
            <a:spAutoFit/>
          </a:bodyPr>
          <a:lstStyle/>
          <a:p>
            <a:pPr eaLnBrk="0" hangingPunct="0"/>
            <a:r>
              <a:rPr lang="en-US" sz="3200" b="1">
                <a:solidFill>
                  <a:srgbClr val="000066"/>
                </a:solidFill>
              </a:rPr>
              <a:t>Ligands influence </a:t>
            </a:r>
            <a:r>
              <a:rPr lang="en-US" sz="3200" b="1">
                <a:solidFill>
                  <a:srgbClr val="000066"/>
                </a:solidFill>
                <a:sym typeface="Symbol" pitchFamily="18" charset="2"/>
              </a:rPr>
              <a:t></a:t>
            </a:r>
            <a:r>
              <a:rPr lang="en-US" sz="3200" b="1" baseline="-25000">
                <a:solidFill>
                  <a:srgbClr val="000066"/>
                </a:solidFill>
              </a:rPr>
              <a:t>O</a:t>
            </a:r>
            <a:r>
              <a:rPr lang="en-US" sz="3200" b="1">
                <a:solidFill>
                  <a:srgbClr val="000066"/>
                </a:solidFill>
              </a:rPr>
              <a:t>, therefore the colour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G24_030"/>
          <p:cNvPicPr>
            <a:picLocks noChangeAspect="1" noChangeArrowheads="1"/>
          </p:cNvPicPr>
          <p:nvPr/>
        </p:nvPicPr>
        <p:blipFill>
          <a:blip r:embed="rId2">
            <a:clrChange>
              <a:clrFrom>
                <a:srgbClr val="FFFFFF"/>
              </a:clrFrom>
              <a:clrTo>
                <a:srgbClr val="FFFFFF">
                  <a:alpha val="0"/>
                </a:srgbClr>
              </a:clrTo>
            </a:clrChange>
          </a:blip>
          <a:srcRect l="7019" t="14027" r="6999" b="15495"/>
          <a:stretch>
            <a:fillRect/>
          </a:stretch>
        </p:blipFill>
        <p:spPr bwMode="auto">
          <a:xfrm>
            <a:off x="1295400" y="76200"/>
            <a:ext cx="6553200" cy="3581400"/>
          </a:xfrm>
          <a:prstGeom prst="rect">
            <a:avLst/>
          </a:prstGeom>
          <a:noFill/>
        </p:spPr>
      </p:pic>
      <p:pic>
        <p:nvPicPr>
          <p:cNvPr id="12291" name="Picture 3" descr="FG24_031"/>
          <p:cNvPicPr>
            <a:picLocks noChangeAspect="1" noChangeArrowheads="1"/>
          </p:cNvPicPr>
          <p:nvPr/>
        </p:nvPicPr>
        <p:blipFill>
          <a:blip r:embed="rId3">
            <a:clrChange>
              <a:clrFrom>
                <a:srgbClr val="FFFFFF"/>
              </a:clrFrom>
              <a:clrTo>
                <a:srgbClr val="FFFFFF">
                  <a:alpha val="0"/>
                </a:srgbClr>
              </a:clrTo>
            </a:clrChange>
          </a:blip>
          <a:srcRect l="17514" t="25269" r="16498" b="25244"/>
          <a:stretch>
            <a:fillRect/>
          </a:stretch>
        </p:blipFill>
        <p:spPr bwMode="auto">
          <a:xfrm>
            <a:off x="1295400" y="3810000"/>
            <a:ext cx="5029200" cy="2514600"/>
          </a:xfrm>
          <a:prstGeom prst="rect">
            <a:avLst/>
          </a:prstGeom>
          <a:noFill/>
        </p:spPr>
      </p:pic>
      <p:sp>
        <p:nvSpPr>
          <p:cNvPr id="12293" name="Line 5"/>
          <p:cNvSpPr>
            <a:spLocks noChangeShapeType="1"/>
          </p:cNvSpPr>
          <p:nvPr/>
        </p:nvSpPr>
        <p:spPr bwMode="auto">
          <a:xfrm flipV="1">
            <a:off x="2590800" y="1676400"/>
            <a:ext cx="0" cy="381000"/>
          </a:xfrm>
          <a:prstGeom prst="line">
            <a:avLst/>
          </a:prstGeom>
          <a:noFill/>
          <a:ln w="50800">
            <a:solidFill>
              <a:srgbClr val="FF33CC"/>
            </a:solidFill>
            <a:round/>
            <a:headEnd/>
            <a:tailEnd type="triangle" w="med" len="med"/>
          </a:ln>
          <a:effectLst/>
        </p:spPr>
        <p:txBody>
          <a:bodyPr/>
          <a:lstStyle/>
          <a:p>
            <a:endParaRPr lang="en-US"/>
          </a:p>
        </p:txBody>
      </p:sp>
      <p:sp>
        <p:nvSpPr>
          <p:cNvPr id="12294" name="Line 6"/>
          <p:cNvSpPr>
            <a:spLocks noChangeShapeType="1"/>
          </p:cNvSpPr>
          <p:nvPr/>
        </p:nvSpPr>
        <p:spPr bwMode="auto">
          <a:xfrm flipV="1">
            <a:off x="6248400" y="2667000"/>
            <a:ext cx="0" cy="381000"/>
          </a:xfrm>
          <a:prstGeom prst="line">
            <a:avLst/>
          </a:prstGeom>
          <a:noFill/>
          <a:ln w="50800">
            <a:solidFill>
              <a:srgbClr val="FF33CC"/>
            </a:solidFill>
            <a:round/>
            <a:headEnd/>
            <a:tailEnd type="triangle" w="med" len="med"/>
          </a:ln>
          <a:effectLst/>
        </p:spPr>
        <p:txBody>
          <a:bodyPr/>
          <a:lstStyle/>
          <a:p>
            <a:endParaRPr lang="en-US"/>
          </a:p>
        </p:txBody>
      </p:sp>
    </p:spTree>
    <p:extLst>
      <p:ext uri="{BB962C8B-B14F-4D97-AF65-F5344CB8AC3E}">
        <p14:creationId xmlns:p14="http://schemas.microsoft.com/office/powerpoint/2010/main" val="6211043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ChangeArrowheads="1"/>
          </p:cNvSpPr>
          <p:nvPr/>
        </p:nvSpPr>
        <p:spPr bwMode="auto">
          <a:xfrm>
            <a:off x="381000" y="304800"/>
            <a:ext cx="8534400" cy="1552575"/>
          </a:xfrm>
          <a:prstGeom prst="rect">
            <a:avLst/>
          </a:prstGeom>
          <a:noFill/>
          <a:ln w="9525">
            <a:noFill/>
            <a:miter lim="800000"/>
            <a:headEnd/>
            <a:tailEnd/>
          </a:ln>
          <a:effectLst/>
        </p:spPr>
        <p:txBody>
          <a:bodyPr anchor="ctr">
            <a:spAutoFit/>
          </a:bodyPr>
          <a:lstStyle/>
          <a:p>
            <a:r>
              <a:rPr lang="en-US" b="1">
                <a:solidFill>
                  <a:srgbClr val="FF33CC"/>
                </a:solidFill>
                <a:latin typeface="Arial" pitchFamily="34" charset="0"/>
              </a:rPr>
              <a:t>The colour can change depending on a number of factors e.g.</a:t>
            </a:r>
          </a:p>
          <a:p>
            <a:r>
              <a:rPr lang="en-US" b="1">
                <a:solidFill>
                  <a:srgbClr val="D60093"/>
                </a:solidFill>
                <a:latin typeface="Arial" pitchFamily="34" charset="0"/>
              </a:rPr>
              <a:t>                                 1. Metal charge</a:t>
            </a:r>
          </a:p>
          <a:p>
            <a:r>
              <a:rPr lang="en-US" b="1">
                <a:solidFill>
                  <a:srgbClr val="D60093"/>
                </a:solidFill>
                <a:latin typeface="Arial" pitchFamily="34" charset="0"/>
              </a:rPr>
              <a:t>                                 2. Ligand strength</a:t>
            </a:r>
          </a:p>
        </p:txBody>
      </p:sp>
      <p:pic>
        <p:nvPicPr>
          <p:cNvPr id="59396" name="Picture 4" descr="FG22_22"/>
          <p:cNvPicPr>
            <a:picLocks noChangeAspect="1" noChangeArrowheads="1"/>
          </p:cNvPicPr>
          <p:nvPr/>
        </p:nvPicPr>
        <p:blipFill>
          <a:blip r:embed="rId2"/>
          <a:srcRect b="5023"/>
          <a:stretch>
            <a:fillRect/>
          </a:stretch>
        </p:blipFill>
        <p:spPr bwMode="auto">
          <a:xfrm>
            <a:off x="0" y="1905000"/>
            <a:ext cx="8991600" cy="43227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9396"/>
                                        </p:tgtEl>
                                        <p:attrNameLst>
                                          <p:attrName>style.visibility</p:attrName>
                                        </p:attrNameLst>
                                      </p:cBhvr>
                                      <p:to>
                                        <p:strVal val="visible"/>
                                      </p:to>
                                    </p:set>
                                    <p:anim calcmode="lin" valueType="num">
                                      <p:cBhvr additive="base">
                                        <p:cTn id="7" dur="500" fill="hold"/>
                                        <p:tgtEl>
                                          <p:spTgt spid="59396"/>
                                        </p:tgtEl>
                                        <p:attrNameLst>
                                          <p:attrName>ppt_x</p:attrName>
                                        </p:attrNameLst>
                                      </p:cBhvr>
                                      <p:tavLst>
                                        <p:tav tm="0">
                                          <p:val>
                                            <p:strVal val="#ppt_x"/>
                                          </p:val>
                                        </p:tav>
                                        <p:tav tm="100000">
                                          <p:val>
                                            <p:strVal val="#ppt_x"/>
                                          </p:val>
                                        </p:tav>
                                      </p:tavLst>
                                    </p:anim>
                                    <p:anim calcmode="lin" valueType="num">
                                      <p:cBhvr additive="base">
                                        <p:cTn id="8"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srcRect/>
          <a:stretch>
            <a:fillRect/>
          </a:stretch>
        </p:blipFill>
        <p:spPr bwMode="auto">
          <a:xfrm>
            <a:off x="304800" y="1219200"/>
            <a:ext cx="4572000" cy="4513263"/>
          </a:xfrm>
          <a:prstGeom prst="rect">
            <a:avLst/>
          </a:prstGeom>
          <a:noFill/>
          <a:ln w="9525">
            <a:noFill/>
            <a:miter lim="800000"/>
            <a:headEnd/>
            <a:tailEnd/>
          </a:ln>
          <a:effectLst/>
        </p:spPr>
      </p:pic>
      <p:sp>
        <p:nvSpPr>
          <p:cNvPr id="52227" name="Text Box 3"/>
          <p:cNvSpPr txBox="1">
            <a:spLocks noChangeArrowheads="1"/>
          </p:cNvSpPr>
          <p:nvPr/>
        </p:nvSpPr>
        <p:spPr bwMode="auto">
          <a:xfrm>
            <a:off x="284163" y="304800"/>
            <a:ext cx="8589962" cy="579438"/>
          </a:xfrm>
          <a:prstGeom prst="rect">
            <a:avLst/>
          </a:prstGeom>
          <a:noFill/>
          <a:ln w="9525">
            <a:noFill/>
            <a:miter lim="800000"/>
            <a:headEnd/>
            <a:tailEnd/>
          </a:ln>
          <a:effectLst/>
        </p:spPr>
        <p:txBody>
          <a:bodyPr wrap="none">
            <a:spAutoFit/>
          </a:bodyPr>
          <a:lstStyle/>
          <a:p>
            <a:pPr eaLnBrk="0" hangingPunct="0"/>
            <a:r>
              <a:rPr lang="en-US" sz="3200" b="1">
                <a:solidFill>
                  <a:srgbClr val="800000"/>
                </a:solidFill>
              </a:rPr>
              <a:t>The optical absorption spectrum of [Ti(H</a:t>
            </a:r>
            <a:r>
              <a:rPr lang="en-US" sz="3200" b="1" baseline="-25000">
                <a:solidFill>
                  <a:srgbClr val="800000"/>
                </a:solidFill>
              </a:rPr>
              <a:t>2</a:t>
            </a:r>
            <a:r>
              <a:rPr lang="en-US" sz="3200" b="1">
                <a:solidFill>
                  <a:srgbClr val="800000"/>
                </a:solidFill>
              </a:rPr>
              <a:t>O)</a:t>
            </a:r>
            <a:r>
              <a:rPr lang="en-US" sz="3200" b="1" baseline="-25000">
                <a:solidFill>
                  <a:srgbClr val="800000"/>
                </a:solidFill>
              </a:rPr>
              <a:t>6</a:t>
            </a:r>
            <a:r>
              <a:rPr lang="en-US" sz="3200" b="1">
                <a:solidFill>
                  <a:srgbClr val="800000"/>
                </a:solidFill>
              </a:rPr>
              <a:t>]</a:t>
            </a:r>
            <a:r>
              <a:rPr lang="en-US" sz="3200" b="1" baseline="30000">
                <a:solidFill>
                  <a:srgbClr val="800000"/>
                </a:solidFill>
              </a:rPr>
              <a:t>3+</a:t>
            </a:r>
            <a:r>
              <a:rPr lang="en-US" sz="3200" b="1">
                <a:solidFill>
                  <a:srgbClr val="800000"/>
                </a:solidFill>
              </a:rPr>
              <a:t> </a:t>
            </a:r>
          </a:p>
        </p:txBody>
      </p:sp>
      <p:sp>
        <p:nvSpPr>
          <p:cNvPr id="52228" name="Rectangle 4"/>
          <p:cNvSpPr>
            <a:spLocks noChangeArrowheads="1"/>
          </p:cNvSpPr>
          <p:nvPr/>
        </p:nvSpPr>
        <p:spPr bwMode="auto">
          <a:xfrm>
            <a:off x="5029200" y="1784350"/>
            <a:ext cx="3886200" cy="3259138"/>
          </a:xfrm>
          <a:prstGeom prst="rect">
            <a:avLst/>
          </a:prstGeom>
          <a:noFill/>
          <a:ln w="9525">
            <a:noFill/>
            <a:miter lim="800000"/>
            <a:headEnd/>
            <a:tailEnd/>
          </a:ln>
          <a:effectLst/>
        </p:spPr>
        <p:txBody>
          <a:bodyPr>
            <a:spAutoFit/>
          </a:bodyPr>
          <a:lstStyle/>
          <a:p>
            <a:pPr algn="ctr" eaLnBrk="0" hangingPunct="0">
              <a:lnSpc>
                <a:spcPct val="130000"/>
              </a:lnSpc>
            </a:pPr>
            <a:r>
              <a:rPr lang="en-US" sz="3200" b="1" dirty="0">
                <a:solidFill>
                  <a:srgbClr val="000066"/>
                </a:solidFill>
              </a:rPr>
              <a:t>Assigned transition: </a:t>
            </a:r>
            <a:r>
              <a:rPr lang="en-US" sz="3200" b="1" dirty="0" err="1">
                <a:solidFill>
                  <a:srgbClr val="000066"/>
                </a:solidFill>
              </a:rPr>
              <a:t>e</a:t>
            </a:r>
            <a:r>
              <a:rPr lang="en-US" sz="3200" b="1" baseline="-25000" dirty="0" err="1">
                <a:solidFill>
                  <a:srgbClr val="000066"/>
                </a:solidFill>
              </a:rPr>
              <a:t>g</a:t>
            </a:r>
            <a:r>
              <a:rPr lang="en-US" sz="3200" b="1" baseline="-25000" dirty="0">
                <a:solidFill>
                  <a:srgbClr val="000066"/>
                </a:solidFill>
              </a:rPr>
              <a:t>        </a:t>
            </a:r>
            <a:r>
              <a:rPr lang="en-US" sz="3200" b="1" dirty="0">
                <a:solidFill>
                  <a:srgbClr val="000066"/>
                </a:solidFill>
              </a:rPr>
              <a:t>t</a:t>
            </a:r>
            <a:r>
              <a:rPr lang="en-US" sz="3200" b="1" baseline="-25000" dirty="0">
                <a:solidFill>
                  <a:srgbClr val="000066"/>
                </a:solidFill>
              </a:rPr>
              <a:t>2g</a:t>
            </a:r>
            <a:r>
              <a:rPr lang="en-US" sz="3200" b="1" dirty="0">
                <a:solidFill>
                  <a:srgbClr val="000066"/>
                </a:solidFill>
              </a:rPr>
              <a:t> </a:t>
            </a:r>
          </a:p>
          <a:p>
            <a:pPr algn="ctr" eaLnBrk="0" hangingPunct="0">
              <a:lnSpc>
                <a:spcPct val="130000"/>
              </a:lnSpc>
            </a:pPr>
            <a:r>
              <a:rPr lang="en-US" sz="3200" b="1" dirty="0">
                <a:solidFill>
                  <a:srgbClr val="000066"/>
                </a:solidFill>
              </a:rPr>
              <a:t>This corresponds to the energy gap </a:t>
            </a:r>
          </a:p>
          <a:p>
            <a:pPr algn="ctr" eaLnBrk="0" hangingPunct="0">
              <a:lnSpc>
                <a:spcPct val="130000"/>
              </a:lnSpc>
            </a:pPr>
            <a:r>
              <a:rPr lang="en-US" sz="3200" b="1" dirty="0">
                <a:solidFill>
                  <a:srgbClr val="000066"/>
                </a:solidFill>
                <a:sym typeface="Symbol" pitchFamily="18" charset="2"/>
              </a:rPr>
              <a:t></a:t>
            </a:r>
            <a:r>
              <a:rPr lang="en-US" sz="3200" b="1" baseline="-25000" dirty="0">
                <a:solidFill>
                  <a:srgbClr val="000066"/>
                </a:solidFill>
              </a:rPr>
              <a:t>O </a:t>
            </a:r>
            <a:r>
              <a:rPr lang="en-US" sz="3200" b="1" dirty="0">
                <a:solidFill>
                  <a:srgbClr val="000066"/>
                </a:solidFill>
              </a:rPr>
              <a:t>=  243 kJ mol</a:t>
            </a:r>
            <a:r>
              <a:rPr lang="en-US" sz="3200" b="1" baseline="30000" dirty="0">
                <a:solidFill>
                  <a:srgbClr val="000066"/>
                </a:solidFill>
              </a:rPr>
              <a:t>-1</a:t>
            </a:r>
          </a:p>
        </p:txBody>
      </p:sp>
      <p:sp>
        <p:nvSpPr>
          <p:cNvPr id="52229" name="Line 5"/>
          <p:cNvSpPr>
            <a:spLocks noChangeShapeType="1"/>
          </p:cNvSpPr>
          <p:nvPr/>
        </p:nvSpPr>
        <p:spPr bwMode="auto">
          <a:xfrm>
            <a:off x="6705600" y="2895600"/>
            <a:ext cx="457200" cy="0"/>
          </a:xfrm>
          <a:prstGeom prst="line">
            <a:avLst/>
          </a:prstGeom>
          <a:noFill/>
          <a:ln w="38100">
            <a:solidFill>
              <a:srgbClr val="CC0000"/>
            </a:solidFill>
            <a:round/>
            <a:headEnd/>
            <a:tailEnd type="triangle" w="med" len="med"/>
          </a:ln>
          <a:effectLst/>
        </p:spPr>
        <p:txBody>
          <a:bodyPr wrap="none" anchor="ct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6" name="Picture 4" descr="colorwheel"/>
          <p:cNvPicPr>
            <a:picLocks noChangeAspect="1" noChangeArrowheads="1"/>
          </p:cNvPicPr>
          <p:nvPr/>
        </p:nvPicPr>
        <p:blipFill>
          <a:blip r:embed="rId2"/>
          <a:srcRect/>
          <a:stretch>
            <a:fillRect/>
          </a:stretch>
        </p:blipFill>
        <p:spPr bwMode="auto">
          <a:xfrm>
            <a:off x="1905000" y="1206500"/>
            <a:ext cx="5105400" cy="4443413"/>
          </a:xfrm>
          <a:prstGeom prst="rect">
            <a:avLst/>
          </a:prstGeom>
          <a:noFill/>
        </p:spPr>
      </p:pic>
      <p:sp>
        <p:nvSpPr>
          <p:cNvPr id="131077" name="Text Box 5"/>
          <p:cNvSpPr txBox="1">
            <a:spLocks noChangeArrowheads="1"/>
          </p:cNvSpPr>
          <p:nvPr/>
        </p:nvSpPr>
        <p:spPr bwMode="auto">
          <a:xfrm>
            <a:off x="0" y="2909888"/>
            <a:ext cx="1828800" cy="1066800"/>
          </a:xfrm>
          <a:prstGeom prst="rect">
            <a:avLst/>
          </a:prstGeom>
          <a:noFill/>
          <a:ln w="12700">
            <a:noFill/>
            <a:miter lim="800000"/>
            <a:headEnd/>
            <a:tailEnd/>
          </a:ln>
          <a:effectLst/>
        </p:spPr>
        <p:txBody>
          <a:bodyPr>
            <a:spAutoFit/>
          </a:bodyPr>
          <a:lstStyle/>
          <a:p>
            <a:pPr eaLnBrk="0" hangingPunct="0">
              <a:spcBef>
                <a:spcPct val="50000"/>
              </a:spcBef>
            </a:pPr>
            <a:r>
              <a:rPr lang="en-US" sz="3200" b="1">
                <a:solidFill>
                  <a:srgbClr val="F35B1B"/>
                </a:solidFill>
                <a:effectLst>
                  <a:outerShdw blurRad="38100" dist="38100" dir="2700000" algn="tl">
                    <a:srgbClr val="C0C0C0"/>
                  </a:outerShdw>
                </a:effectLst>
              </a:rPr>
              <a:t>absorbed color</a:t>
            </a:r>
          </a:p>
        </p:txBody>
      </p:sp>
      <p:sp>
        <p:nvSpPr>
          <p:cNvPr id="131078" name="Text Box 6"/>
          <p:cNvSpPr txBox="1">
            <a:spLocks noChangeArrowheads="1"/>
          </p:cNvSpPr>
          <p:nvPr/>
        </p:nvSpPr>
        <p:spPr bwMode="auto">
          <a:xfrm>
            <a:off x="7315200" y="2955925"/>
            <a:ext cx="1828800" cy="1066800"/>
          </a:xfrm>
          <a:prstGeom prst="rect">
            <a:avLst/>
          </a:prstGeom>
          <a:noFill/>
          <a:ln w="12700">
            <a:noFill/>
            <a:miter lim="800000"/>
            <a:headEnd/>
            <a:tailEnd/>
          </a:ln>
          <a:effectLst/>
        </p:spPr>
        <p:txBody>
          <a:bodyPr>
            <a:spAutoFit/>
          </a:bodyPr>
          <a:lstStyle/>
          <a:p>
            <a:pPr eaLnBrk="0" hangingPunct="0">
              <a:spcBef>
                <a:spcPct val="50000"/>
              </a:spcBef>
            </a:pPr>
            <a:r>
              <a:rPr lang="en-US" sz="3200" b="1">
                <a:solidFill>
                  <a:srgbClr val="0000FF"/>
                </a:solidFill>
                <a:effectLst>
                  <a:outerShdw blurRad="38100" dist="38100" dir="2700000" algn="tl">
                    <a:srgbClr val="C0C0C0"/>
                  </a:outerShdw>
                </a:effectLst>
              </a:rPr>
              <a:t>observed color</a:t>
            </a:r>
          </a:p>
        </p:txBody>
      </p:sp>
      <p:sp>
        <p:nvSpPr>
          <p:cNvPr id="131079" name="Line 7"/>
          <p:cNvSpPr>
            <a:spLocks noChangeShapeType="1"/>
          </p:cNvSpPr>
          <p:nvPr/>
        </p:nvSpPr>
        <p:spPr bwMode="auto">
          <a:xfrm>
            <a:off x="1676400" y="3200400"/>
            <a:ext cx="1219200" cy="0"/>
          </a:xfrm>
          <a:prstGeom prst="line">
            <a:avLst/>
          </a:prstGeom>
          <a:noFill/>
          <a:ln w="57150">
            <a:solidFill>
              <a:srgbClr val="F35B1B"/>
            </a:solidFill>
            <a:round/>
            <a:headEnd/>
            <a:tailEnd type="triangle" w="med" len="med"/>
          </a:ln>
          <a:effectLst/>
        </p:spPr>
        <p:txBody>
          <a:bodyPr/>
          <a:lstStyle/>
          <a:p>
            <a:endParaRPr lang="en-US"/>
          </a:p>
        </p:txBody>
      </p:sp>
      <p:sp>
        <p:nvSpPr>
          <p:cNvPr id="131080" name="Line 8"/>
          <p:cNvSpPr>
            <a:spLocks noChangeShapeType="1"/>
          </p:cNvSpPr>
          <p:nvPr/>
        </p:nvSpPr>
        <p:spPr bwMode="auto">
          <a:xfrm>
            <a:off x="6019800" y="3124200"/>
            <a:ext cx="1219200" cy="0"/>
          </a:xfrm>
          <a:prstGeom prst="line">
            <a:avLst/>
          </a:prstGeom>
          <a:noFill/>
          <a:ln w="57150">
            <a:solidFill>
              <a:srgbClr val="FF6600"/>
            </a:solidFill>
            <a:round/>
            <a:headEnd type="triangle" w="med" len="med"/>
            <a:tailEnd/>
          </a:ln>
          <a:effectLst/>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81000" y="228600"/>
            <a:ext cx="8382000" cy="990600"/>
          </a:xfrm>
          <a:prstGeom prst="rect">
            <a:avLst/>
          </a:prstGeom>
          <a:noFill/>
          <a:ln w="9525">
            <a:noFill/>
            <a:miter lim="800000"/>
            <a:headEnd/>
            <a:tailEnd/>
          </a:ln>
          <a:effectLst/>
        </p:spPr>
        <p:txBody>
          <a:bodyPr/>
          <a:lstStyle/>
          <a:p>
            <a:pPr marL="342900" indent="-342900" algn="just">
              <a:lnSpc>
                <a:spcPct val="90000"/>
              </a:lnSpc>
              <a:spcBef>
                <a:spcPct val="20000"/>
              </a:spcBef>
              <a:buFontTx/>
              <a:buChar char="•"/>
            </a:pPr>
            <a:r>
              <a:rPr lang="en-US" sz="3200" b="1">
                <a:solidFill>
                  <a:srgbClr val="990033"/>
                </a:solidFill>
              </a:rPr>
              <a:t>Spectrochemical Series: An order of ligand field strength based on experiment:</a:t>
            </a:r>
          </a:p>
        </p:txBody>
      </p:sp>
      <p:sp>
        <p:nvSpPr>
          <p:cNvPr id="53252" name="Rectangle 4"/>
          <p:cNvSpPr>
            <a:spLocks noChangeArrowheads="1"/>
          </p:cNvSpPr>
          <p:nvPr/>
        </p:nvSpPr>
        <p:spPr bwMode="auto">
          <a:xfrm>
            <a:off x="1374775" y="1371600"/>
            <a:ext cx="6394450" cy="2362200"/>
          </a:xfrm>
          <a:prstGeom prst="rect">
            <a:avLst/>
          </a:prstGeom>
          <a:noFill/>
          <a:ln w="9525">
            <a:noFill/>
            <a:miter lim="800000"/>
            <a:headEnd/>
            <a:tailEnd/>
          </a:ln>
          <a:effectLst/>
        </p:spPr>
        <p:txBody>
          <a:bodyPr/>
          <a:lstStyle/>
          <a:p>
            <a:pPr algn="just">
              <a:lnSpc>
                <a:spcPct val="110000"/>
              </a:lnSpc>
              <a:spcBef>
                <a:spcPct val="20000"/>
              </a:spcBef>
            </a:pPr>
            <a:r>
              <a:rPr lang="en-US" sz="3200" b="1"/>
              <a:t>           I</a:t>
            </a:r>
            <a:r>
              <a:rPr lang="en-US" sz="3200" b="1" baseline="30000"/>
              <a:t>-</a:t>
            </a:r>
            <a:r>
              <a:rPr lang="en-US" sz="3200" b="1"/>
              <a:t> </a:t>
            </a:r>
            <a:r>
              <a:rPr lang="en-US" sz="3200" b="1">
                <a:sym typeface="Symbol" pitchFamily="18" charset="2"/>
              </a:rPr>
              <a:t></a:t>
            </a:r>
            <a:r>
              <a:rPr lang="en-US" sz="3200" b="1"/>
              <a:t> Br</a:t>
            </a:r>
            <a:r>
              <a:rPr lang="en-US" sz="3200" b="1" baseline="30000"/>
              <a:t>-</a:t>
            </a:r>
            <a:r>
              <a:rPr lang="en-US" sz="3200" b="1">
                <a:sym typeface="Symbol" pitchFamily="18" charset="2"/>
              </a:rPr>
              <a:t></a:t>
            </a:r>
            <a:r>
              <a:rPr lang="en-US" sz="3200" b="1"/>
              <a:t> S</a:t>
            </a:r>
            <a:r>
              <a:rPr lang="en-US" sz="3200" b="1" baseline="30000"/>
              <a:t>2-</a:t>
            </a:r>
            <a:r>
              <a:rPr lang="en-US" sz="3200" b="1">
                <a:sym typeface="Symbol" pitchFamily="18" charset="2"/>
              </a:rPr>
              <a:t></a:t>
            </a:r>
            <a:r>
              <a:rPr lang="en-US" sz="3200" b="1"/>
              <a:t> SCN</a:t>
            </a:r>
            <a:r>
              <a:rPr lang="en-US" sz="3200" b="1" baseline="30000"/>
              <a:t>-</a:t>
            </a:r>
            <a:r>
              <a:rPr lang="en-US" sz="3200" b="1">
                <a:sym typeface="Symbol" pitchFamily="18" charset="2"/>
              </a:rPr>
              <a:t></a:t>
            </a:r>
            <a:r>
              <a:rPr lang="en-US" sz="3200" b="1"/>
              <a:t> Cl</a:t>
            </a:r>
            <a:r>
              <a:rPr lang="en-US" sz="3200" b="1" baseline="30000"/>
              <a:t>-</a:t>
            </a:r>
            <a:r>
              <a:rPr lang="en-US" sz="3200" b="1">
                <a:sym typeface="Symbol" pitchFamily="18" charset="2"/>
              </a:rPr>
              <a:t></a:t>
            </a:r>
            <a:r>
              <a:rPr lang="en-US" sz="3200" b="1"/>
              <a:t> NO</a:t>
            </a:r>
            <a:r>
              <a:rPr lang="en-US" sz="3200" b="1" baseline="-25000"/>
              <a:t>3</a:t>
            </a:r>
            <a:r>
              <a:rPr lang="en-US" sz="3200" b="1" baseline="30000"/>
              <a:t>-</a:t>
            </a:r>
            <a:r>
              <a:rPr lang="en-US" sz="3200" b="1">
                <a:sym typeface="Symbol" pitchFamily="18" charset="2"/>
              </a:rPr>
              <a:t></a:t>
            </a:r>
            <a:r>
              <a:rPr lang="en-US" sz="3200" b="1"/>
              <a:t> F</a:t>
            </a:r>
            <a:r>
              <a:rPr lang="en-US" sz="3200" b="1" baseline="30000"/>
              <a:t>- </a:t>
            </a:r>
            <a:r>
              <a:rPr lang="en-US" sz="3200" b="1">
                <a:sym typeface="Symbol" pitchFamily="18" charset="2"/>
              </a:rPr>
              <a:t></a:t>
            </a:r>
            <a:r>
              <a:rPr lang="en-US" sz="3200" b="1"/>
              <a:t> C</a:t>
            </a:r>
            <a:r>
              <a:rPr lang="en-US" sz="3200" b="1" baseline="-25000"/>
              <a:t>2</a:t>
            </a:r>
            <a:r>
              <a:rPr lang="en-US" sz="3200" b="1"/>
              <a:t>O</a:t>
            </a:r>
            <a:r>
              <a:rPr lang="en-US" sz="3200" b="1" baseline="-25000"/>
              <a:t>4</a:t>
            </a:r>
            <a:r>
              <a:rPr lang="en-US" sz="3200" b="1" baseline="30000"/>
              <a:t>2-</a:t>
            </a:r>
            <a:r>
              <a:rPr lang="en-US" sz="3200" b="1">
                <a:sym typeface="Symbol" pitchFamily="18" charset="2"/>
              </a:rPr>
              <a:t></a:t>
            </a:r>
            <a:r>
              <a:rPr lang="en-US" sz="3200" b="1"/>
              <a:t> H</a:t>
            </a:r>
            <a:r>
              <a:rPr lang="en-US" sz="3200" b="1" baseline="-25000"/>
              <a:t>2</a:t>
            </a:r>
            <a:r>
              <a:rPr lang="en-US" sz="3200" b="1"/>
              <a:t>O</a:t>
            </a:r>
            <a:r>
              <a:rPr lang="en-US" sz="3200" b="1">
                <a:sym typeface="Symbol" pitchFamily="18" charset="2"/>
              </a:rPr>
              <a:t></a:t>
            </a:r>
            <a:r>
              <a:rPr lang="en-US" sz="3200" b="1"/>
              <a:t> NCS</a:t>
            </a:r>
            <a:r>
              <a:rPr lang="en-US" sz="3200" b="1" baseline="30000"/>
              <a:t>-</a:t>
            </a:r>
            <a:r>
              <a:rPr lang="en-US" sz="3200" b="1">
                <a:sym typeface="Symbol" pitchFamily="18" charset="2"/>
              </a:rPr>
              <a:t></a:t>
            </a:r>
            <a:r>
              <a:rPr lang="en-US" sz="3200" b="1"/>
              <a:t> CH</a:t>
            </a:r>
            <a:r>
              <a:rPr lang="en-US" sz="3200" b="1" baseline="-25000"/>
              <a:t>3</a:t>
            </a:r>
            <a:r>
              <a:rPr lang="en-US" sz="3200" b="1"/>
              <a:t>CN</a:t>
            </a:r>
            <a:r>
              <a:rPr lang="en-US" sz="3200" b="1">
                <a:sym typeface="Symbol" pitchFamily="18" charset="2"/>
              </a:rPr>
              <a:t></a:t>
            </a:r>
            <a:r>
              <a:rPr lang="en-US" sz="3200" b="1"/>
              <a:t> NH</a:t>
            </a:r>
            <a:r>
              <a:rPr lang="en-US" sz="3200" b="1" baseline="-25000"/>
              <a:t>3</a:t>
            </a:r>
            <a:r>
              <a:rPr lang="en-US" sz="3200" b="1">
                <a:sym typeface="Symbol" pitchFamily="18" charset="2"/>
              </a:rPr>
              <a:t></a:t>
            </a:r>
            <a:r>
              <a:rPr lang="en-US" sz="3200" b="1"/>
              <a:t> en </a:t>
            </a:r>
            <a:r>
              <a:rPr lang="en-US" sz="3200" b="1">
                <a:sym typeface="Symbol" pitchFamily="18" charset="2"/>
              </a:rPr>
              <a:t></a:t>
            </a:r>
            <a:r>
              <a:rPr lang="en-US" sz="3200" b="1"/>
              <a:t> bipy</a:t>
            </a:r>
            <a:r>
              <a:rPr lang="en-US" sz="3200" b="1">
                <a:sym typeface="Symbol" pitchFamily="18" charset="2"/>
              </a:rPr>
              <a:t></a:t>
            </a:r>
            <a:r>
              <a:rPr lang="en-US" sz="3200" b="1"/>
              <a:t> phen</a:t>
            </a:r>
            <a:r>
              <a:rPr lang="en-US" sz="3200" b="1">
                <a:sym typeface="Symbol" pitchFamily="18" charset="2"/>
              </a:rPr>
              <a:t></a:t>
            </a:r>
            <a:r>
              <a:rPr lang="en-US" sz="3200" b="1"/>
              <a:t> NO</a:t>
            </a:r>
            <a:r>
              <a:rPr lang="en-US" sz="3200" b="1" baseline="-25000"/>
              <a:t>2</a:t>
            </a:r>
            <a:r>
              <a:rPr lang="en-US" sz="3200" b="1" baseline="30000"/>
              <a:t>-</a:t>
            </a:r>
            <a:r>
              <a:rPr lang="en-US" sz="3200" b="1">
                <a:sym typeface="Symbol" pitchFamily="18" charset="2"/>
              </a:rPr>
              <a:t></a:t>
            </a:r>
            <a:r>
              <a:rPr lang="en-US" sz="3200" b="1"/>
              <a:t> PPh</a:t>
            </a:r>
            <a:r>
              <a:rPr lang="en-US" sz="3200" b="1" baseline="-25000"/>
              <a:t>3</a:t>
            </a:r>
            <a:r>
              <a:rPr lang="en-US" sz="3200" b="1">
                <a:sym typeface="Symbol" pitchFamily="18" charset="2"/>
              </a:rPr>
              <a:t></a:t>
            </a:r>
            <a:r>
              <a:rPr lang="en-US" sz="3200" b="1"/>
              <a:t> CN</a:t>
            </a:r>
            <a:r>
              <a:rPr lang="en-US" sz="3200" b="1" baseline="30000"/>
              <a:t>-</a:t>
            </a:r>
            <a:r>
              <a:rPr lang="en-US" sz="3200" b="1">
                <a:sym typeface="Symbol" pitchFamily="18" charset="2"/>
              </a:rPr>
              <a:t> </a:t>
            </a:r>
            <a:r>
              <a:rPr lang="en-US" sz="3200" b="1"/>
              <a:t>CO </a:t>
            </a:r>
          </a:p>
          <a:p>
            <a:pPr algn="just">
              <a:lnSpc>
                <a:spcPct val="110000"/>
              </a:lnSpc>
              <a:spcBef>
                <a:spcPct val="20000"/>
              </a:spcBef>
              <a:buFontTx/>
              <a:buChar char="•"/>
            </a:pPr>
            <a:endParaRPr lang="en-US" sz="3200" b="1"/>
          </a:p>
          <a:p>
            <a:pPr algn="just">
              <a:lnSpc>
                <a:spcPct val="110000"/>
              </a:lnSpc>
              <a:spcBef>
                <a:spcPct val="20000"/>
              </a:spcBef>
              <a:buFontTx/>
              <a:buChar char="•"/>
            </a:pPr>
            <a:endParaRPr lang="en-US" sz="3200" b="1"/>
          </a:p>
        </p:txBody>
      </p:sp>
      <p:sp>
        <p:nvSpPr>
          <p:cNvPr id="53253" name="Text Box 5"/>
          <p:cNvSpPr txBox="1">
            <a:spLocks noChangeArrowheads="1"/>
          </p:cNvSpPr>
          <p:nvPr/>
        </p:nvSpPr>
        <p:spPr bwMode="auto">
          <a:xfrm>
            <a:off x="228600" y="1295400"/>
            <a:ext cx="2190750" cy="588963"/>
          </a:xfrm>
          <a:prstGeom prst="rect">
            <a:avLst/>
          </a:prstGeom>
          <a:solidFill>
            <a:srgbClr val="FFFF00"/>
          </a:solidFill>
          <a:ln w="9525">
            <a:solidFill>
              <a:srgbClr val="FF3300"/>
            </a:solidFill>
            <a:miter lim="800000"/>
            <a:headEnd/>
            <a:tailEnd/>
          </a:ln>
          <a:effectLst/>
        </p:spPr>
        <p:txBody>
          <a:bodyPr wrap="none">
            <a:spAutoFit/>
          </a:bodyPr>
          <a:lstStyle/>
          <a:p>
            <a:pPr eaLnBrk="0" hangingPunct="0"/>
            <a:r>
              <a:rPr lang="en-US" sz="3200" b="1"/>
              <a:t>Weak Field</a:t>
            </a:r>
          </a:p>
        </p:txBody>
      </p:sp>
      <p:sp>
        <p:nvSpPr>
          <p:cNvPr id="53254" name="Text Box 6"/>
          <p:cNvSpPr txBox="1">
            <a:spLocks noChangeArrowheads="1"/>
          </p:cNvSpPr>
          <p:nvPr/>
        </p:nvSpPr>
        <p:spPr bwMode="auto">
          <a:xfrm>
            <a:off x="5638800" y="3124200"/>
            <a:ext cx="2347913" cy="588963"/>
          </a:xfrm>
          <a:prstGeom prst="rect">
            <a:avLst/>
          </a:prstGeom>
          <a:solidFill>
            <a:srgbClr val="FFFF00"/>
          </a:solidFill>
          <a:ln w="9525">
            <a:solidFill>
              <a:srgbClr val="FF3300"/>
            </a:solidFill>
            <a:miter lim="800000"/>
            <a:headEnd/>
            <a:tailEnd/>
          </a:ln>
          <a:effectLst/>
        </p:spPr>
        <p:txBody>
          <a:bodyPr wrap="none">
            <a:spAutoFit/>
          </a:bodyPr>
          <a:lstStyle/>
          <a:p>
            <a:pPr eaLnBrk="0" hangingPunct="0"/>
            <a:r>
              <a:rPr lang="en-US" sz="3200" b="1"/>
              <a:t>Strong Field</a:t>
            </a:r>
          </a:p>
        </p:txBody>
      </p:sp>
      <p:grpSp>
        <p:nvGrpSpPr>
          <p:cNvPr id="53255" name="Group 7"/>
          <p:cNvGrpSpPr>
            <a:grpSpLocks/>
          </p:cNvGrpSpPr>
          <p:nvPr/>
        </p:nvGrpSpPr>
        <p:grpSpPr bwMode="auto">
          <a:xfrm>
            <a:off x="800100" y="3962400"/>
            <a:ext cx="7543800" cy="1824038"/>
            <a:chOff x="192" y="2928"/>
            <a:chExt cx="4752" cy="1149"/>
          </a:xfrm>
        </p:grpSpPr>
        <p:graphicFrame>
          <p:nvGraphicFramePr>
            <p:cNvPr id="53256" name="Object 8"/>
            <p:cNvGraphicFramePr>
              <a:graphicFrameLocks noChangeAspect="1"/>
            </p:cNvGraphicFramePr>
            <p:nvPr/>
          </p:nvGraphicFramePr>
          <p:xfrm>
            <a:off x="1680" y="2928"/>
            <a:ext cx="1584" cy="1149"/>
          </p:xfrm>
          <a:graphic>
            <a:graphicData uri="http://schemas.openxmlformats.org/presentationml/2006/ole">
              <mc:AlternateContent xmlns:mc="http://schemas.openxmlformats.org/markup-compatibility/2006">
                <mc:Choice xmlns:v="urn:schemas-microsoft-com:vml" Requires="v">
                  <p:oleObj name="ISIS/Draw Sketch" r:id="rId3" imgW="1178677" imgH="858021" progId="">
                    <p:embed/>
                  </p:oleObj>
                </mc:Choice>
                <mc:Fallback>
                  <p:oleObj name="ISIS/Draw Sketch" r:id="rId3" imgW="1178677" imgH="858021" progId="">
                    <p:embed/>
                    <p:pic>
                      <p:nvPicPr>
                        <p:cNvPr id="5325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0" y="2928"/>
                          <a:ext cx="1584" cy="1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53257" name="Object 9"/>
            <p:cNvGraphicFramePr>
              <a:graphicFrameLocks noChangeAspect="1"/>
            </p:cNvGraphicFramePr>
            <p:nvPr/>
          </p:nvGraphicFramePr>
          <p:xfrm>
            <a:off x="192" y="2976"/>
            <a:ext cx="1392" cy="882"/>
          </p:xfrm>
          <a:graphic>
            <a:graphicData uri="http://schemas.openxmlformats.org/presentationml/2006/ole">
              <mc:AlternateContent xmlns:mc="http://schemas.openxmlformats.org/markup-compatibility/2006">
                <mc:Choice xmlns:v="urn:schemas-microsoft-com:vml" Requires="v">
                  <p:oleObj name="ISIS/Draw Sketch" r:id="rId5" imgW="1245628" imgH="791071" progId="">
                    <p:embed/>
                  </p:oleObj>
                </mc:Choice>
                <mc:Fallback>
                  <p:oleObj name="ISIS/Draw Sketch" r:id="rId5" imgW="1245628" imgH="791071" progId="">
                    <p:embed/>
                    <p:pic>
                      <p:nvPicPr>
                        <p:cNvPr id="53257"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2976"/>
                          <a:ext cx="1392" cy="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53258" name="Object 10"/>
            <p:cNvGraphicFramePr>
              <a:graphicFrameLocks noChangeAspect="1"/>
            </p:cNvGraphicFramePr>
            <p:nvPr/>
          </p:nvGraphicFramePr>
          <p:xfrm>
            <a:off x="3360" y="2928"/>
            <a:ext cx="1584" cy="1104"/>
          </p:xfrm>
          <a:graphic>
            <a:graphicData uri="http://schemas.openxmlformats.org/presentationml/2006/ole">
              <mc:AlternateContent xmlns:mc="http://schemas.openxmlformats.org/markup-compatibility/2006">
                <mc:Choice xmlns:v="urn:schemas-microsoft-com:vml" Requires="v">
                  <p:oleObj name="ISIS/Draw Sketch" r:id="rId7" imgW="1571073" imgH="1096221" progId="">
                    <p:embed/>
                  </p:oleObj>
                </mc:Choice>
                <mc:Fallback>
                  <p:oleObj name="ISIS/Draw Sketch" r:id="rId7" imgW="1571073" imgH="1096221" progId="">
                    <p:embed/>
                    <p:pic>
                      <p:nvPicPr>
                        <p:cNvPr id="53258"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0" y="2928"/>
                          <a:ext cx="1584" cy="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spTree>
    <p:extLst>
      <p:ext uri="{BB962C8B-B14F-4D97-AF65-F5344CB8AC3E}">
        <p14:creationId xmlns:p14="http://schemas.microsoft.com/office/powerpoint/2010/main" val="194008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 calcmode="lin" valueType="num">
                                      <p:cBhvr additive="base">
                                        <p:cTn id="7" dur="500" fill="hold"/>
                                        <p:tgtEl>
                                          <p:spTgt spid="5325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325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252"/>
                                        </p:tgtEl>
                                        <p:attrNameLst>
                                          <p:attrName>style.visibility</p:attrName>
                                        </p:attrNameLst>
                                      </p:cBhvr>
                                      <p:to>
                                        <p:strVal val="visible"/>
                                      </p:to>
                                    </p:set>
                                    <p:anim calcmode="lin" valueType="num">
                                      <p:cBhvr additive="base">
                                        <p:cTn id="13" dur="500" fill="hold"/>
                                        <p:tgtEl>
                                          <p:spTgt spid="53252"/>
                                        </p:tgtEl>
                                        <p:attrNameLst>
                                          <p:attrName>ppt_x</p:attrName>
                                        </p:attrNameLst>
                                      </p:cBhvr>
                                      <p:tavLst>
                                        <p:tav tm="0">
                                          <p:val>
                                            <p:strVal val="0-#ppt_w/2"/>
                                          </p:val>
                                        </p:tav>
                                        <p:tav tm="100000">
                                          <p:val>
                                            <p:strVal val="#ppt_x"/>
                                          </p:val>
                                        </p:tav>
                                      </p:tavLst>
                                    </p:anim>
                                    <p:anim calcmode="lin" valueType="num">
                                      <p:cBhvr additive="base">
                                        <p:cTn id="14" dur="500" fill="hold"/>
                                        <p:tgtEl>
                                          <p:spTgt spid="5325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253"/>
                                        </p:tgtEl>
                                        <p:attrNameLst>
                                          <p:attrName>style.visibility</p:attrName>
                                        </p:attrNameLst>
                                      </p:cBhvr>
                                      <p:to>
                                        <p:strVal val="visible"/>
                                      </p:to>
                                    </p:set>
                                    <p:anim calcmode="lin" valueType="num">
                                      <p:cBhvr additive="base">
                                        <p:cTn id="19" dur="500" fill="hold"/>
                                        <p:tgtEl>
                                          <p:spTgt spid="53253"/>
                                        </p:tgtEl>
                                        <p:attrNameLst>
                                          <p:attrName>ppt_x</p:attrName>
                                        </p:attrNameLst>
                                      </p:cBhvr>
                                      <p:tavLst>
                                        <p:tav tm="0">
                                          <p:val>
                                            <p:strVal val="0-#ppt_w/2"/>
                                          </p:val>
                                        </p:tav>
                                        <p:tav tm="100000">
                                          <p:val>
                                            <p:strVal val="#ppt_x"/>
                                          </p:val>
                                        </p:tav>
                                      </p:tavLst>
                                    </p:anim>
                                    <p:anim calcmode="lin" valueType="num">
                                      <p:cBhvr additive="base">
                                        <p:cTn id="20" dur="500" fill="hold"/>
                                        <p:tgtEl>
                                          <p:spTgt spid="5325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3254"/>
                                        </p:tgtEl>
                                        <p:attrNameLst>
                                          <p:attrName>style.visibility</p:attrName>
                                        </p:attrNameLst>
                                      </p:cBhvr>
                                      <p:to>
                                        <p:strVal val="visible"/>
                                      </p:to>
                                    </p:set>
                                    <p:anim calcmode="lin" valueType="num">
                                      <p:cBhvr additive="base">
                                        <p:cTn id="25" dur="500" fill="hold"/>
                                        <p:tgtEl>
                                          <p:spTgt spid="53254"/>
                                        </p:tgtEl>
                                        <p:attrNameLst>
                                          <p:attrName>ppt_x</p:attrName>
                                        </p:attrNameLst>
                                      </p:cBhvr>
                                      <p:tavLst>
                                        <p:tav tm="0">
                                          <p:val>
                                            <p:strVal val="0-#ppt_w/2"/>
                                          </p:val>
                                        </p:tav>
                                        <p:tav tm="100000">
                                          <p:val>
                                            <p:strVal val="#ppt_x"/>
                                          </p:val>
                                        </p:tav>
                                      </p:tavLst>
                                    </p:anim>
                                    <p:anim calcmode="lin" valueType="num">
                                      <p:cBhvr additive="base">
                                        <p:cTn id="26" dur="500" fill="hold"/>
                                        <p:tgtEl>
                                          <p:spTgt spid="5325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3255"/>
                                        </p:tgtEl>
                                        <p:attrNameLst>
                                          <p:attrName>style.visibility</p:attrName>
                                        </p:attrNameLst>
                                      </p:cBhvr>
                                      <p:to>
                                        <p:strVal val="visible"/>
                                      </p:to>
                                    </p:set>
                                    <p:anim calcmode="lin" valueType="num">
                                      <p:cBhvr additive="base">
                                        <p:cTn id="31" dur="500" fill="hold"/>
                                        <p:tgtEl>
                                          <p:spTgt spid="53255"/>
                                        </p:tgtEl>
                                        <p:attrNameLst>
                                          <p:attrName>ppt_x</p:attrName>
                                        </p:attrNameLst>
                                      </p:cBhvr>
                                      <p:tavLst>
                                        <p:tav tm="0">
                                          <p:val>
                                            <p:strVal val="0-#ppt_w/2"/>
                                          </p:val>
                                        </p:tav>
                                        <p:tav tm="100000">
                                          <p:val>
                                            <p:strVal val="#ppt_x"/>
                                          </p:val>
                                        </p:tav>
                                      </p:tavLst>
                                    </p:anim>
                                    <p:anim calcmode="lin" valueType="num">
                                      <p:cBhvr additive="base">
                                        <p:cTn id="32" dur="500" fill="hold"/>
                                        <p:tgtEl>
                                          <p:spTgt spid="5325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autoUpdateAnimBg="0"/>
      <p:bldP spid="53252" grpId="0" autoUpdateAnimBg="0"/>
      <p:bldP spid="53253" grpId="0" animBg="1" autoUpdateAnimBg="0"/>
      <p:bldP spid="53254" grpId="0" animBg="1"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EB910DB-94B5-CC9D-4268-5A5D43739A56}"/>
              </a:ext>
            </a:extLst>
          </p:cNvPr>
          <p:cNvSpPr>
            <a:spLocks noGrp="1"/>
          </p:cNvSpPr>
          <p:nvPr>
            <p:ph type="title"/>
          </p:nvPr>
        </p:nvSpPr>
        <p:spPr>
          <a:xfrm>
            <a:off x="1657350" y="1175147"/>
            <a:ext cx="5829300" cy="419100"/>
          </a:xfrm>
          <a:noFill/>
        </p:spPr>
        <p:txBody>
          <a:bodyPr vert="horz" lIns="67866" tIns="33338" rIns="67866" bIns="33338" rtlCol="0" anchor="ctr">
            <a:normAutofit fontScale="90000"/>
          </a:bodyPr>
          <a:lstStyle/>
          <a:p>
            <a:pPr eaLnBrk="1" hangingPunct="1"/>
            <a:br>
              <a:rPr lang="en-US" altLang="en-US" sz="2700" b="1">
                <a:solidFill>
                  <a:srgbClr val="001065"/>
                </a:solidFill>
                <a:latin typeface="gilroy-bold"/>
              </a:rPr>
            </a:br>
            <a:endParaRPr lang="en-US" altLang="en-US" sz="2700">
              <a:solidFill>
                <a:srgbClr val="C00000"/>
              </a:solidFill>
            </a:endParaRPr>
          </a:p>
        </p:txBody>
      </p:sp>
      <p:sp>
        <p:nvSpPr>
          <p:cNvPr id="29699" name="Text Placeholder 2">
            <a:extLst>
              <a:ext uri="{FF2B5EF4-FFF2-40B4-BE49-F238E27FC236}">
                <a16:creationId xmlns:a16="http://schemas.microsoft.com/office/drawing/2014/main" id="{A99B7508-65AA-2422-A900-D12E125972BE}"/>
              </a:ext>
            </a:extLst>
          </p:cNvPr>
          <p:cNvSpPr>
            <a:spLocks noGrp="1" noChangeArrowheads="1"/>
          </p:cNvSpPr>
          <p:nvPr>
            <p:ph type="body" idx="1"/>
          </p:nvPr>
        </p:nvSpPr>
        <p:spPr>
          <a:xfrm>
            <a:off x="564357" y="148911"/>
            <a:ext cx="8065294" cy="592777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ctr">
              <a:spcBef>
                <a:spcPct val="0"/>
              </a:spcBef>
              <a:buNone/>
            </a:pPr>
            <a:r>
              <a:rPr lang="en-US" altLang="en-US" sz="3600" b="1" dirty="0">
                <a:solidFill>
                  <a:srgbClr val="C00000"/>
                </a:solidFill>
                <a:latin typeface="Times New Roman" panose="02020603050405020304" pitchFamily="18" charset="0"/>
                <a:cs typeface="Times New Roman" panose="02020603050405020304" pitchFamily="18" charset="0"/>
              </a:rPr>
              <a:t>Spectrochemical Series of Ligand</a:t>
            </a:r>
          </a:p>
          <a:p>
            <a:pPr marL="0" indent="0" algn="ctr">
              <a:spcBef>
                <a:spcPct val="0"/>
              </a:spcBef>
              <a:buNone/>
            </a:pPr>
            <a:r>
              <a:rPr lang="en-US" altLang="en-US" sz="2800" b="1" dirty="0">
                <a:solidFill>
                  <a:srgbClr val="C00000"/>
                </a:solidFill>
                <a:latin typeface="Times New Roman" panose="02020603050405020304" pitchFamily="18" charset="0"/>
                <a:cs typeface="Times New Roman" panose="02020603050405020304" pitchFamily="18" charset="0"/>
              </a:rPr>
              <a:t> </a:t>
            </a:r>
          </a:p>
          <a:p>
            <a:pPr marL="0" indent="0" algn="just">
              <a:spcBef>
                <a:spcPct val="0"/>
              </a:spcBef>
              <a:buNone/>
            </a:pPr>
            <a:r>
              <a:rPr lang="en-US" altLang="en-US" sz="2800" dirty="0">
                <a:solidFill>
                  <a:srgbClr val="4A4A4A"/>
                </a:solidFill>
                <a:latin typeface="Times New Roman" panose="02020603050405020304" pitchFamily="18" charset="0"/>
                <a:cs typeface="Times New Roman" panose="02020603050405020304" pitchFamily="18" charset="0"/>
              </a:rPr>
              <a:t>The crystal field splitting depends upon the nature of the ligand. The ligands which cause only a small crystal field splitting are called </a:t>
            </a:r>
            <a:r>
              <a:rPr lang="en-US" altLang="en-US" sz="2800" b="1" dirty="0">
                <a:solidFill>
                  <a:srgbClr val="4A4A4A"/>
                </a:solidFill>
                <a:latin typeface="Times New Roman" panose="02020603050405020304" pitchFamily="18" charset="0"/>
                <a:cs typeface="Times New Roman" panose="02020603050405020304" pitchFamily="18" charset="0"/>
              </a:rPr>
              <a:t>weak field ligands</a:t>
            </a:r>
            <a:r>
              <a:rPr lang="en-US" altLang="en-US" sz="2800" dirty="0">
                <a:solidFill>
                  <a:srgbClr val="4A4A4A"/>
                </a:solidFill>
                <a:latin typeface="Times New Roman" panose="02020603050405020304" pitchFamily="18" charset="0"/>
                <a:cs typeface="Times New Roman" panose="02020603050405020304" pitchFamily="18" charset="0"/>
              </a:rPr>
              <a:t>. The ligands which cause a large crystal field splitting are called </a:t>
            </a:r>
            <a:r>
              <a:rPr lang="en-US" altLang="en-US" sz="2800" b="1" dirty="0">
                <a:solidFill>
                  <a:srgbClr val="4A4A4A"/>
                </a:solidFill>
                <a:latin typeface="Times New Roman" panose="02020603050405020304" pitchFamily="18" charset="0"/>
                <a:cs typeface="Times New Roman" panose="02020603050405020304" pitchFamily="18" charset="0"/>
              </a:rPr>
              <a:t>strong field ligands</a:t>
            </a:r>
            <a:r>
              <a:rPr lang="en-US" altLang="en-US" sz="2800" dirty="0">
                <a:solidFill>
                  <a:srgbClr val="4A4A4A"/>
                </a:solidFill>
                <a:latin typeface="Times New Roman" panose="02020603050405020304" pitchFamily="18" charset="0"/>
                <a:cs typeface="Times New Roman" panose="02020603050405020304" pitchFamily="18" charset="0"/>
              </a:rPr>
              <a:t>.</a:t>
            </a:r>
            <a:endParaRPr lang="en-US" altLang="en-US" sz="2800" dirty="0">
              <a:latin typeface="Times New Roman" panose="02020603050405020304" pitchFamily="18" charset="0"/>
              <a:cs typeface="Times New Roman" panose="02020603050405020304" pitchFamily="18" charset="0"/>
            </a:endParaRPr>
          </a:p>
          <a:p>
            <a:pPr marL="0" indent="0" algn="just">
              <a:spcBef>
                <a:spcPct val="0"/>
              </a:spcBef>
              <a:buNone/>
            </a:pPr>
            <a:r>
              <a:rPr lang="en-US" altLang="en-US" sz="2800" dirty="0">
                <a:solidFill>
                  <a:srgbClr val="4A4A4A"/>
                </a:solidFill>
                <a:latin typeface="Times New Roman" panose="02020603050405020304" pitchFamily="18" charset="0"/>
                <a:cs typeface="Times New Roman" panose="02020603050405020304" pitchFamily="18" charset="0"/>
              </a:rPr>
              <a:t>The arrangement of common ligands in the ascending order of crystal field splitting (Δ) is called spectrochemical series. </a:t>
            </a:r>
          </a:p>
          <a:p>
            <a:pPr marL="0" indent="0" algn="just">
              <a:spcBef>
                <a:spcPct val="0"/>
              </a:spcBef>
              <a:buNone/>
            </a:pPr>
            <a:r>
              <a:rPr lang="en-US" altLang="en-US" sz="2800" dirty="0">
                <a:solidFill>
                  <a:srgbClr val="4A4A4A"/>
                </a:solidFill>
                <a:latin typeface="Times New Roman" panose="02020603050405020304" pitchFamily="18" charset="0"/>
                <a:cs typeface="Times New Roman" panose="02020603050405020304" pitchFamily="18" charset="0"/>
              </a:rPr>
              <a:t>The spectrochemical series in the increasing order of crystal field splitting is:</a:t>
            </a:r>
            <a:endParaRPr lang="en-US" altLang="en-US" sz="2800" dirty="0">
              <a:latin typeface="Times New Roman" panose="02020603050405020304" pitchFamily="18" charset="0"/>
              <a:cs typeface="Times New Roman" panose="02020603050405020304" pitchFamily="18" charset="0"/>
            </a:endParaRPr>
          </a:p>
          <a:p>
            <a:pPr marL="0" indent="0">
              <a:spcBef>
                <a:spcPct val="0"/>
              </a:spcBef>
              <a:buNone/>
            </a:pPr>
            <a:r>
              <a:rPr lang="en-US" altLang="en-US" sz="2800" dirty="0">
                <a:solidFill>
                  <a:srgbClr val="4A4A4A"/>
                </a:solidFill>
                <a:latin typeface="Times New Roman" panose="02020603050405020304" pitchFamily="18" charset="0"/>
                <a:cs typeface="Times New Roman" panose="02020603050405020304" pitchFamily="18" charset="0"/>
              </a:rPr>
              <a:t>I–&lt;Br–&lt;S2–&lt;Cl–&lt;NO–3&lt;F–&lt;OH–&lt;EtOH–&lt;C2O2–4&lt;H2O&lt;&lt;EDTA&lt;NH3&lt;</a:t>
            </a:r>
            <a:r>
              <a:rPr lang="en-US" altLang="en-US" sz="2800" dirty="0" err="1">
                <a:solidFill>
                  <a:srgbClr val="4A4A4A"/>
                </a:solidFill>
                <a:latin typeface="Times New Roman" panose="02020603050405020304" pitchFamily="18" charset="0"/>
                <a:cs typeface="Times New Roman" panose="02020603050405020304" pitchFamily="18" charset="0"/>
              </a:rPr>
              <a:t>Py</a:t>
            </a:r>
            <a:r>
              <a:rPr lang="en-US" altLang="en-US" sz="2800" dirty="0">
                <a:solidFill>
                  <a:srgbClr val="4A4A4A"/>
                </a:solidFill>
                <a:latin typeface="Times New Roman" panose="02020603050405020304" pitchFamily="18" charset="0"/>
                <a:cs typeface="Times New Roman" panose="02020603050405020304" pitchFamily="18" charset="0"/>
              </a:rPr>
              <a:t>&lt;Ethylenediamine&lt;dipyridyl&lt;0–phenanthroline&lt;NO2-&lt;CN–&lt;CO</a:t>
            </a: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17969"/>
      </p:ext>
    </p:extLst>
  </p:cSld>
  <p:clrMapOvr>
    <a:masterClrMapping/>
  </p:clrMapOvr>
  <p:transition>
    <p:zoom dir="in"/>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B4D63C4-0CD5-4868-C22D-752A26B60658}"/>
              </a:ext>
            </a:extLst>
          </p:cNvPr>
          <p:cNvSpPr>
            <a:spLocks noGrp="1"/>
          </p:cNvSpPr>
          <p:nvPr>
            <p:ph type="title"/>
          </p:nvPr>
        </p:nvSpPr>
        <p:spPr>
          <a:xfrm>
            <a:off x="1657350" y="1175147"/>
            <a:ext cx="5829300" cy="419100"/>
          </a:xfrm>
          <a:noFill/>
        </p:spPr>
        <p:txBody>
          <a:bodyPr vert="horz" lIns="67866" tIns="33338" rIns="67866" bIns="33338" rtlCol="0" anchor="ctr">
            <a:normAutofit fontScale="90000"/>
          </a:bodyPr>
          <a:lstStyle/>
          <a:p>
            <a:pPr eaLnBrk="1" hangingPunct="1"/>
            <a:br>
              <a:rPr lang="en-US" altLang="en-US" sz="2700" b="1">
                <a:solidFill>
                  <a:srgbClr val="001065"/>
                </a:solidFill>
                <a:latin typeface="gilroy-bold"/>
              </a:rPr>
            </a:br>
            <a:endParaRPr lang="en-US" altLang="en-US" sz="2700">
              <a:solidFill>
                <a:srgbClr val="C00000"/>
              </a:solidFill>
            </a:endParaRPr>
          </a:p>
        </p:txBody>
      </p:sp>
      <p:sp>
        <p:nvSpPr>
          <p:cNvPr id="30723" name="Text Placeholder 2">
            <a:extLst>
              <a:ext uri="{FF2B5EF4-FFF2-40B4-BE49-F238E27FC236}">
                <a16:creationId xmlns:a16="http://schemas.microsoft.com/office/drawing/2014/main" id="{9D0005DA-06DD-EB77-832B-AB927DEB428D}"/>
              </a:ext>
            </a:extLst>
          </p:cNvPr>
          <p:cNvSpPr>
            <a:spLocks noGrp="1" noChangeArrowheads="1"/>
          </p:cNvSpPr>
          <p:nvPr>
            <p:ph type="body" idx="1"/>
          </p:nvPr>
        </p:nvSpPr>
        <p:spPr>
          <a:xfrm>
            <a:off x="550068" y="188640"/>
            <a:ext cx="8151019" cy="609397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ctr">
              <a:spcBef>
                <a:spcPct val="0"/>
              </a:spcBef>
              <a:buNone/>
            </a:pPr>
            <a:r>
              <a:rPr lang="en-US" altLang="en-US" sz="3600" b="1" dirty="0">
                <a:solidFill>
                  <a:srgbClr val="C00000"/>
                </a:solidFill>
                <a:latin typeface="Times New Roman" panose="02020603050405020304" pitchFamily="18" charset="0"/>
                <a:cs typeface="Times New Roman" panose="02020603050405020304" pitchFamily="18" charset="0"/>
              </a:rPr>
              <a:t>Spectrochemical Series of Metal </a:t>
            </a:r>
          </a:p>
          <a:p>
            <a:pPr marL="0" indent="0" algn="ctr">
              <a:spcBef>
                <a:spcPct val="0"/>
              </a:spcBef>
              <a:buNone/>
            </a:pPr>
            <a:endParaRPr lang="en-US" altLang="en-US" sz="600" b="1" dirty="0">
              <a:solidFill>
                <a:srgbClr val="C00000"/>
              </a:solidFill>
              <a:latin typeface="Times New Roman" panose="02020603050405020304" pitchFamily="18" charset="0"/>
              <a:cs typeface="Times New Roman" panose="02020603050405020304" pitchFamily="18" charset="0"/>
            </a:endParaRPr>
          </a:p>
          <a:p>
            <a:pPr marL="0" indent="0" algn="ctr">
              <a:spcBef>
                <a:spcPct val="0"/>
              </a:spcBef>
              <a:buNone/>
            </a:pPr>
            <a:endParaRPr lang="en-US" altLang="en-US" sz="600" b="1" dirty="0">
              <a:solidFill>
                <a:srgbClr val="C00000"/>
              </a:solidFill>
              <a:latin typeface="Times New Roman" panose="02020603050405020304" pitchFamily="18" charset="0"/>
              <a:cs typeface="Times New Roman" panose="02020603050405020304" pitchFamily="18" charset="0"/>
            </a:endParaRPr>
          </a:p>
          <a:p>
            <a:pPr marL="0" indent="0">
              <a:spcBef>
                <a:spcPct val="0"/>
              </a:spcBef>
              <a:buNone/>
            </a:pPr>
            <a:r>
              <a:rPr lang="en-US" altLang="en-US" sz="2800" dirty="0">
                <a:solidFill>
                  <a:srgbClr val="1D1D1D"/>
                </a:solidFill>
                <a:latin typeface="Times New Roman" panose="02020603050405020304" pitchFamily="18" charset="0"/>
                <a:cs typeface="Times New Roman" panose="02020603050405020304" pitchFamily="18" charset="0"/>
              </a:rPr>
              <a:t>Like the ligands, different metal ions can also be ordered in increasing </a:t>
            </a:r>
            <a:r>
              <a:rPr lang="en-US" altLang="en-US" sz="2800" dirty="0">
                <a:solidFill>
                  <a:srgbClr val="4A4A4A"/>
                </a:solidFill>
                <a:latin typeface="Times New Roman" panose="02020603050405020304" pitchFamily="18" charset="0"/>
                <a:cs typeface="Times New Roman" panose="02020603050405020304" pitchFamily="18" charset="0"/>
              </a:rPr>
              <a:t>Δ </a:t>
            </a:r>
            <a:r>
              <a:rPr lang="en-US" altLang="en-US" sz="2800" dirty="0">
                <a:solidFill>
                  <a:srgbClr val="1D1D1D"/>
                </a:solidFill>
                <a:latin typeface="Times New Roman" panose="02020603050405020304" pitchFamily="18" charset="0"/>
                <a:cs typeface="Times New Roman" panose="02020603050405020304" pitchFamily="18" charset="0"/>
              </a:rPr>
              <a:t>under the circumstances with the same ligands </a:t>
            </a:r>
            <a:r>
              <a:rPr lang="en-US" altLang="en-US" sz="2800" dirty="0">
                <a:solidFill>
                  <a:srgbClr val="4A4A4A"/>
                </a:solidFill>
                <a:latin typeface="Times New Roman" panose="02020603050405020304" pitchFamily="18" charset="0"/>
                <a:cs typeface="Times New Roman" panose="02020603050405020304" pitchFamily="18" charset="0"/>
              </a:rPr>
              <a:t>which is called </a:t>
            </a:r>
            <a:r>
              <a:rPr lang="en-US" altLang="en-US" sz="2800" dirty="0">
                <a:solidFill>
                  <a:srgbClr val="1D1D1D"/>
                </a:solidFill>
                <a:latin typeface="Times New Roman" panose="02020603050405020304" pitchFamily="18" charset="0"/>
                <a:cs typeface="Times New Roman" panose="02020603050405020304" pitchFamily="18" charset="0"/>
              </a:rPr>
              <a:t>the spectrochemical series of metals</a:t>
            </a:r>
          </a:p>
          <a:p>
            <a:pPr marL="0" indent="0">
              <a:spcBef>
                <a:spcPct val="0"/>
              </a:spcBef>
              <a:buNone/>
            </a:pPr>
            <a:r>
              <a:rPr lang="en-US" altLang="en-US" sz="2800" dirty="0">
                <a:solidFill>
                  <a:srgbClr val="1D1D1D"/>
                </a:solidFill>
                <a:latin typeface="Times New Roman" panose="02020603050405020304" pitchFamily="18" charset="0"/>
                <a:cs typeface="Times New Roman" panose="02020603050405020304" pitchFamily="18" charset="0"/>
              </a:rPr>
              <a:t>The spectrochemical series of metals, are used and that it is in an octahedral coordination, is given by: </a:t>
            </a:r>
          </a:p>
          <a:p>
            <a:pPr marL="0" indent="0">
              <a:spcBef>
                <a:spcPct val="0"/>
              </a:spcBef>
              <a:buNone/>
            </a:pPr>
            <a:r>
              <a:rPr lang="en-US" altLang="en-US" sz="2800" dirty="0">
                <a:solidFill>
                  <a:srgbClr val="1D1D1D"/>
                </a:solidFill>
                <a:latin typeface="Times New Roman" panose="02020603050405020304" pitchFamily="18" charset="0"/>
                <a:cs typeface="Times New Roman" panose="02020603050405020304" pitchFamily="18" charset="0"/>
              </a:rPr>
              <a:t>Mn2+ &lt; Ni2+ &lt; Co2+ &lt; </a:t>
            </a:r>
            <a:r>
              <a:rPr lang="en-US" altLang="en-US" sz="2800" dirty="0">
                <a:latin typeface="Times New Roman" panose="02020603050405020304" pitchFamily="18" charset="0"/>
                <a:cs typeface="Times New Roman" panose="02020603050405020304" pitchFamily="18" charset="0"/>
              </a:rPr>
              <a:t>Fe2+ &lt; V2+ &lt; Fe3+ &lt; V3+ &lt; Co3+ &lt; Mn4+ &lt; Mo3+ &lt; Rh3+ &lt; Ru3+ &lt; Pd4+ &lt; Ir3+ &lt; Pt4+</a:t>
            </a:r>
          </a:p>
          <a:p>
            <a:pPr marL="0" indent="0">
              <a:spcBef>
                <a:spcPct val="0"/>
              </a:spcBef>
              <a:buNone/>
            </a:pPr>
            <a:endParaRPr lang="en-US" altLang="en-US" sz="2800" dirty="0">
              <a:latin typeface="Times New Roman" panose="02020603050405020304" pitchFamily="18" charset="0"/>
              <a:cs typeface="Times New Roman" panose="02020603050405020304" pitchFamily="18" charset="0"/>
            </a:endParaRPr>
          </a:p>
          <a:p>
            <a:pPr marL="0" indent="0">
              <a:spcBef>
                <a:spcPct val="0"/>
              </a:spcBef>
              <a:buNone/>
            </a:pPr>
            <a:r>
              <a:rPr lang="en-US" altLang="en-US" sz="2800" dirty="0">
                <a:latin typeface="Times New Roman" panose="02020603050405020304" pitchFamily="18" charset="0"/>
                <a:cs typeface="Times New Roman" panose="02020603050405020304" pitchFamily="18" charset="0"/>
              </a:rPr>
              <a:t>Magnitude of Δ increase with increasing the oxidation number of the metal ion.</a:t>
            </a:r>
          </a:p>
          <a:p>
            <a:pPr marL="0" indent="0">
              <a:spcBef>
                <a:spcPct val="0"/>
              </a:spcBef>
              <a:buNone/>
            </a:pPr>
            <a:endParaRPr lang="en-US" altLang="en-US" sz="2800" dirty="0">
              <a:latin typeface="Times New Roman" panose="02020603050405020304" pitchFamily="18" charset="0"/>
              <a:cs typeface="Times New Roman" panose="02020603050405020304" pitchFamily="18" charset="0"/>
            </a:endParaRPr>
          </a:p>
          <a:p>
            <a:pPr marL="0" indent="0">
              <a:spcBef>
                <a:spcPct val="0"/>
              </a:spcBef>
              <a:buNone/>
            </a:pPr>
            <a:r>
              <a:rPr lang="en-US" altLang="en-US" sz="2800" dirty="0">
                <a:latin typeface="Times New Roman" panose="02020603050405020304" pitchFamily="18" charset="0"/>
                <a:cs typeface="Times New Roman" panose="02020603050405020304" pitchFamily="18" charset="0"/>
              </a:rPr>
              <a:t>Magnitude of Δ increase as we move down the group.</a:t>
            </a:r>
          </a:p>
        </p:txBody>
      </p:sp>
    </p:spTree>
    <p:extLst>
      <p:ext uri="{BB962C8B-B14F-4D97-AF65-F5344CB8AC3E}">
        <p14:creationId xmlns:p14="http://schemas.microsoft.com/office/powerpoint/2010/main" val="2844960081"/>
      </p:ext>
    </p:extLst>
  </p:cSld>
  <p:clrMapOvr>
    <a:masterClrMapping/>
  </p:clrMapOvr>
  <p:transition>
    <p:zoom dir="in"/>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G24_032"/>
          <p:cNvPicPr>
            <a:picLocks noChangeAspect="1" noChangeArrowheads="1"/>
          </p:cNvPicPr>
          <p:nvPr/>
        </p:nvPicPr>
        <p:blipFill>
          <a:blip r:embed="rId2">
            <a:clrChange>
              <a:clrFrom>
                <a:srgbClr val="FFFFFF"/>
              </a:clrFrom>
              <a:clrTo>
                <a:srgbClr val="FFFFFF">
                  <a:alpha val="0"/>
                </a:srgbClr>
              </a:clrTo>
            </a:clrChange>
          </a:blip>
          <a:srcRect t="11028" b="6499"/>
          <a:stretch>
            <a:fillRect/>
          </a:stretch>
        </p:blipFill>
        <p:spPr bwMode="auto">
          <a:xfrm>
            <a:off x="760413" y="188640"/>
            <a:ext cx="7621587" cy="4191000"/>
          </a:xfrm>
          <a:prstGeom prst="rect">
            <a:avLst/>
          </a:prstGeom>
          <a:noFill/>
        </p:spPr>
      </p:pic>
      <p:sp>
        <p:nvSpPr>
          <p:cNvPr id="14339" name="Text Box 3"/>
          <p:cNvSpPr txBox="1">
            <a:spLocks noChangeArrowheads="1"/>
          </p:cNvSpPr>
          <p:nvPr/>
        </p:nvSpPr>
        <p:spPr bwMode="auto">
          <a:xfrm>
            <a:off x="517525" y="4437112"/>
            <a:ext cx="8321675" cy="1373188"/>
          </a:xfrm>
          <a:prstGeom prst="rect">
            <a:avLst/>
          </a:prstGeom>
          <a:noFill/>
          <a:ln w="9525">
            <a:noFill/>
            <a:miter lim="800000"/>
            <a:headEnd/>
            <a:tailEnd/>
          </a:ln>
          <a:effectLst/>
        </p:spPr>
        <p:txBody>
          <a:bodyPr>
            <a:spAutoFit/>
          </a:bodyPr>
          <a:lstStyle/>
          <a:p>
            <a:pPr algn="just">
              <a:spcBef>
                <a:spcPct val="20000"/>
              </a:spcBef>
            </a:pPr>
            <a:r>
              <a:rPr lang="en-US" sz="2800" b="1" dirty="0">
                <a:effectLst>
                  <a:outerShdw blurRad="38100" dist="38100" dir="2700000" algn="tl">
                    <a:srgbClr val="C0C0C0"/>
                  </a:outerShdw>
                </a:effectLst>
              </a:rPr>
              <a:t>As Cr</a:t>
            </a:r>
            <a:r>
              <a:rPr lang="en-US" sz="2800" b="1" baseline="30000" dirty="0">
                <a:effectLst>
                  <a:outerShdw blurRad="38100" dist="38100" dir="2700000" algn="tl">
                    <a:srgbClr val="C0C0C0"/>
                  </a:outerShdw>
                </a:effectLst>
              </a:rPr>
              <a:t>3+</a:t>
            </a:r>
            <a:r>
              <a:rPr lang="en-US" sz="2800" b="1" dirty="0">
                <a:effectLst>
                  <a:outerShdw blurRad="38100" dist="38100" dir="2700000" algn="tl">
                    <a:srgbClr val="C0C0C0"/>
                  </a:outerShdw>
                </a:effectLst>
              </a:rPr>
              <a:t> goes from being attached to a weak field ligand to a strong field ligand, </a:t>
            </a:r>
            <a:r>
              <a:rPr lang="en-US" sz="2800" b="1" dirty="0">
                <a:effectLst>
                  <a:outerShdw blurRad="38100" dist="38100" dir="2700000" algn="tl">
                    <a:srgbClr val="C0C0C0"/>
                  </a:outerShdw>
                </a:effectLst>
                <a:sym typeface="Symbol" pitchFamily="18" charset="2"/>
              </a:rPr>
              <a:t></a:t>
            </a:r>
            <a:r>
              <a:rPr lang="en-US" sz="2800" b="1" dirty="0">
                <a:effectLst>
                  <a:outerShdw blurRad="38100" dist="38100" dir="2700000" algn="tl">
                    <a:srgbClr val="C0C0C0"/>
                  </a:outerShdw>
                </a:effectLst>
              </a:rPr>
              <a:t> increases and the color of the complex changes from green to yellow.</a:t>
            </a:r>
            <a:endParaRPr lang="en-US" b="1" dirty="0">
              <a:effectLst>
                <a:outerShdw blurRad="38100" dist="38100" dir="2700000" algn="tl">
                  <a:srgbClr val="C0C0C0"/>
                </a:outerShdw>
              </a:effectLst>
            </a:endParaRPr>
          </a:p>
        </p:txBody>
      </p:sp>
      <p:sp>
        <p:nvSpPr>
          <p:cNvPr id="14342" name="Rectangle 6"/>
          <p:cNvSpPr>
            <a:spLocks noChangeArrowheads="1"/>
          </p:cNvSpPr>
          <p:nvPr/>
        </p:nvSpPr>
        <p:spPr bwMode="auto">
          <a:xfrm>
            <a:off x="1828800" y="3573016"/>
            <a:ext cx="1066800" cy="685800"/>
          </a:xfrm>
          <a:prstGeom prst="rect">
            <a:avLst/>
          </a:prstGeom>
          <a:solidFill>
            <a:schemeClr val="accent1"/>
          </a:solidFill>
          <a:ln w="9525">
            <a:solidFill>
              <a:schemeClr val="accent1"/>
            </a:solidFill>
            <a:miter lim="800000"/>
            <a:headEnd/>
            <a:tailEnd/>
          </a:ln>
          <a:effectLst/>
        </p:spPr>
        <p:txBody>
          <a:bodyPr wrap="none" anchor="ctr"/>
          <a:lstStyle/>
          <a:p>
            <a:pPr algn="ctr"/>
            <a:r>
              <a:rPr lang="en-US" b="1" dirty="0"/>
              <a:t>[CrF</a:t>
            </a:r>
            <a:r>
              <a:rPr lang="en-US" b="1" baseline="-25000" dirty="0"/>
              <a:t>6</a:t>
            </a:r>
            <a:r>
              <a:rPr lang="en-US" b="1" dirty="0"/>
              <a:t>]</a:t>
            </a:r>
            <a:r>
              <a:rPr lang="en-US" b="1" baseline="30000" dirty="0"/>
              <a:t>3-</a:t>
            </a:r>
            <a:endParaRPr lang="en-US" b="1" dirty="0"/>
          </a:p>
        </p:txBody>
      </p:sp>
      <p:sp>
        <p:nvSpPr>
          <p:cNvPr id="14343" name="Rectangle 7"/>
          <p:cNvSpPr>
            <a:spLocks noChangeArrowheads="1"/>
          </p:cNvSpPr>
          <p:nvPr/>
        </p:nvSpPr>
        <p:spPr bwMode="auto">
          <a:xfrm>
            <a:off x="3276600" y="3573016"/>
            <a:ext cx="1600200" cy="685800"/>
          </a:xfrm>
          <a:prstGeom prst="rect">
            <a:avLst/>
          </a:prstGeom>
          <a:solidFill>
            <a:srgbClr val="800080"/>
          </a:solidFill>
          <a:ln w="9525">
            <a:solidFill>
              <a:srgbClr val="800080"/>
            </a:solidFill>
            <a:miter lim="800000"/>
            <a:headEnd/>
            <a:tailEnd/>
          </a:ln>
          <a:effectLst/>
        </p:spPr>
        <p:txBody>
          <a:bodyPr wrap="none" anchor="ctr"/>
          <a:lstStyle/>
          <a:p>
            <a:pPr algn="ctr"/>
            <a:r>
              <a:rPr lang="en-US" b="1" dirty="0">
                <a:solidFill>
                  <a:schemeClr val="bg1"/>
                </a:solidFill>
              </a:rPr>
              <a:t>[Cr(H</a:t>
            </a:r>
            <a:r>
              <a:rPr lang="en-US" b="1" baseline="-25000" dirty="0">
                <a:solidFill>
                  <a:schemeClr val="bg1"/>
                </a:solidFill>
              </a:rPr>
              <a:t>2</a:t>
            </a:r>
            <a:r>
              <a:rPr lang="en-US" b="1" dirty="0">
                <a:solidFill>
                  <a:schemeClr val="bg1"/>
                </a:solidFill>
              </a:rPr>
              <a:t>O)</a:t>
            </a:r>
            <a:r>
              <a:rPr lang="en-US" b="1" baseline="-25000" dirty="0">
                <a:solidFill>
                  <a:schemeClr val="bg1"/>
                </a:solidFill>
              </a:rPr>
              <a:t>6</a:t>
            </a:r>
            <a:r>
              <a:rPr lang="en-US" b="1" dirty="0">
                <a:solidFill>
                  <a:schemeClr val="bg1"/>
                </a:solidFill>
              </a:rPr>
              <a:t>]</a:t>
            </a:r>
            <a:r>
              <a:rPr lang="en-US" b="1" baseline="30000" dirty="0">
                <a:solidFill>
                  <a:schemeClr val="bg1"/>
                </a:solidFill>
              </a:rPr>
              <a:t>3+</a:t>
            </a:r>
            <a:endParaRPr lang="en-US" b="1" dirty="0">
              <a:solidFill>
                <a:schemeClr val="bg1"/>
              </a:solidFill>
            </a:endParaRPr>
          </a:p>
        </p:txBody>
      </p:sp>
      <p:sp>
        <p:nvSpPr>
          <p:cNvPr id="14344" name="Rectangle 8"/>
          <p:cNvSpPr>
            <a:spLocks noChangeArrowheads="1"/>
          </p:cNvSpPr>
          <p:nvPr/>
        </p:nvSpPr>
        <p:spPr bwMode="auto">
          <a:xfrm>
            <a:off x="5257800" y="3573016"/>
            <a:ext cx="1600200" cy="685800"/>
          </a:xfrm>
          <a:prstGeom prst="rect">
            <a:avLst/>
          </a:prstGeom>
          <a:solidFill>
            <a:srgbClr val="FFFF99"/>
          </a:solidFill>
          <a:ln w="9525">
            <a:solidFill>
              <a:srgbClr val="FFFF99"/>
            </a:solidFill>
            <a:miter lim="800000"/>
            <a:headEnd/>
            <a:tailEnd/>
          </a:ln>
          <a:effectLst/>
        </p:spPr>
        <p:txBody>
          <a:bodyPr wrap="none" anchor="ctr"/>
          <a:lstStyle/>
          <a:p>
            <a:pPr algn="ctr"/>
            <a:r>
              <a:rPr lang="en-US" b="1" dirty="0"/>
              <a:t>[Cr(NH</a:t>
            </a:r>
            <a:r>
              <a:rPr lang="en-US" b="1" baseline="-25000" dirty="0"/>
              <a:t>3</a:t>
            </a:r>
            <a:r>
              <a:rPr lang="en-US" b="1" dirty="0"/>
              <a:t>)</a:t>
            </a:r>
            <a:r>
              <a:rPr lang="en-US" b="1" baseline="-25000" dirty="0"/>
              <a:t>6</a:t>
            </a:r>
            <a:r>
              <a:rPr lang="en-US" b="1" dirty="0"/>
              <a:t>]</a:t>
            </a:r>
            <a:r>
              <a:rPr lang="en-US" b="1" baseline="30000" dirty="0"/>
              <a:t>3+</a:t>
            </a:r>
            <a:endParaRPr lang="en-US" b="1" dirty="0"/>
          </a:p>
        </p:txBody>
      </p:sp>
      <p:sp>
        <p:nvSpPr>
          <p:cNvPr id="14345" name="Rectangle 9"/>
          <p:cNvSpPr>
            <a:spLocks noChangeArrowheads="1"/>
          </p:cNvSpPr>
          <p:nvPr/>
        </p:nvSpPr>
        <p:spPr bwMode="auto">
          <a:xfrm>
            <a:off x="7086600" y="3573016"/>
            <a:ext cx="1524000" cy="685800"/>
          </a:xfrm>
          <a:prstGeom prst="rect">
            <a:avLst/>
          </a:prstGeom>
          <a:solidFill>
            <a:srgbClr val="FFFF00"/>
          </a:solidFill>
          <a:ln w="9525">
            <a:solidFill>
              <a:srgbClr val="FFFF00"/>
            </a:solidFill>
            <a:miter lim="800000"/>
            <a:headEnd/>
            <a:tailEnd/>
          </a:ln>
          <a:effectLst/>
        </p:spPr>
        <p:txBody>
          <a:bodyPr wrap="none" anchor="ctr"/>
          <a:lstStyle/>
          <a:p>
            <a:pPr algn="ctr"/>
            <a:r>
              <a:rPr lang="en-US" b="1"/>
              <a:t>[Cr(CN)</a:t>
            </a:r>
            <a:r>
              <a:rPr lang="en-US" b="1" baseline="-25000"/>
              <a:t>6</a:t>
            </a:r>
            <a:r>
              <a:rPr lang="en-US" b="1"/>
              <a:t>]</a:t>
            </a:r>
            <a:r>
              <a:rPr lang="en-US" b="1" baseline="30000"/>
              <a:t>3-</a:t>
            </a:r>
            <a:endParaRPr lang="en-US" b="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a:extLst>
              <a:ext uri="{FF2B5EF4-FFF2-40B4-BE49-F238E27FC236}">
                <a16:creationId xmlns:a16="http://schemas.microsoft.com/office/drawing/2014/main" id="{E2334A4F-9939-C377-06C3-BC64ACC593E1}"/>
              </a:ext>
            </a:extLst>
          </p:cNvPr>
          <p:cNvSpPr txBox="1">
            <a:spLocks noChangeArrowheads="1"/>
          </p:cNvSpPr>
          <p:nvPr/>
        </p:nvSpPr>
        <p:spPr bwMode="auto">
          <a:xfrm>
            <a:off x="683568" y="1196752"/>
            <a:ext cx="792088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&amp; Mahua Das, </a:t>
            </a:r>
            <a:r>
              <a:rPr lang="en-IN" altLang="en-US" b="1" i="1" dirty="0">
                <a:latin typeface="Times New Roman" panose="02020603050405020304" pitchFamily="18" charset="0"/>
              </a:rPr>
              <a:t>Fundamental Concept of Inorganic Chemistry</a:t>
            </a:r>
            <a:r>
              <a:rPr lang="en-IN" altLang="en-US" b="1" dirty="0">
                <a:latin typeface="Times New Roman" panose="02020603050405020304" pitchFamily="18" charset="0"/>
              </a:rPr>
              <a:t>, CBC Publishers &amp; Distributors, Volume 2, First Edition, 2000</a:t>
            </a:r>
          </a:p>
          <a:p>
            <a:pPr>
              <a:spcBef>
                <a:spcPct val="0"/>
              </a:spcBef>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t>
            </a:r>
            <a:r>
              <a:rPr lang="en-IN" altLang="en-US" b="1" i="1" dirty="0">
                <a:latin typeface="Times New Roman" panose="02020603050405020304" pitchFamily="18" charset="0"/>
              </a:rPr>
              <a:t>Fundamental Concept of Inorganic Chemistry, </a:t>
            </a:r>
            <a:r>
              <a:rPr lang="en-IN" altLang="en-US" b="1" dirty="0">
                <a:latin typeface="Times New Roman" panose="02020603050405020304" pitchFamily="18" charset="0"/>
              </a:rPr>
              <a:t>CBC Publishers &amp; Distributors, Volume 4, Second Edition, 2014</a:t>
            </a:r>
          </a:p>
        </p:txBody>
      </p:sp>
      <p:sp>
        <p:nvSpPr>
          <p:cNvPr id="3" name="TextBox 2">
            <a:extLst>
              <a:ext uri="{FF2B5EF4-FFF2-40B4-BE49-F238E27FC236}">
                <a16:creationId xmlns:a16="http://schemas.microsoft.com/office/drawing/2014/main" id="{F12CF55E-81F6-A907-E642-2EA40C2B7A80}"/>
              </a:ext>
            </a:extLst>
          </p:cNvPr>
          <p:cNvSpPr txBox="1"/>
          <p:nvPr/>
        </p:nvSpPr>
        <p:spPr>
          <a:xfrm>
            <a:off x="2286000" y="251356"/>
            <a:ext cx="4572000" cy="646331"/>
          </a:xfrm>
          <a:prstGeom prst="rect">
            <a:avLst/>
          </a:prstGeom>
          <a:noFill/>
        </p:spPr>
        <p:txBody>
          <a:bodyPr wrap="square">
            <a:spAutoFit/>
          </a:bodyPr>
          <a:lstStyle/>
          <a:p>
            <a:pPr algn="ctr">
              <a:spcBef>
                <a:spcPct val="50000"/>
              </a:spcBef>
              <a:buFontTx/>
              <a:buNone/>
            </a:pPr>
            <a:r>
              <a:rPr lang="en-US" altLang="en-US" sz="3600" b="1" dirty="0">
                <a:solidFill>
                  <a:srgbClr val="C00000"/>
                </a:solidFill>
                <a:latin typeface="Times New Roman" panose="02020603050405020304" pitchFamily="18" charset="0"/>
              </a:rPr>
              <a:t>Reference</a:t>
            </a:r>
            <a:endParaRPr lang="en-US" altLang="en-US" sz="3600" dirty="0">
              <a:solidFill>
                <a:srgbClr val="C00000"/>
              </a:solidFill>
              <a:latin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
            <a:extLst>
              <a:ext uri="{FF2B5EF4-FFF2-40B4-BE49-F238E27FC236}">
                <a16:creationId xmlns:a16="http://schemas.microsoft.com/office/drawing/2014/main" id="{5168B2B1-4421-EEA0-AC29-4951BB54AB68}"/>
              </a:ext>
            </a:extLst>
          </p:cNvPr>
          <p:cNvSpPr>
            <a:spLocks noChangeArrowheads="1"/>
          </p:cNvSpPr>
          <p:nvPr/>
        </p:nvSpPr>
        <p:spPr bwMode="auto">
          <a:xfrm>
            <a:off x="2759092" y="2564904"/>
            <a:ext cx="33970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5400" b="1" dirty="0">
                <a:latin typeface="Times New Roman" panose="02020603050405020304" pitchFamily="18" charset="0"/>
              </a:rPr>
              <a:t>Thank you</a:t>
            </a:r>
            <a:endParaRPr lang="en-US" altLang="en-US" sz="5400"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4489</TotalTime>
  <Words>5096</Words>
  <Application>Microsoft Office PowerPoint</Application>
  <PresentationFormat>On-screen Show (4:3)</PresentationFormat>
  <Paragraphs>466</Paragraphs>
  <Slides>75</Slides>
  <Notes>3</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75</vt:i4>
      </vt:variant>
    </vt:vector>
  </HeadingPairs>
  <TitlesOfParts>
    <vt:vector size="92" baseType="lpstr">
      <vt:lpstr>acumin-pro</vt:lpstr>
      <vt:lpstr>Arial</vt:lpstr>
      <vt:lpstr>Arial-ItalicMT</vt:lpstr>
      <vt:lpstr>ArialMT</vt:lpstr>
      <vt:lpstr>Book Antiqua</vt:lpstr>
      <vt:lpstr>Calibri</vt:lpstr>
      <vt:lpstr>Calibri Light</vt:lpstr>
      <vt:lpstr>Cambria Math</vt:lpstr>
      <vt:lpstr>gilroy-bold</vt:lpstr>
      <vt:lpstr>Palatino</vt:lpstr>
      <vt:lpstr>Symbol</vt:lpstr>
      <vt:lpstr>Times</vt:lpstr>
      <vt:lpstr>Times New Roman</vt:lpstr>
      <vt:lpstr>Office Theme</vt:lpstr>
      <vt:lpstr>Microsoft Drawing</vt:lpstr>
      <vt:lpstr>Document</vt:lpstr>
      <vt:lpstr>ISIS/Draw Sketch</vt:lpstr>
      <vt:lpstr>PowerPoint Presentation</vt:lpstr>
      <vt:lpstr>PowerPoint Presentation</vt:lpstr>
      <vt:lpstr>PowerPoint Presentation</vt:lpstr>
      <vt:lpstr>PowerPoint Presentation</vt:lpstr>
      <vt:lpstr>PowerPoint Presentation</vt:lpstr>
      <vt:lpstr>Postulates of Valence bond Theory</vt:lpstr>
      <vt:lpstr>Postulates of Valence bond Theory</vt:lpstr>
      <vt:lpstr>Bonding of mononuclear carbonyls-VBT treatment  </vt:lpstr>
      <vt:lpstr>Bonding of di-nuclear carbonyls-VBT treatment</vt:lpstr>
      <vt:lpstr>Bonding of di-nuclear carbonyls-VBT treatment</vt:lpstr>
      <vt:lpstr>Bonding of di-nuclear carbonyls-VBT treatment</vt:lpstr>
      <vt:lpstr>PowerPoint Presentation</vt:lpstr>
      <vt:lpstr>PowerPoint Presentation</vt:lpstr>
      <vt:lpstr>Valence bond Theory</vt:lpstr>
      <vt:lpstr>Potential Energy Diagram, Formation of H2 molecule</vt:lpstr>
      <vt:lpstr>Application of Valence bond Theory</vt:lpstr>
      <vt:lpstr>  Importance of Valence bond Theory  Valence bond theory introduced five new concepts in chemical bonding 1. Delocalization of electrons over the two nuclei. 2. Shielding effect of electrons. 3. The essential covalent character of bond. 4. The presence of partial ionic nature in a covalent bond. 5. The concept of resonance and connection between resonance energy and molecular stability</vt:lpstr>
      <vt:lpstr> The Conclusions Drawn from VBT</vt:lpstr>
      <vt:lpstr>The Major Drawbacks in VBT</vt:lpstr>
      <vt:lpstr>Crystal Field Theory</vt:lpstr>
      <vt:lpstr>PowerPoint Presentation</vt:lpstr>
      <vt:lpstr>Crystal Field Theory </vt:lpstr>
      <vt:lpstr>Crystal Field Theory &amp; its basic platform</vt:lpstr>
      <vt:lpstr>Crystal Field Theory</vt:lpstr>
      <vt:lpstr>The Postulates of CFT </vt:lpstr>
      <vt:lpstr>The Postulates of CFT </vt:lpstr>
      <vt:lpstr>Basic Features of CFT &amp; LFT </vt:lpstr>
      <vt:lpstr>Basic Features of CFT &amp; LFT </vt:lpstr>
      <vt:lpstr>Effect of the Electrostatic Field of the Ligands on the Energies of the Metal Orbitals </vt:lpstr>
      <vt:lpstr>PowerPoint Presentation</vt:lpstr>
      <vt:lpstr>Effect of the Electrostatic Field of the Ligands on the Energies of the Metal Orbitals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Splitting of d^n configuration in tetraherdal field </vt:lpstr>
      <vt:lpstr>PowerPoint Presentation</vt:lpstr>
      <vt:lpstr>PowerPoint Presentation</vt:lpstr>
      <vt:lpstr>PowerPoint Presentation</vt:lpstr>
      <vt:lpstr>PowerPoint Presentation</vt:lpstr>
      <vt:lpstr>PowerPoint Presentation</vt:lpstr>
      <vt:lpstr>Crystal Field Strength (CFSE)</vt:lpstr>
      <vt:lpstr>PowerPoint Presentation</vt:lpstr>
      <vt:lpstr>PowerPoint Presentation</vt:lpstr>
      <vt:lpstr>PowerPoint Presentation</vt:lpstr>
      <vt:lpstr>PowerPoint Presentation</vt:lpstr>
      <vt:lpstr>PowerPoint Presentation</vt:lpstr>
      <vt:lpstr>Crystal Field Stabilisation Energies (CFSE) &amp;  </vt:lpstr>
      <vt:lpstr>Crystal Field Stabilisation Energies (CFSE) &amp;  Octahedral Site Preference Energies (OSPE)</vt:lpstr>
      <vt:lpstr>PowerPoint Presentation</vt:lpstr>
      <vt:lpstr>Limitations of CFT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Prof.C.R.Raj</dc:creator>
  <cp:lastModifiedBy>Semanti Basu</cp:lastModifiedBy>
  <cp:revision>184</cp:revision>
  <dcterms:created xsi:type="dcterms:W3CDTF">2006-06-16T12:16:30Z</dcterms:created>
  <dcterms:modified xsi:type="dcterms:W3CDTF">2024-08-16T17:40:51Z</dcterms:modified>
</cp:coreProperties>
</file>