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385" r:id="rId3"/>
    <p:sldId id="408" r:id="rId4"/>
    <p:sldId id="409" r:id="rId5"/>
    <p:sldId id="410" r:id="rId6"/>
    <p:sldId id="411" r:id="rId7"/>
    <p:sldId id="407" r:id="rId8"/>
    <p:sldId id="402" r:id="rId9"/>
    <p:sldId id="403" r:id="rId10"/>
    <p:sldId id="404" r:id="rId11"/>
    <p:sldId id="290" r:id="rId12"/>
    <p:sldId id="406" r:id="rId13"/>
    <p:sldId id="412" r:id="rId14"/>
    <p:sldId id="413" r:id="rId15"/>
    <p:sldId id="414" r:id="rId16"/>
    <p:sldId id="415" r:id="rId17"/>
    <p:sldId id="362" r:id="rId18"/>
    <p:sldId id="416" r:id="rId19"/>
    <p:sldId id="417" r:id="rId20"/>
    <p:sldId id="418" r:id="rId21"/>
    <p:sldId id="419" r:id="rId22"/>
    <p:sldId id="420" r:id="rId23"/>
    <p:sldId id="421" r:id="rId24"/>
    <p:sldId id="423" r:id="rId25"/>
    <p:sldId id="422" r:id="rId26"/>
    <p:sldId id="296" r:id="rId27"/>
    <p:sldId id="329" r:id="rId28"/>
    <p:sldId id="330" r:id="rId29"/>
    <p:sldId id="331" r:id="rId30"/>
    <p:sldId id="332" r:id="rId31"/>
    <p:sldId id="333" r:id="rId32"/>
    <p:sldId id="334" r:id="rId33"/>
    <p:sldId id="378" r:id="rId34"/>
    <p:sldId id="37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8" autoAdjust="0"/>
    <p:restoredTop sz="93197" autoAdjust="0"/>
  </p:normalViewPr>
  <p:slideViewPr>
    <p:cSldViewPr snapToGrid="0" snapToObjects="1">
      <p:cViewPr>
        <p:scale>
          <a:sx n="100" d="100"/>
          <a:sy n="100" d="100"/>
        </p:scale>
        <p:origin x="640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5E2B8-604B-4574-9314-B45EEE74603D}" type="datetimeFigureOut">
              <a:rPr lang="en-IN" smtClean="0"/>
              <a:t>05-01-2025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25D3E-34FC-4286-BF12-823E39144B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55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25D3E-34FC-4286-BF12-823E39144B6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296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25D3E-34FC-4286-BF12-823E39144B6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91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eb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eb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021804-73C7-D1BB-60B2-FFAB878D4FD9}"/>
              </a:ext>
            </a:extLst>
          </p:cNvPr>
          <p:cNvSpPr txBox="1"/>
          <p:nvPr/>
        </p:nvSpPr>
        <p:spPr>
          <a:xfrm>
            <a:off x="1633590" y="1027684"/>
            <a:ext cx="60514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Coordination Chemistry-I (part-3)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6936F-A68A-108C-9416-465F3D2E4BEA}"/>
              </a:ext>
            </a:extLst>
          </p:cNvPr>
          <p:cNvSpPr txBox="1"/>
          <p:nvPr/>
        </p:nvSpPr>
        <p:spPr>
          <a:xfrm>
            <a:off x="2337370" y="3766570"/>
            <a:ext cx="4572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algn="ctr">
              <a:defRPr/>
            </a:pPr>
            <a:r>
              <a:rPr lang="en-US" sz="2000" dirty="0">
                <a:solidFill>
                  <a:srgbClr val="7030A0"/>
                </a:solidFill>
              </a:rPr>
              <a:t>Dr. Semanti Basu</a:t>
            </a:r>
          </a:p>
          <a:p>
            <a:pPr algn="ctr"/>
            <a:r>
              <a:rPr lang="en-US" altLang="en-US" sz="1800" dirty="0">
                <a:solidFill>
                  <a:srgbClr val="7030A0"/>
                </a:solidFill>
              </a:rPr>
              <a:t>Assistant Professor</a:t>
            </a:r>
          </a:p>
          <a:p>
            <a:pPr algn="ctr"/>
            <a:r>
              <a:rPr lang="en-US" altLang="en-US" sz="1800" dirty="0">
                <a:solidFill>
                  <a:srgbClr val="7030A0"/>
                </a:solidFill>
              </a:rPr>
              <a:t>Department of Chemistry</a:t>
            </a:r>
          </a:p>
          <a:p>
            <a:pPr algn="ctr"/>
            <a:r>
              <a:rPr lang="en-US" altLang="en-US" sz="1800" dirty="0">
                <a:solidFill>
                  <a:srgbClr val="7030A0"/>
                </a:solidFill>
              </a:rPr>
              <a:t>Bejoy Narayan Mahavidyalaya,</a:t>
            </a:r>
          </a:p>
          <a:p>
            <a:pPr algn="ctr"/>
            <a:r>
              <a:rPr lang="en-US" altLang="en-US" sz="1800" dirty="0" err="1">
                <a:solidFill>
                  <a:srgbClr val="7030A0"/>
                </a:solidFill>
              </a:rPr>
              <a:t>Itachuna</a:t>
            </a:r>
            <a:r>
              <a:rPr lang="en-US" altLang="en-US" sz="1800" dirty="0">
                <a:solidFill>
                  <a:srgbClr val="7030A0"/>
                </a:solidFill>
              </a:rPr>
              <a:t>, Hooghly, W. B., India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770EA2-3436-4F06-BCD5-5E647527C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2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DE2DC-EDDE-5385-F820-41F69F34E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FF3781-B433-0BDF-92A9-C55329216AB0}"/>
              </a:ext>
            </a:extLst>
          </p:cNvPr>
          <p:cNvSpPr txBox="1"/>
          <p:nvPr/>
        </p:nvSpPr>
        <p:spPr>
          <a:xfrm>
            <a:off x="595903" y="103006"/>
            <a:ext cx="8085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</a:rPr>
              <a:t>OPTICAL OR MIRROR-IMAGE ISOMERISM</a:t>
            </a:r>
          </a:p>
        </p:txBody>
      </p:sp>
    </p:spTree>
    <p:extLst>
      <p:ext uri="{BB962C8B-B14F-4D97-AF65-F5344CB8AC3E}">
        <p14:creationId xmlns:p14="http://schemas.microsoft.com/office/powerpoint/2010/main" val="79832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64685B-46C1-6242-E831-D5CD36F38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81348E-46EA-0D6E-E6E7-4A9B59EE4C20}"/>
              </a:ext>
            </a:extLst>
          </p:cNvPr>
          <p:cNvSpPr txBox="1"/>
          <p:nvPr/>
        </p:nvSpPr>
        <p:spPr>
          <a:xfrm>
            <a:off x="2327096" y="9273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</a:rPr>
              <a:t>OPTICAL ISOMERISM</a:t>
            </a:r>
          </a:p>
        </p:txBody>
      </p:sp>
    </p:spTree>
    <p:extLst>
      <p:ext uri="{BB962C8B-B14F-4D97-AF65-F5344CB8AC3E}">
        <p14:creationId xmlns:p14="http://schemas.microsoft.com/office/powerpoint/2010/main" val="341987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FCA0AB-3F74-75CD-90A7-FF299062B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06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A118DC-ED0B-4AC2-E239-0A6E7A40A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F2D398-B345-5314-9525-3BFDE339B95E}"/>
              </a:ext>
            </a:extLst>
          </p:cNvPr>
          <p:cNvSpPr txBox="1"/>
          <p:nvPr/>
        </p:nvSpPr>
        <p:spPr>
          <a:xfrm>
            <a:off x="2224356" y="16465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</a:rPr>
              <a:t>OPTICAL ISOMERISM</a:t>
            </a:r>
          </a:p>
        </p:txBody>
      </p:sp>
    </p:spTree>
    <p:extLst>
      <p:ext uri="{BB962C8B-B14F-4D97-AF65-F5344CB8AC3E}">
        <p14:creationId xmlns:p14="http://schemas.microsoft.com/office/powerpoint/2010/main" val="332126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BD22A1-5630-42BD-DD7C-4CCF8F155FFF}"/>
              </a:ext>
            </a:extLst>
          </p:cNvPr>
          <p:cNvSpPr txBox="1"/>
          <p:nvPr/>
        </p:nvSpPr>
        <p:spPr>
          <a:xfrm>
            <a:off x="267129" y="1146650"/>
            <a:ext cx="433569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IN" sz="800" b="1" dirty="0">
              <a:solidFill>
                <a:srgbClr val="C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3200" b="1" dirty="0"/>
              <a:t>Optical activity is measured using an instrument called </a:t>
            </a:r>
            <a:r>
              <a:rPr lang="en-IN" sz="3200" b="1" dirty="0">
                <a:solidFill>
                  <a:srgbClr val="C00000"/>
                </a:solidFill>
              </a:rPr>
              <a:t>Polarimeter.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sz="1800" b="1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FBF86-EEC1-4038-EB63-86A0B2034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823" y="475181"/>
            <a:ext cx="4441864" cy="33313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82B8FD-926F-A613-0307-F2DAEEDD1532}"/>
              </a:ext>
            </a:extLst>
          </p:cNvPr>
          <p:cNvSpPr txBox="1"/>
          <p:nvPr/>
        </p:nvSpPr>
        <p:spPr>
          <a:xfrm>
            <a:off x="595901" y="3910192"/>
            <a:ext cx="79932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3600" b="1" dirty="0"/>
              <a:t>A </a:t>
            </a:r>
            <a:r>
              <a:rPr lang="en-IN" sz="3600" b="1" dirty="0">
                <a:solidFill>
                  <a:srgbClr val="FF0000"/>
                </a:solidFill>
              </a:rPr>
              <a:t>polarimeter</a:t>
            </a:r>
            <a:r>
              <a:rPr lang="en-IN" sz="3600" b="1" dirty="0"/>
              <a:t> allows </a:t>
            </a:r>
            <a:r>
              <a:rPr lang="en-IN" sz="3600" b="1" dirty="0">
                <a:solidFill>
                  <a:srgbClr val="FF0000"/>
                </a:solidFill>
              </a:rPr>
              <a:t>polarized light  </a:t>
            </a:r>
            <a:r>
              <a:rPr lang="en-IN" sz="3600" b="1" dirty="0"/>
              <a:t>to travel through a sample tube containing an sample and the </a:t>
            </a:r>
            <a:r>
              <a:rPr lang="en-IN" sz="3600" b="1" dirty="0">
                <a:solidFill>
                  <a:srgbClr val="FF0000"/>
                </a:solidFill>
              </a:rPr>
              <a:t>degree of rotation of plane polarized light </a:t>
            </a:r>
            <a:r>
              <a:rPr lang="en-IN" sz="3600" b="1" dirty="0"/>
              <a:t>is measured.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3EA6E9-ABFB-28C7-C604-ECFCA62AA748}"/>
              </a:ext>
            </a:extLst>
          </p:cNvPr>
          <p:cNvSpPr txBox="1"/>
          <p:nvPr/>
        </p:nvSpPr>
        <p:spPr>
          <a:xfrm>
            <a:off x="3020598" y="67048"/>
            <a:ext cx="3133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3600" b="1" dirty="0">
                <a:solidFill>
                  <a:srgbClr val="C00000"/>
                </a:solidFill>
              </a:rPr>
              <a:t>Optical Activity</a:t>
            </a:r>
          </a:p>
        </p:txBody>
      </p:sp>
    </p:spTree>
    <p:extLst>
      <p:ext uri="{BB962C8B-B14F-4D97-AF65-F5344CB8AC3E}">
        <p14:creationId xmlns:p14="http://schemas.microsoft.com/office/powerpoint/2010/main" val="13034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9B223A-2F65-2B60-377A-D9C870BFC320}"/>
              </a:ext>
            </a:extLst>
          </p:cNvPr>
          <p:cNvSpPr txBox="1"/>
          <p:nvPr/>
        </p:nvSpPr>
        <p:spPr>
          <a:xfrm>
            <a:off x="616449" y="107754"/>
            <a:ext cx="8013843" cy="657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</a:rPr>
              <a:t>OPTICAL ISOMERISM</a:t>
            </a:r>
          </a:p>
          <a:p>
            <a:pPr algn="ctr"/>
            <a:endParaRPr lang="en-IN" sz="1100" b="1" dirty="0">
              <a:solidFill>
                <a:srgbClr val="C00000"/>
              </a:solidFill>
            </a:endParaRPr>
          </a:p>
          <a:p>
            <a:pPr algn="just"/>
            <a:r>
              <a:rPr lang="en-IN" sz="2100" dirty="0"/>
              <a:t>When the solutions of certain complex compounds are placed in the path of a </a:t>
            </a:r>
            <a:r>
              <a:rPr lang="en-IN" sz="2100" b="1" dirty="0">
                <a:solidFill>
                  <a:srgbClr val="FF0000"/>
                </a:solidFill>
              </a:rPr>
              <a:t>plane-polarised light </a:t>
            </a:r>
            <a:r>
              <a:rPr lang="en-IN" sz="2100" dirty="0"/>
              <a:t>(the waves of the plane- polarised light vibrate only in one direction; vibrations in other directions are cut off), they rotate its plane through a certain angle which may be either to the left or to the right. This property of a complex of rotating the plane of polarised light is called its </a:t>
            </a:r>
            <a:r>
              <a:rPr lang="en-IN" sz="2100" b="1" dirty="0">
                <a:solidFill>
                  <a:srgbClr val="FF0000"/>
                </a:solidFill>
              </a:rPr>
              <a:t>optical activity </a:t>
            </a:r>
            <a:r>
              <a:rPr lang="en-IN" sz="2100" dirty="0"/>
              <a:t>and the complex possessing this property is said to be </a:t>
            </a:r>
            <a:r>
              <a:rPr lang="en-IN" sz="2100" b="1" dirty="0">
                <a:solidFill>
                  <a:srgbClr val="FF0000"/>
                </a:solidFill>
              </a:rPr>
              <a:t>optically active</a:t>
            </a:r>
            <a:r>
              <a:rPr lang="en-IN" sz="2100" dirty="0"/>
              <a:t>.</a:t>
            </a:r>
          </a:p>
          <a:p>
            <a:pPr algn="just"/>
            <a:endParaRPr lang="en-IN" sz="2100" dirty="0"/>
          </a:p>
          <a:p>
            <a:pPr algn="just"/>
            <a:r>
              <a:rPr lang="en-IN" sz="2100" b="1" dirty="0"/>
              <a:t>Optically active complexes are said to exist in the following forms:</a:t>
            </a:r>
          </a:p>
          <a:p>
            <a:pPr marL="342900" indent="-342900" algn="just">
              <a:buAutoNum type="alphaLcParenBoth"/>
            </a:pPr>
            <a:r>
              <a:rPr lang="en-IN" sz="2100" dirty="0"/>
              <a:t>One which rotates the plane of polarised light towards right (i.e. in clockwise direction) is said to be </a:t>
            </a:r>
            <a:r>
              <a:rPr lang="en-IN" sz="2100" b="1" dirty="0">
                <a:solidFill>
                  <a:srgbClr val="FF0000"/>
                </a:solidFill>
              </a:rPr>
              <a:t>dextro-rotatory or d-form</a:t>
            </a:r>
            <a:r>
              <a:rPr lang="en-IN" sz="2100" dirty="0"/>
              <a:t>. d-form is also represented by placing (+) sign before its name or formula.</a:t>
            </a:r>
          </a:p>
          <a:p>
            <a:pPr marL="342900" indent="-342900" algn="just">
              <a:buAutoNum type="alphaLcParenBoth"/>
            </a:pPr>
            <a:r>
              <a:rPr lang="en-IN" sz="2100" dirty="0"/>
              <a:t>One which rotates the plane of polarised light towards left (i.e. in anti-clockwise direction) is called </a:t>
            </a:r>
            <a:r>
              <a:rPr lang="en-IN" sz="2100" b="1" dirty="0" err="1">
                <a:solidFill>
                  <a:srgbClr val="FF0000"/>
                </a:solidFill>
              </a:rPr>
              <a:t>laevo</a:t>
            </a:r>
            <a:r>
              <a:rPr lang="en-IN" sz="2100" b="1" dirty="0">
                <a:solidFill>
                  <a:srgbClr val="FF0000"/>
                </a:solidFill>
              </a:rPr>
              <a:t>-rotatory or </a:t>
            </a:r>
            <a:r>
              <a:rPr lang="en-IN" sz="2100" b="1" i="1" dirty="0">
                <a:solidFill>
                  <a:srgbClr val="FF0000"/>
                </a:solidFill>
              </a:rPr>
              <a:t>l</a:t>
            </a:r>
            <a:r>
              <a:rPr lang="en-IN" sz="2100" b="1" dirty="0">
                <a:solidFill>
                  <a:srgbClr val="FF0000"/>
                </a:solidFill>
              </a:rPr>
              <a:t>-form</a:t>
            </a:r>
            <a:r>
              <a:rPr lang="en-IN" sz="2100" dirty="0"/>
              <a:t>. </a:t>
            </a:r>
            <a:r>
              <a:rPr lang="en-IN" sz="2100" i="1" dirty="0"/>
              <a:t>l</a:t>
            </a:r>
            <a:r>
              <a:rPr lang="en-IN" sz="2100" dirty="0"/>
              <a:t>-form is also represented by putting (-) sign before its name or formula.</a:t>
            </a:r>
          </a:p>
          <a:p>
            <a:pPr algn="just"/>
            <a:endParaRPr lang="en-IN" sz="2100" dirty="0"/>
          </a:p>
          <a:p>
            <a:pPr algn="just"/>
            <a:r>
              <a:rPr lang="en-IN" sz="2100" dirty="0"/>
              <a:t> (+), </a:t>
            </a:r>
            <a:r>
              <a:rPr lang="en-IN" sz="2100" dirty="0" err="1"/>
              <a:t>dextro</a:t>
            </a:r>
            <a:r>
              <a:rPr lang="en-IN" sz="2100" dirty="0"/>
              <a:t>, and (-), </a:t>
            </a:r>
            <a:r>
              <a:rPr lang="en-IN" sz="2100" dirty="0" err="1"/>
              <a:t>laevo</a:t>
            </a:r>
            <a:r>
              <a:rPr lang="en-IN" sz="2100" dirty="0"/>
              <a:t>, refer to the sign of rotation of the optical isomer at the sodium D line wavelength.</a:t>
            </a:r>
          </a:p>
        </p:txBody>
      </p:sp>
    </p:spTree>
    <p:extLst>
      <p:ext uri="{BB962C8B-B14F-4D97-AF65-F5344CB8AC3E}">
        <p14:creationId xmlns:p14="http://schemas.microsoft.com/office/powerpoint/2010/main" val="262389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C1DB7C-D9C4-4A20-F447-7FD53730D925}"/>
              </a:ext>
            </a:extLst>
          </p:cNvPr>
          <p:cNvSpPr txBox="1"/>
          <p:nvPr/>
        </p:nvSpPr>
        <p:spPr>
          <a:xfrm>
            <a:off x="256852" y="102112"/>
            <a:ext cx="8620019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</a:rPr>
              <a:t>OPTICAL ISOMERISM</a:t>
            </a:r>
          </a:p>
          <a:p>
            <a:pPr algn="just"/>
            <a:r>
              <a:rPr lang="en-IN" sz="1900" b="1" dirty="0"/>
              <a:t>The d- and l-forms have the following characteristics :</a:t>
            </a:r>
          </a:p>
          <a:p>
            <a:pPr marL="400050" indent="-400050" algn="just">
              <a:buAutoNum type="romanLcParenBoth"/>
            </a:pPr>
            <a:r>
              <a:rPr lang="en-IN" sz="1900" dirty="0"/>
              <a:t>Since d- and l-forms are capable of rotating the plane of polarised light, these are said to be </a:t>
            </a:r>
            <a:r>
              <a:rPr lang="en-IN" sz="1900" b="1" dirty="0">
                <a:solidFill>
                  <a:srgbClr val="FF0000"/>
                </a:solidFill>
              </a:rPr>
              <a:t>optically active forms or optical isomers </a:t>
            </a:r>
            <a:r>
              <a:rPr lang="en-IN" sz="1900" dirty="0"/>
              <a:t>and this phenomena is called optical activity or optical isomerism. </a:t>
            </a:r>
          </a:p>
          <a:p>
            <a:pPr algn="just"/>
            <a:r>
              <a:rPr lang="en-IN" sz="1900" b="1" dirty="0">
                <a:solidFill>
                  <a:srgbClr val="FF0000"/>
                </a:solidFill>
              </a:rPr>
              <a:t>These two forms have exactly identical physical and chemical properties, although they differ in their action on polarised light.</a:t>
            </a:r>
          </a:p>
          <a:p>
            <a:pPr marL="400050" indent="-400050" algn="just">
              <a:buAutoNum type="romanLcParenBoth"/>
            </a:pPr>
            <a:r>
              <a:rPr lang="en-IN" sz="1900" dirty="0"/>
              <a:t>d- and l-forms are </a:t>
            </a:r>
            <a:r>
              <a:rPr lang="en-IN" sz="1900" b="1" dirty="0">
                <a:solidFill>
                  <a:srgbClr val="FF0000"/>
                </a:solidFill>
              </a:rPr>
              <a:t>mirror images </a:t>
            </a:r>
            <a:r>
              <a:rPr lang="en-IN" sz="1900" dirty="0"/>
              <a:t>to each other just as left hand is the mirror image of the right hand. Thus d- and l-forms can not be </a:t>
            </a:r>
            <a:r>
              <a:rPr lang="en-IN" sz="1900" b="1" dirty="0">
                <a:solidFill>
                  <a:srgbClr val="FF0000"/>
                </a:solidFill>
              </a:rPr>
              <a:t>superimposed</a:t>
            </a:r>
            <a:r>
              <a:rPr lang="en-IN" sz="1900" dirty="0"/>
              <a:t> on each other. Since these forms are related to each other as mirror-images, they are commonly called </a:t>
            </a:r>
            <a:r>
              <a:rPr lang="en-IN" sz="1900" b="1" dirty="0">
                <a:solidFill>
                  <a:srgbClr val="FF0000"/>
                </a:solidFill>
              </a:rPr>
              <a:t>enantiomorphs (Latin: </a:t>
            </a:r>
            <a:r>
              <a:rPr lang="en-IN" sz="1900" b="1" dirty="0" err="1">
                <a:solidFill>
                  <a:srgbClr val="FF0000"/>
                </a:solidFill>
              </a:rPr>
              <a:t>enantio</a:t>
            </a:r>
            <a:r>
              <a:rPr lang="en-IN" sz="1900" b="1" dirty="0">
                <a:solidFill>
                  <a:srgbClr val="FF0000"/>
                </a:solidFill>
              </a:rPr>
              <a:t> opposite, morphs = forms) or enantiomers</a:t>
            </a:r>
            <a:r>
              <a:rPr lang="en-IN" sz="1900" dirty="0"/>
              <a:t>. </a:t>
            </a:r>
          </a:p>
          <a:p>
            <a:pPr algn="just"/>
            <a:r>
              <a:rPr lang="en-IN" sz="1900" dirty="0"/>
              <a:t>Thus optical isomerism is now often referred to as </a:t>
            </a:r>
            <a:r>
              <a:rPr lang="en-IN" sz="1900" dirty="0" err="1"/>
              <a:t>enantiomerism</a:t>
            </a:r>
            <a:r>
              <a:rPr lang="en-IN" sz="1900" dirty="0"/>
              <a:t>.</a:t>
            </a:r>
          </a:p>
          <a:p>
            <a:pPr algn="just"/>
            <a:endParaRPr lang="en-IN" sz="1900" dirty="0"/>
          </a:p>
          <a:p>
            <a:pPr algn="just"/>
            <a:r>
              <a:rPr lang="en-IN" sz="1900" dirty="0"/>
              <a:t>(c) One which is not capable of rotating the plane of polarised light is called </a:t>
            </a:r>
            <a:r>
              <a:rPr lang="en-IN" sz="1900" b="1" dirty="0">
                <a:solidFill>
                  <a:srgbClr val="FF0000"/>
                </a:solidFill>
              </a:rPr>
              <a:t>optically inactive</a:t>
            </a:r>
            <a:r>
              <a:rPr lang="en-IN" sz="1900" dirty="0"/>
              <a:t>. Such an isomer is called racemic-, dl-or (±)form. A </a:t>
            </a:r>
            <a:r>
              <a:rPr lang="en-IN" sz="1900" b="1" dirty="0" err="1">
                <a:solidFill>
                  <a:srgbClr val="FF0000"/>
                </a:solidFill>
              </a:rPr>
              <a:t>recemic</a:t>
            </a:r>
            <a:r>
              <a:rPr lang="en-IN" sz="1900" dirty="0"/>
              <a:t> substance is composed of 50% d- and 50% </a:t>
            </a:r>
            <a:r>
              <a:rPr lang="en-IN" sz="1900" i="1" dirty="0"/>
              <a:t>l</a:t>
            </a:r>
            <a:r>
              <a:rPr lang="en-IN" sz="1900" dirty="0"/>
              <a:t>-form. The solution of a </a:t>
            </a:r>
            <a:r>
              <a:rPr lang="en-IN" sz="1900" dirty="0" err="1"/>
              <a:t>recemic</a:t>
            </a:r>
            <a:r>
              <a:rPr lang="en-IN" sz="1900" dirty="0"/>
              <a:t> (dl-mixture) form in a solvent which contains equimolecular </a:t>
            </a:r>
            <a:r>
              <a:rPr lang="en-IN" sz="1900" dirty="0" err="1"/>
              <a:t>recenic</a:t>
            </a:r>
            <a:r>
              <a:rPr lang="en-IN" sz="1900" dirty="0"/>
              <a:t> and forms is inactive, because the rotation (of the plane of polarised light) produced by one isomer, say d-isomer, is balanced or compensated by equal but opposite rotation produced by the other l-isomer). inactivity produced in dl-mixture is said to be due to external compensation. </a:t>
            </a:r>
          </a:p>
        </p:txBody>
      </p:sp>
    </p:spTree>
    <p:extLst>
      <p:ext uri="{BB962C8B-B14F-4D97-AF65-F5344CB8AC3E}">
        <p14:creationId xmlns:p14="http://schemas.microsoft.com/office/powerpoint/2010/main" val="3413246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BD22A1-5630-42BD-DD7C-4CCF8F155FFF}"/>
              </a:ext>
            </a:extLst>
          </p:cNvPr>
          <p:cNvSpPr txBox="1"/>
          <p:nvPr/>
        </p:nvSpPr>
        <p:spPr>
          <a:xfrm>
            <a:off x="801385" y="67874"/>
            <a:ext cx="7746715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C00000"/>
                </a:solidFill>
              </a:rPr>
              <a:t>OPTICAL ISOMERISM</a:t>
            </a:r>
          </a:p>
          <a:p>
            <a:pPr algn="ctr"/>
            <a:endParaRPr lang="en-IN" sz="1200" b="1" dirty="0">
              <a:solidFill>
                <a:srgbClr val="C00000"/>
              </a:solidFill>
            </a:endParaRPr>
          </a:p>
          <a:p>
            <a:pPr algn="just"/>
            <a:r>
              <a:rPr lang="en-IN" sz="2400" b="1" dirty="0"/>
              <a:t>Conditions for a molecule to show optical isomerism.</a:t>
            </a:r>
          </a:p>
          <a:p>
            <a:pPr algn="just"/>
            <a:endParaRPr lang="en-IN" sz="1200" b="1" dirty="0"/>
          </a:p>
          <a:p>
            <a:pPr algn="just"/>
            <a:r>
              <a:rPr lang="en-IN" sz="2000" dirty="0"/>
              <a:t>A molecule in which the grouping of the atoms in the molecule in asymmetric is called an </a:t>
            </a:r>
            <a:r>
              <a:rPr lang="en-IN" sz="2000" b="1" dirty="0"/>
              <a:t>asymmetric or dissymmetric molecule</a:t>
            </a:r>
            <a:r>
              <a:rPr lang="en-IN" sz="2000" dirty="0"/>
              <a:t>.</a:t>
            </a:r>
          </a:p>
          <a:p>
            <a:pPr algn="just"/>
            <a:r>
              <a:rPr lang="en-IN" sz="2000" b="1" dirty="0"/>
              <a:t>An asymmetric molecule has the following features:</a:t>
            </a:r>
          </a:p>
          <a:p>
            <a:pPr marL="342900" indent="-342900" algn="just">
              <a:buAutoNum type="arabicParenBoth"/>
            </a:pPr>
            <a:r>
              <a:rPr lang="en-IN" sz="2000" dirty="0"/>
              <a:t>An asymmetric molecule never has a </a:t>
            </a:r>
            <a:r>
              <a:rPr lang="en-IN" sz="2000" b="1" dirty="0">
                <a:solidFill>
                  <a:srgbClr val="FF0000"/>
                </a:solidFill>
              </a:rPr>
              <a:t>plane of symmetry (also called mirror-image plane)</a:t>
            </a:r>
            <a:r>
              <a:rPr lang="en-IN" sz="2000" dirty="0"/>
              <a:t> which is defined as an imaginary plane which divides the molecule in such a way that the part of it on one side of the plane is the mirror image of that on the other side of the plane. The molecules possessing such a plane of symmetry are always inactive while those having no plane of symmetry are optically active and hence show optical isomerism.</a:t>
            </a:r>
          </a:p>
          <a:p>
            <a:pPr marL="342900" indent="-342900" algn="just">
              <a:spcAft>
                <a:spcPts val="1200"/>
              </a:spcAft>
              <a:buAutoNum type="arabicParenBoth"/>
            </a:pPr>
            <a:r>
              <a:rPr lang="en-IN" sz="2000" dirty="0"/>
              <a:t>An asymmetric molecule </a:t>
            </a:r>
            <a:r>
              <a:rPr lang="en-IN" sz="2000" b="1" dirty="0">
                <a:solidFill>
                  <a:srgbClr val="FF0000"/>
                </a:solidFill>
              </a:rPr>
              <a:t>cannot be superimposed on its mirror image. </a:t>
            </a:r>
          </a:p>
          <a:p>
            <a:pPr algn="just"/>
            <a:r>
              <a:rPr lang="en-IN" sz="2000" dirty="0"/>
              <a:t>	</a:t>
            </a:r>
            <a:r>
              <a:rPr lang="en-IN" sz="2000" b="1" dirty="0">
                <a:solidFill>
                  <a:srgbClr val="FF0000"/>
                </a:solidFill>
              </a:rPr>
              <a:t>Thus the most necessary and sufficient condition for a molecule to show  optical isomerism (i.e. to exist in d- and d l-forms) is that </a:t>
            </a:r>
          </a:p>
          <a:p>
            <a:pPr marL="342900" indent="-342900" algn="just">
              <a:buAutoNum type="alphaLcParenBoth"/>
            </a:pPr>
            <a:r>
              <a:rPr lang="en-IN" sz="2000" b="1" dirty="0">
                <a:solidFill>
                  <a:srgbClr val="FF0000"/>
                </a:solidFill>
              </a:rPr>
              <a:t>the molecule should be asymmetric, i.e. it should have no plane of </a:t>
            </a:r>
            <a:r>
              <a:rPr lang="en-IN" sz="2000" b="1" dirty="0" err="1">
                <a:solidFill>
                  <a:srgbClr val="FF0000"/>
                </a:solidFill>
              </a:rPr>
              <a:t>sym</a:t>
            </a:r>
            <a:r>
              <a:rPr lang="en-IN" sz="2000" b="1" dirty="0">
                <a:solidFill>
                  <a:srgbClr val="FF0000"/>
                </a:solidFill>
              </a:rPr>
              <a:t>- </a:t>
            </a:r>
            <a:r>
              <a:rPr lang="en-IN" sz="2000" b="1" dirty="0" err="1">
                <a:solidFill>
                  <a:srgbClr val="FF0000"/>
                </a:solidFill>
              </a:rPr>
              <a:t>metry</a:t>
            </a:r>
            <a:r>
              <a:rPr lang="en-IN" sz="2000" b="1" dirty="0">
                <a:solidFill>
                  <a:srgbClr val="FF0000"/>
                </a:solidFill>
              </a:rPr>
              <a:t>, and </a:t>
            </a:r>
          </a:p>
          <a:p>
            <a:pPr marL="342900" indent="-342900" algn="just">
              <a:buAutoNum type="alphaLcParenBoth"/>
            </a:pPr>
            <a:r>
              <a:rPr lang="en-IN" sz="2000" b="1" dirty="0">
                <a:solidFill>
                  <a:srgbClr val="FF0000"/>
                </a:solidFill>
              </a:rPr>
              <a:t>the molecule should not be superimposable on its mirror image.</a:t>
            </a:r>
          </a:p>
        </p:txBody>
      </p:sp>
    </p:spTree>
    <p:extLst>
      <p:ext uri="{BB962C8B-B14F-4D97-AF65-F5344CB8AC3E}">
        <p14:creationId xmlns:p14="http://schemas.microsoft.com/office/powerpoint/2010/main" val="2640278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Cordination-compound-35-6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39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BD22A1-5630-42BD-DD7C-4CCF8F155FFF}"/>
              </a:ext>
            </a:extLst>
          </p:cNvPr>
          <p:cNvSpPr txBox="1"/>
          <p:nvPr/>
        </p:nvSpPr>
        <p:spPr>
          <a:xfrm>
            <a:off x="801385" y="139792"/>
            <a:ext cx="7746715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</a:rPr>
              <a:t>OPTICAL ISOMERISM</a:t>
            </a:r>
          </a:p>
          <a:p>
            <a:pPr algn="just"/>
            <a:endParaRPr lang="en-IN" sz="800" dirty="0"/>
          </a:p>
          <a:p>
            <a:pPr algn="just"/>
            <a:r>
              <a:rPr lang="en-IN" sz="2000" b="1" dirty="0"/>
              <a:t>OPTICAL ISOMERISM IN 4-AND 6-COORDINATION COMPOUNDS</a:t>
            </a:r>
          </a:p>
          <a:p>
            <a:pPr algn="just"/>
            <a:endParaRPr lang="en-IN" sz="2000" dirty="0"/>
          </a:p>
          <a:p>
            <a:pPr algn="just"/>
            <a:r>
              <a:rPr lang="en-IN" sz="2000" dirty="0"/>
              <a:t>No optical isomerism is possible with tetrahedral and square planar complexes of the type: [Ma</a:t>
            </a:r>
            <a:r>
              <a:rPr lang="en-IN" sz="2000" baseline="-25000" dirty="0"/>
              <a:t>4</a:t>
            </a:r>
            <a:r>
              <a:rPr lang="en-IN" sz="2000" dirty="0"/>
              <a:t>], [Ma</a:t>
            </a:r>
            <a:r>
              <a:rPr lang="en-IN" sz="2000" baseline="-25000" dirty="0"/>
              <a:t>3</a:t>
            </a:r>
            <a:r>
              <a:rPr lang="en-IN" sz="2000" dirty="0"/>
              <a:t>b] and [Mab</a:t>
            </a:r>
            <a:r>
              <a:rPr lang="en-IN" sz="2000" baseline="-25000" dirty="0"/>
              <a:t>3</a:t>
            </a:r>
            <a:r>
              <a:rPr lang="en-IN" sz="2000" dirty="0"/>
              <a:t>] because all the possible arrangements of the ligands round the central metal ion, M are exactly equivalent.</a:t>
            </a:r>
          </a:p>
          <a:p>
            <a:pPr algn="just"/>
            <a:endParaRPr lang="en-IN" sz="2000" dirty="0"/>
          </a:p>
          <a:p>
            <a:pPr marL="342900" indent="-342900" algn="just">
              <a:buAutoNum type="alphaUcParenBoth"/>
            </a:pPr>
            <a:r>
              <a:rPr lang="en-IN" sz="2000" b="1" dirty="0"/>
              <a:t>Square planar Complexes</a:t>
            </a:r>
          </a:p>
          <a:p>
            <a:pPr algn="just"/>
            <a:endParaRPr lang="en-IN" sz="800" b="1" dirty="0"/>
          </a:p>
          <a:p>
            <a:pPr algn="just"/>
            <a:r>
              <a:rPr lang="en-IN" sz="2000" b="1" dirty="0">
                <a:solidFill>
                  <a:srgbClr val="FF0000"/>
                </a:solidFill>
              </a:rPr>
              <a:t>Optical isomerism rarely occurs in square planar complexes</a:t>
            </a:r>
            <a:r>
              <a:rPr lang="en-IN" sz="2000" dirty="0"/>
              <a:t>, since they have all the four ligands and the central metal ion in the same plane and hence contain a plane or axis of symmetry. Thus these complexes are optically inactive, they cannot show optical isomerism even if all the four ligands are different. 	Although, as mentioned above, </a:t>
            </a:r>
            <a:r>
              <a:rPr lang="en-IN" sz="2000" b="1" dirty="0"/>
              <a:t>square planar complexes seldom show optical isomerism, yet a four-coordinated complex of </a:t>
            </a:r>
            <a:r>
              <a:rPr lang="en-IN" sz="2000" b="1" dirty="0" err="1"/>
              <a:t>of</a:t>
            </a:r>
            <a:r>
              <a:rPr lang="en-IN" sz="2000" b="1" dirty="0"/>
              <a:t> Pt (II) viz. iso-</a:t>
            </a:r>
            <a:r>
              <a:rPr lang="en-IN" sz="2000" b="1" dirty="0" err="1"/>
              <a:t>butylenediamine</a:t>
            </a:r>
            <a:r>
              <a:rPr lang="en-IN" sz="2000" b="1" dirty="0"/>
              <a:t>-</a:t>
            </a:r>
            <a:r>
              <a:rPr lang="en-IN" sz="2000" b="1" dirty="0" err="1"/>
              <a:t>meso</a:t>
            </a:r>
            <a:r>
              <a:rPr lang="en-IN" sz="2000" b="1" dirty="0"/>
              <a:t> </a:t>
            </a:r>
            <a:r>
              <a:rPr lang="en-IN" sz="2000" b="1" dirty="0" err="1"/>
              <a:t>stilbenediamine</a:t>
            </a:r>
            <a:r>
              <a:rPr lang="en-IN" sz="2000" b="1" dirty="0"/>
              <a:t> platinum (II) cation, [P(</a:t>
            </a:r>
            <a:r>
              <a:rPr lang="en-IN" sz="2000" b="1" dirty="0" err="1"/>
              <a:t>ll</a:t>
            </a:r>
            <a:r>
              <a:rPr lang="en-IN" sz="2000" b="1" dirty="0"/>
              <a:t>) (NH</a:t>
            </a:r>
            <a:r>
              <a:rPr lang="en-IN" sz="2000" b="1" baseline="-25000" dirty="0"/>
              <a:t>2</a:t>
            </a:r>
            <a:r>
              <a:rPr lang="en-IN" sz="2000" b="1" dirty="0"/>
              <a:t> CH (C</a:t>
            </a:r>
            <a:r>
              <a:rPr lang="en-IN" sz="2000" b="1" baseline="-25000" dirty="0"/>
              <a:t>6</a:t>
            </a:r>
            <a:r>
              <a:rPr lang="en-IN" sz="2000" b="1" dirty="0"/>
              <a:t>H</a:t>
            </a:r>
            <a:r>
              <a:rPr lang="en-IN" sz="2000" b="1" baseline="-25000" dirty="0"/>
              <a:t>5</a:t>
            </a:r>
            <a:r>
              <a:rPr lang="en-IN" sz="2000" b="1" dirty="0"/>
              <a:t>) CH (C</a:t>
            </a:r>
            <a:r>
              <a:rPr lang="en-IN" sz="2000" b="1" baseline="-25000" dirty="0"/>
              <a:t>6</a:t>
            </a:r>
            <a:r>
              <a:rPr lang="en-IN" sz="2000" b="1" dirty="0"/>
              <a:t>H</a:t>
            </a:r>
            <a:r>
              <a:rPr lang="en-IN" sz="2000" b="1" baseline="-25000" dirty="0"/>
              <a:t>5</a:t>
            </a:r>
            <a:r>
              <a:rPr lang="en-IN" sz="2000" b="1" dirty="0"/>
              <a:t>). NH2) (NH</a:t>
            </a:r>
            <a:r>
              <a:rPr lang="en-IN" sz="2000" b="1" baseline="-25000" dirty="0"/>
              <a:t>2</a:t>
            </a:r>
            <a:r>
              <a:rPr lang="en-IN" sz="2000" b="1" dirty="0"/>
              <a:t>.CH</a:t>
            </a:r>
            <a:r>
              <a:rPr lang="en-IN" sz="2000" b="1" baseline="-25000" dirty="0"/>
              <a:t>2</a:t>
            </a:r>
            <a:r>
              <a:rPr lang="en-IN" sz="2000" b="1" dirty="0"/>
              <a:t>.C(CH₃)</a:t>
            </a:r>
            <a:r>
              <a:rPr lang="en-IN" sz="2000" b="1" baseline="-25000" dirty="0"/>
              <a:t>2</a:t>
            </a:r>
            <a:r>
              <a:rPr lang="en-IN" sz="2000" b="1" dirty="0"/>
              <a:t>.NH₂)]</a:t>
            </a:r>
            <a:r>
              <a:rPr lang="en-IN" sz="2000" b="1" baseline="30000" dirty="0"/>
              <a:t>2+</a:t>
            </a:r>
            <a:r>
              <a:rPr lang="en-IN" sz="2000" b="1" dirty="0"/>
              <a:t> which has square-planar shape has resolved into two forms by Mills and </a:t>
            </a:r>
            <a:r>
              <a:rPr lang="en-IN" sz="2000" b="1" dirty="0" err="1"/>
              <a:t>Quibell</a:t>
            </a:r>
            <a:r>
              <a:rPr lang="en-IN" sz="2000" b="1" dirty="0"/>
              <a:t> is 1935. </a:t>
            </a:r>
          </a:p>
        </p:txBody>
      </p:sp>
    </p:spTree>
    <p:extLst>
      <p:ext uri="{BB962C8B-B14F-4D97-AF65-F5344CB8AC3E}">
        <p14:creationId xmlns:p14="http://schemas.microsoft.com/office/powerpoint/2010/main" val="3607527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DB12F4-A89C-DE1A-7CB9-143E649D7943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90233"/>
            <a:ext cx="9144000" cy="54935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D0B79E-F68D-A674-3C4C-1C8102240277}"/>
              </a:ext>
            </a:extLst>
          </p:cNvPr>
          <p:cNvSpPr txBox="1"/>
          <p:nvPr/>
        </p:nvSpPr>
        <p:spPr>
          <a:xfrm>
            <a:off x="1193535" y="70403"/>
            <a:ext cx="69398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C00000"/>
                </a:solidFill>
              </a:rPr>
              <a:t>Proof of square planner geometry</a:t>
            </a:r>
          </a:p>
          <a:p>
            <a:pPr algn="ctr"/>
            <a:r>
              <a:rPr lang="en-IN" sz="2800" b="1" dirty="0">
                <a:solidFill>
                  <a:srgbClr val="FF0000"/>
                </a:solidFill>
              </a:rPr>
              <a:t> square planner complex is optically active</a:t>
            </a:r>
            <a:endParaRPr lang="en-I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70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915F8C-747B-1AE1-F464-6460A6683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5000"/>
                    </a14:imgEffect>
                    <a14:imgEffect>
                      <a14:brightnessContrast bright="55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99993"/>
            <a:ext cx="9144000" cy="5343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921692-28F0-22D5-F86D-D35868A29581}"/>
              </a:ext>
            </a:extLst>
          </p:cNvPr>
          <p:cNvSpPr txBox="1"/>
          <p:nvPr/>
        </p:nvSpPr>
        <p:spPr>
          <a:xfrm>
            <a:off x="664143" y="-29595"/>
            <a:ext cx="78830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</a:rPr>
              <a:t>Proof of square planner geometry</a:t>
            </a:r>
          </a:p>
          <a:p>
            <a:pPr algn="ctr"/>
            <a:r>
              <a:rPr lang="en-IN" sz="2400" b="1" dirty="0">
                <a:solidFill>
                  <a:srgbClr val="FF0000"/>
                </a:solidFill>
              </a:rPr>
              <a:t> Tetrahedral complex is optically inactive</a:t>
            </a:r>
          </a:p>
          <a:p>
            <a:pPr algn="ctr"/>
            <a:r>
              <a:rPr lang="en-IN" sz="2400" b="1" dirty="0">
                <a:solidFill>
                  <a:srgbClr val="FF0000"/>
                </a:solidFill>
              </a:rPr>
              <a:t>Actually molecule is o. active, therefore square planner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480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52F9B4-DB76-ED98-FF0E-7FC216129555}"/>
              </a:ext>
            </a:extLst>
          </p:cNvPr>
          <p:cNvSpPr txBox="1"/>
          <p:nvPr/>
        </p:nvSpPr>
        <p:spPr>
          <a:xfrm>
            <a:off x="577516" y="558589"/>
            <a:ext cx="812372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800" b="1" dirty="0"/>
              <a:t>(B) Tetrahedral Complexes</a:t>
            </a:r>
          </a:p>
          <a:p>
            <a:pPr algn="just"/>
            <a:r>
              <a:rPr lang="en-IN" sz="2000" dirty="0"/>
              <a:t>(</a:t>
            </a:r>
            <a:r>
              <a:rPr lang="en-IN" sz="2000" dirty="0" err="1"/>
              <a:t>i</a:t>
            </a:r>
            <a:r>
              <a:rPr lang="en-IN" sz="2000" dirty="0"/>
              <a:t>) A tetrahedral complex of </a:t>
            </a:r>
            <a:r>
              <a:rPr lang="en-IN" sz="2000" b="1" dirty="0">
                <a:solidFill>
                  <a:srgbClr val="C00000"/>
                </a:solidFill>
              </a:rPr>
              <a:t>[</a:t>
            </a:r>
            <a:r>
              <a:rPr lang="en-IN" sz="2000" b="1" dirty="0" err="1">
                <a:solidFill>
                  <a:srgbClr val="C00000"/>
                </a:solidFill>
              </a:rPr>
              <a:t>Mabcd</a:t>
            </a:r>
            <a:r>
              <a:rPr lang="en-IN" sz="2000" b="1" dirty="0">
                <a:solidFill>
                  <a:srgbClr val="C00000"/>
                </a:solidFill>
              </a:rPr>
              <a:t>] </a:t>
            </a:r>
            <a:r>
              <a:rPr lang="en-IN" sz="2000" dirty="0"/>
              <a:t>type occurs in </a:t>
            </a:r>
            <a:r>
              <a:rPr lang="en-IN" sz="2000" b="1" dirty="0">
                <a:solidFill>
                  <a:srgbClr val="C00000"/>
                </a:solidFill>
              </a:rPr>
              <a:t>two optical isomers</a:t>
            </a:r>
            <a:r>
              <a:rPr lang="en-IN" sz="2000" dirty="0"/>
              <a:t>. Here it may be noted that 4 different groups round the central metal ion are not the only requirement to make the complex to show mirror-image isomerism. All that is required is that the </a:t>
            </a:r>
            <a:r>
              <a:rPr lang="en-IN" sz="2000" b="1" dirty="0">
                <a:solidFill>
                  <a:srgbClr val="C00000"/>
                </a:solidFill>
              </a:rPr>
              <a:t>molecule should be asymmetric (i.e., unsymmetrical), </a:t>
            </a:r>
            <a:r>
              <a:rPr lang="en-IN" sz="2000" dirty="0"/>
              <a:t>i.e. </a:t>
            </a:r>
            <a:r>
              <a:rPr lang="en-IN" sz="2000" b="1" dirty="0">
                <a:solidFill>
                  <a:srgbClr val="C00000"/>
                </a:solidFill>
              </a:rPr>
              <a:t>it should have no plane of symmetry so that it can exist in two mirror-image forms</a:t>
            </a:r>
            <a:endParaRPr lang="en-IN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6415A0-D2D6-3E21-A333-5CF5A1407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brigh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371" y="3026740"/>
            <a:ext cx="8241992" cy="367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05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14E5E1-0403-3F88-C5D8-50640A715F74}"/>
              </a:ext>
            </a:extLst>
          </p:cNvPr>
          <p:cNvSpPr txBox="1"/>
          <p:nvPr/>
        </p:nvSpPr>
        <p:spPr>
          <a:xfrm>
            <a:off x="712268" y="434551"/>
            <a:ext cx="774833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/>
              <a:t>(B) Tetrahedral Complexes</a:t>
            </a:r>
          </a:p>
          <a:p>
            <a:pPr algn="just"/>
            <a:r>
              <a:rPr lang="en-IN" sz="2400" dirty="0"/>
              <a:t>(ii) Tetrahedral complexes of Be(II), B(III) and Zn(II) with unsymmetrical bidentate ligands have been made and they are </a:t>
            </a:r>
            <a:r>
              <a:rPr lang="en-IN" sz="2400" b="1" dirty="0">
                <a:solidFill>
                  <a:srgbClr val="C00000"/>
                </a:solidFill>
              </a:rPr>
              <a:t>optically active</a:t>
            </a:r>
            <a:r>
              <a:rPr lang="en-IN" sz="2400" dirty="0"/>
              <a:t>. An example is bis(</a:t>
            </a:r>
            <a:r>
              <a:rPr lang="en-IN" sz="2400" dirty="0" err="1"/>
              <a:t>benzoylacetonato</a:t>
            </a:r>
            <a:r>
              <a:rPr lang="en-IN" sz="2400" dirty="0"/>
              <a:t>) beryllium (II) complex, which has </a:t>
            </a:r>
            <a:r>
              <a:rPr lang="en-IN" sz="2400" b="1" dirty="0">
                <a:solidFill>
                  <a:srgbClr val="C00000"/>
                </a:solidFill>
              </a:rPr>
              <a:t>2 optical isomers</a:t>
            </a:r>
            <a:r>
              <a:rPr lang="en-IN" sz="2400" dirty="0"/>
              <a:t>. </a:t>
            </a:r>
            <a:r>
              <a:rPr lang="en-US" sz="2400" dirty="0"/>
              <a:t>Here it may be noted from the Fig. that the </a:t>
            </a:r>
            <a:r>
              <a:rPr lang="en-US" sz="2400" b="1" dirty="0">
                <a:solidFill>
                  <a:srgbClr val="C00000"/>
                </a:solidFill>
              </a:rPr>
              <a:t>complex has no </a:t>
            </a:r>
            <a:r>
              <a:rPr lang="en-US" sz="2400" b="1" dirty="0" err="1">
                <a:solidFill>
                  <a:srgbClr val="C00000"/>
                </a:solidFill>
              </a:rPr>
              <a:t>centre</a:t>
            </a:r>
            <a:r>
              <a:rPr lang="en-US" sz="2400" b="1" dirty="0">
                <a:solidFill>
                  <a:srgbClr val="C00000"/>
                </a:solidFill>
              </a:rPr>
              <a:t> or plane of symmetry and the two forms are not </a:t>
            </a:r>
            <a:r>
              <a:rPr lang="en-US" sz="2400" b="1" dirty="0" err="1">
                <a:solidFill>
                  <a:srgbClr val="C00000"/>
                </a:solidFill>
              </a:rPr>
              <a:t>superimpos</a:t>
            </a:r>
            <a:r>
              <a:rPr lang="en-US" sz="2400" b="1" dirty="0">
                <a:solidFill>
                  <a:srgbClr val="C00000"/>
                </a:solidFill>
              </a:rPr>
              <a:t>- able on each other.</a:t>
            </a:r>
            <a:r>
              <a:rPr lang="en-US" sz="2400" dirty="0"/>
              <a:t> This explains the resolution of the complex into d- and l-forms.</a:t>
            </a:r>
            <a:endParaRPr lang="en-IN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E38DFB-73A2-596A-47DB-C55C765AD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5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6692" y="3887551"/>
            <a:ext cx="5197642" cy="290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50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50E66A-337B-F97C-6253-F516B71D459E}"/>
              </a:ext>
            </a:extLst>
          </p:cNvPr>
          <p:cNvSpPr txBox="1"/>
          <p:nvPr/>
        </p:nvSpPr>
        <p:spPr>
          <a:xfrm>
            <a:off x="565079" y="224166"/>
            <a:ext cx="8013842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Geometrical &amp; Optical isomers for Coordination Number 4</a:t>
            </a:r>
          </a:p>
          <a:p>
            <a:pPr algn="ctr"/>
            <a:endParaRPr lang="en-IN" sz="18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ctr"/>
            <a:endParaRPr lang="en-IN" sz="900" b="0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ctr"/>
            <a:endParaRPr lang="en-I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7E3C643-6A7A-1618-A4D8-1A5455F34323}"/>
              </a:ext>
            </a:extLst>
          </p:cNvPr>
          <p:cNvGraphicFramePr>
            <a:graphicFrameLocks noGrp="1"/>
          </p:cNvGraphicFramePr>
          <p:nvPr/>
        </p:nvGraphicFramePr>
        <p:xfrm>
          <a:off x="380147" y="1750904"/>
          <a:ext cx="8383710" cy="4646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965">
                  <a:extLst>
                    <a:ext uri="{9D8B030D-6E8A-4147-A177-3AD203B41FA5}">
                      <a16:colId xmlns:a16="http://schemas.microsoft.com/office/drawing/2014/main" val="1959599571"/>
                    </a:ext>
                  </a:extLst>
                </a:gridCol>
                <a:gridCol w="3422399">
                  <a:extLst>
                    <a:ext uri="{9D8B030D-6E8A-4147-A177-3AD203B41FA5}">
                      <a16:colId xmlns:a16="http://schemas.microsoft.com/office/drawing/2014/main" val="1395055952"/>
                    </a:ext>
                  </a:extLst>
                </a:gridCol>
                <a:gridCol w="3123346">
                  <a:extLst>
                    <a:ext uri="{9D8B030D-6E8A-4147-A177-3AD203B41FA5}">
                      <a16:colId xmlns:a16="http://schemas.microsoft.com/office/drawing/2014/main" val="3231126706"/>
                    </a:ext>
                  </a:extLst>
                </a:gridCol>
              </a:tblGrid>
              <a:tr h="866521">
                <a:tc>
                  <a:txBody>
                    <a:bodyPr/>
                    <a:lstStyle/>
                    <a:p>
                      <a:r>
                        <a:rPr lang="en-IN" sz="2800" dirty="0"/>
                        <a:t>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Square planar 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Tetrahedral geometry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102604"/>
                  </a:ext>
                </a:extLst>
              </a:tr>
              <a:tr h="502032">
                <a:tc>
                  <a:txBody>
                    <a:bodyPr/>
                    <a:lstStyle/>
                    <a:p>
                      <a:r>
                        <a:rPr lang="en-IN" sz="2800" dirty="0"/>
                        <a:t>[MA</a:t>
                      </a:r>
                      <a:r>
                        <a:rPr lang="en-IN" sz="2800" baseline="-25000" dirty="0"/>
                        <a:t>4</a:t>
                      </a:r>
                      <a:r>
                        <a:rPr lang="en-IN" sz="280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isomerism</a:t>
                      </a:r>
                      <a:endParaRPr kumimoji="0" lang="en-I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isomerism</a:t>
                      </a:r>
                      <a:endParaRPr kumimoji="0" lang="en-I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475999"/>
                  </a:ext>
                </a:extLst>
              </a:tr>
              <a:tr h="5321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dirty="0"/>
                        <a:t>[MA</a:t>
                      </a:r>
                      <a:r>
                        <a:rPr lang="en-IN" sz="2800" baseline="-25000" dirty="0"/>
                        <a:t>3</a:t>
                      </a:r>
                      <a:r>
                        <a:rPr lang="en-IN" sz="2800" baseline="0" dirty="0"/>
                        <a:t>B</a:t>
                      </a:r>
                      <a:r>
                        <a:rPr lang="en-IN" sz="280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isomerism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isomerism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610865"/>
                  </a:ext>
                </a:extLst>
              </a:tr>
              <a:tr h="52398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[MA</a:t>
                      </a:r>
                      <a:r>
                        <a:rPr kumimoji="0" lang="en-IN" sz="28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IN" sz="28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Cis and trans isomers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isomerism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92224"/>
                  </a:ext>
                </a:extLst>
              </a:tr>
              <a:tr h="4623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[MA</a:t>
                      </a:r>
                      <a:r>
                        <a:rPr kumimoji="0" lang="en-IN" sz="28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dirty="0"/>
                        <a:t>Cis and trans isomers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isomerism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229233"/>
                  </a:ext>
                </a:extLst>
              </a:tr>
              <a:tr h="160925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[MABCD]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dirty="0"/>
                        <a:t>3 geometrical isomers but no optical isomerism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2 optical isomers but no geometrical isomerism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276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4635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2B89DB-3343-306C-DF2F-91DD64D042E0}"/>
              </a:ext>
            </a:extLst>
          </p:cNvPr>
          <p:cNvSpPr txBox="1"/>
          <p:nvPr/>
        </p:nvSpPr>
        <p:spPr>
          <a:xfrm>
            <a:off x="500511" y="336684"/>
            <a:ext cx="815259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(C) Octahedral Complexes.</a:t>
            </a:r>
          </a:p>
          <a:p>
            <a:pPr algn="just"/>
            <a:r>
              <a:rPr lang="en-US" dirty="0"/>
              <a:t>Optical isomerism is very common in the following types of octahedral complexes:</a:t>
            </a:r>
            <a:endParaRPr lang="en-IN" dirty="0"/>
          </a:p>
          <a:p>
            <a:pPr marL="342900" indent="-342900" algn="just">
              <a:buAutoNum type="alphaLcParenBoth"/>
            </a:pPr>
            <a:r>
              <a:rPr lang="en-IN" b="1" dirty="0"/>
              <a:t>Octahedral complexes containing only monodentate ligands. </a:t>
            </a:r>
          </a:p>
          <a:p>
            <a:pPr algn="just"/>
            <a:r>
              <a:rPr lang="en-IN" dirty="0"/>
              <a:t>The following of octahedral complexes have optical isomers:[Ma2b2c2], [Ma2b2cd], [</a:t>
            </a:r>
            <a:r>
              <a:rPr lang="en-IN" dirty="0" err="1"/>
              <a:t>Ma₂bcde</a:t>
            </a:r>
            <a:r>
              <a:rPr lang="en-IN" dirty="0"/>
              <a:t>] and [</a:t>
            </a:r>
            <a:r>
              <a:rPr lang="en-IN" dirty="0" err="1"/>
              <a:t>Mabcdef</a:t>
            </a:r>
            <a:r>
              <a:rPr lang="en-IN" dirty="0"/>
              <a:t>]. </a:t>
            </a:r>
          </a:p>
          <a:p>
            <a:pPr algn="just"/>
            <a:r>
              <a:rPr lang="en-IN" b="1" dirty="0"/>
              <a:t>(</a:t>
            </a:r>
            <a:r>
              <a:rPr lang="en-IN" b="1" dirty="0" err="1"/>
              <a:t>i</a:t>
            </a:r>
            <a:r>
              <a:rPr lang="en-IN" b="1" dirty="0"/>
              <a:t>) [Ma2b2c2] type complex: </a:t>
            </a:r>
            <a:r>
              <a:rPr lang="en-IN" dirty="0"/>
              <a:t>It has two optical isomers as shown below in Fig. </a:t>
            </a:r>
          </a:p>
          <a:p>
            <a:pPr marL="342900" indent="-342900" algn="just">
              <a:buAutoNum type="alphaLcParenBoth"/>
            </a:pPr>
            <a:endParaRPr lang="en-IN" dirty="0"/>
          </a:p>
          <a:p>
            <a:pPr algn="just"/>
            <a:r>
              <a:rPr lang="en-US" b="1" dirty="0"/>
              <a:t>(ii) [</a:t>
            </a:r>
            <a:r>
              <a:rPr lang="en-US" b="1" dirty="0" err="1"/>
              <a:t>Mabcdef</a:t>
            </a:r>
            <a:r>
              <a:rPr lang="en-US" b="1" dirty="0"/>
              <a:t>] type complex: </a:t>
            </a:r>
            <a:r>
              <a:rPr lang="en-US" dirty="0"/>
              <a:t>Complexes of this type having six different monodentate ligands have been prepared only for Pt(IV). Only a few isomers have been isolated, but there could be </a:t>
            </a:r>
            <a:r>
              <a:rPr lang="en-US" b="1" dirty="0">
                <a:solidFill>
                  <a:srgbClr val="C00000"/>
                </a:solidFill>
              </a:rPr>
              <a:t>15 geometrical isomers</a:t>
            </a:r>
            <a:r>
              <a:rPr lang="en-US" dirty="0"/>
              <a:t>, each of which could exist </a:t>
            </a:r>
            <a:r>
              <a:rPr lang="en-US" b="1" dirty="0">
                <a:solidFill>
                  <a:srgbClr val="C00000"/>
                </a:solidFill>
              </a:rPr>
              <a:t>in d- and l-forms to give a total of 30 optical isomers</a:t>
            </a:r>
            <a:r>
              <a:rPr lang="en-US" dirty="0"/>
              <a:t>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35F459-05A5-1AAB-6918-2D1F37E8A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6240" y="3681673"/>
            <a:ext cx="4810846" cy="2859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2B6F32-FC8A-9F14-4AEE-D5D6C71F0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99" y="3696107"/>
            <a:ext cx="4109987" cy="237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29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436D7C-030F-9B67-519B-F80F14758924}"/>
              </a:ext>
            </a:extLst>
          </p:cNvPr>
          <p:cNvSpPr txBox="1"/>
          <p:nvPr/>
        </p:nvSpPr>
        <p:spPr>
          <a:xfrm>
            <a:off x="616017" y="506196"/>
            <a:ext cx="8075596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b="1" dirty="0"/>
              <a:t>(b) Octahedral complexes containing only symmetrical bidentate chelating ligands. </a:t>
            </a:r>
          </a:p>
          <a:p>
            <a:pPr algn="just"/>
            <a:r>
              <a:rPr lang="en-IN" sz="2000" dirty="0"/>
              <a:t>Such complexes may be of the following types:</a:t>
            </a:r>
          </a:p>
          <a:p>
            <a:pPr algn="just"/>
            <a:r>
              <a:rPr lang="en-IN" sz="2000" b="1" dirty="0"/>
              <a:t>(</a:t>
            </a:r>
            <a:r>
              <a:rPr lang="en-IN" sz="2000" b="1" dirty="0" err="1"/>
              <a:t>i</a:t>
            </a:r>
            <a:r>
              <a:rPr lang="en-IN" sz="2000" b="1" dirty="0"/>
              <a:t>) [M(AA)</a:t>
            </a:r>
            <a:r>
              <a:rPr lang="en-IN" sz="2000" b="1" baseline="-25000" dirty="0"/>
              <a:t>3</a:t>
            </a:r>
            <a:r>
              <a:rPr lang="en-IN" sz="2000" b="1" dirty="0"/>
              <a:t>]</a:t>
            </a:r>
            <a:r>
              <a:rPr lang="en-IN" sz="2000" b="1" baseline="30000" dirty="0"/>
              <a:t>n</a:t>
            </a:r>
            <a:r>
              <a:rPr lang="en-IN" sz="2000" b="1" dirty="0"/>
              <a:t> type complexes: </a:t>
            </a:r>
            <a:r>
              <a:rPr lang="en-IN" sz="2000" dirty="0"/>
              <a:t>Here (AA) is a symmetrical bidentate chelating ligand which may be a neutral molecule or a negative ion. The optical isomers of this type of complexes are shown below in Fig.</a:t>
            </a:r>
          </a:p>
          <a:p>
            <a:pPr algn="just"/>
            <a:r>
              <a:rPr lang="en-IN" sz="2000" b="1" dirty="0"/>
              <a:t>Examples: </a:t>
            </a:r>
            <a:r>
              <a:rPr lang="en-IN" sz="2000" dirty="0"/>
              <a:t>[Co(</a:t>
            </a:r>
            <a:r>
              <a:rPr lang="en-IN" sz="2000" dirty="0" err="1"/>
              <a:t>lll</a:t>
            </a:r>
            <a:r>
              <a:rPr lang="en-IN" sz="2000" dirty="0"/>
              <a:t>) (</a:t>
            </a:r>
            <a:r>
              <a:rPr lang="en-IN" sz="2000" dirty="0" err="1"/>
              <a:t>en</a:t>
            </a:r>
            <a:r>
              <a:rPr lang="en-IN" sz="2000" dirty="0"/>
              <a:t>)3]3+, [Co(</a:t>
            </a:r>
            <a:r>
              <a:rPr lang="en-IN" sz="2000" dirty="0" err="1"/>
              <a:t>lll</a:t>
            </a:r>
            <a:r>
              <a:rPr lang="en-IN" sz="2000" dirty="0"/>
              <a:t>) (</a:t>
            </a:r>
            <a:r>
              <a:rPr lang="en-IN" sz="2000" dirty="0" err="1"/>
              <a:t>pn</a:t>
            </a:r>
            <a:r>
              <a:rPr lang="en-IN" sz="2000" dirty="0"/>
              <a:t>)3]3+, [Pt(IV) (</a:t>
            </a:r>
            <a:r>
              <a:rPr lang="en-IN" sz="2000" dirty="0" err="1"/>
              <a:t>en</a:t>
            </a:r>
            <a:r>
              <a:rPr lang="en-IN" sz="2000" dirty="0"/>
              <a:t>)3]4+, [PIV (</a:t>
            </a:r>
            <a:r>
              <a:rPr lang="en-IN" sz="2000" dirty="0" err="1"/>
              <a:t>pn</a:t>
            </a:r>
            <a:r>
              <a:rPr lang="en-IN" sz="2000" dirty="0"/>
              <a:t>)], [</a:t>
            </a:r>
            <a:r>
              <a:rPr lang="en-IN" sz="2000" dirty="0" err="1"/>
              <a:t>Cdll</a:t>
            </a:r>
            <a:r>
              <a:rPr lang="en-IN" sz="2000" dirty="0"/>
              <a:t> (</a:t>
            </a:r>
            <a:r>
              <a:rPr lang="en-IN" sz="2000" dirty="0" err="1"/>
              <a:t>pn</a:t>
            </a:r>
            <a:r>
              <a:rPr lang="en-IN" sz="2000" dirty="0"/>
              <a:t>)]*+, [Fell (</a:t>
            </a:r>
            <a:r>
              <a:rPr lang="en-IN" sz="2000" dirty="0" err="1"/>
              <a:t>diph</a:t>
            </a:r>
            <a:r>
              <a:rPr lang="en-IN" sz="2000" dirty="0"/>
              <a:t>)]+ [Fell (</a:t>
            </a:r>
            <a:r>
              <a:rPr lang="en-IN" sz="2000" dirty="0" err="1"/>
              <a:t>diph</a:t>
            </a:r>
            <a:r>
              <a:rPr lang="en-IN" sz="2000" dirty="0"/>
              <a:t>)]+, [RLIV (</a:t>
            </a:r>
            <a:r>
              <a:rPr lang="en-IN" sz="2000" dirty="0" err="1"/>
              <a:t>en</a:t>
            </a:r>
            <a:r>
              <a:rPr lang="en-IN" sz="2000" dirty="0"/>
              <a:t>),], [</a:t>
            </a:r>
            <a:r>
              <a:rPr lang="en-IN" sz="2000" dirty="0" err="1"/>
              <a:t>IrIV</a:t>
            </a:r>
            <a:r>
              <a:rPr lang="en-IN" sz="2000" dirty="0"/>
              <a:t> (</a:t>
            </a:r>
            <a:r>
              <a:rPr lang="en-IN" sz="2000" dirty="0" err="1"/>
              <a:t>pn</a:t>
            </a:r>
            <a:r>
              <a:rPr lang="en-IN" sz="2000" dirty="0"/>
              <a:t>),]+, [</a:t>
            </a:r>
            <a:r>
              <a:rPr lang="en-IN" sz="2000" dirty="0" err="1"/>
              <a:t>ZnI</a:t>
            </a:r>
            <a:r>
              <a:rPr lang="en-IN" sz="2000" dirty="0"/>
              <a:t> (</a:t>
            </a:r>
            <a:r>
              <a:rPr lang="en-IN" sz="2000" dirty="0" err="1"/>
              <a:t>en</a:t>
            </a:r>
            <a:r>
              <a:rPr lang="en-IN" sz="2000" dirty="0"/>
              <a:t>),]+, [MIII (C₂O) where MIII Alt+, Co³+, Fe3+, Rh+, Cr+-and </a:t>
            </a:r>
            <a:r>
              <a:rPr lang="en-IN" sz="2000" dirty="0" err="1"/>
              <a:t>Ir</a:t>
            </a:r>
            <a:endParaRPr lang="en-IN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E79D2E-88E9-B877-03EE-F03F0EA94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8804" y="3505374"/>
            <a:ext cx="5582649" cy="335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13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4EBBBE-D7D5-F7F1-52E7-AF539A7505FB}"/>
              </a:ext>
            </a:extLst>
          </p:cNvPr>
          <p:cNvSpPr txBox="1"/>
          <p:nvPr/>
        </p:nvSpPr>
        <p:spPr>
          <a:xfrm>
            <a:off x="644893" y="548443"/>
            <a:ext cx="785421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b="1" dirty="0"/>
              <a:t>(ii) [M(AA)</a:t>
            </a:r>
            <a:r>
              <a:rPr lang="en-IN" sz="2400" b="1" baseline="-25000" dirty="0"/>
              <a:t>2</a:t>
            </a:r>
            <a:r>
              <a:rPr lang="en-IN" sz="2400" b="1" dirty="0"/>
              <a:t>(BB)]</a:t>
            </a:r>
            <a:r>
              <a:rPr lang="en-IN" sz="2400" b="1" baseline="30000" dirty="0"/>
              <a:t> n±</a:t>
            </a:r>
            <a:r>
              <a:rPr lang="en-IN" sz="2400" b="1" dirty="0"/>
              <a:t> type complexes. </a:t>
            </a:r>
          </a:p>
          <a:p>
            <a:pPr algn="just"/>
            <a:r>
              <a:rPr lang="en-IN" sz="2400" dirty="0"/>
              <a:t>Here (AA) and (BB) are two different symmetrical bidentate chelating ligands. Note that (AA) is a neutral ligand while (BB) is an anionic ligand. The two enantiomers (or enantiomorphs) of [M(AA)2(BB)]</a:t>
            </a:r>
            <a:r>
              <a:rPr lang="en-IN" sz="2400" b="1" baseline="30000" dirty="0"/>
              <a:t> n±</a:t>
            </a:r>
            <a:r>
              <a:rPr lang="en-IN" sz="2400" dirty="0"/>
              <a:t> type complexes are shown below in Fig.</a:t>
            </a:r>
          </a:p>
          <a:p>
            <a:pPr algn="just"/>
            <a:r>
              <a:rPr lang="en-IN" sz="2400" b="1" dirty="0"/>
              <a:t>Examples: </a:t>
            </a:r>
            <a:r>
              <a:rPr lang="en-US" sz="2400" dirty="0"/>
              <a:t>The ions namely [Co(</a:t>
            </a:r>
            <a:r>
              <a:rPr lang="en-US" sz="2400" dirty="0" err="1"/>
              <a:t>lll</a:t>
            </a:r>
            <a:r>
              <a:rPr lang="en-US" sz="2400" dirty="0"/>
              <a:t>)(</a:t>
            </a:r>
            <a:r>
              <a:rPr lang="en-US" sz="2400" dirty="0" err="1"/>
              <a:t>en</a:t>
            </a:r>
            <a:r>
              <a:rPr lang="en-US" sz="2400" dirty="0"/>
              <a:t>)</a:t>
            </a:r>
            <a:r>
              <a:rPr lang="en-US" sz="2400" baseline="-25000" dirty="0"/>
              <a:t>2</a:t>
            </a:r>
            <a:r>
              <a:rPr lang="en-US" sz="2400" dirty="0"/>
              <a:t>(CO</a:t>
            </a:r>
            <a:r>
              <a:rPr lang="en-US" sz="2400" baseline="-25000" dirty="0"/>
              <a:t>3</a:t>
            </a:r>
            <a:r>
              <a:rPr lang="en-US" sz="2400" dirty="0"/>
              <a:t>)]</a:t>
            </a:r>
            <a:r>
              <a:rPr lang="en-US" sz="2400" baseline="30000" dirty="0"/>
              <a:t>+</a:t>
            </a:r>
            <a:r>
              <a:rPr lang="en-US" sz="2400" dirty="0"/>
              <a:t> and [Co(</a:t>
            </a:r>
            <a:r>
              <a:rPr lang="en-US" sz="2400" dirty="0" err="1"/>
              <a:t>lll</a:t>
            </a:r>
            <a:r>
              <a:rPr lang="en-US" sz="2400" dirty="0"/>
              <a:t>)(</a:t>
            </a:r>
            <a:r>
              <a:rPr lang="en-US" sz="2400" dirty="0" err="1"/>
              <a:t>en</a:t>
            </a:r>
            <a:r>
              <a:rPr lang="en-US" sz="2400" dirty="0"/>
              <a:t>)</a:t>
            </a:r>
            <a:r>
              <a:rPr lang="en-US" sz="2400" baseline="-25000" dirty="0"/>
              <a:t>2</a:t>
            </a:r>
            <a:r>
              <a:rPr lang="en-US" sz="2400" dirty="0"/>
              <a:t>(C₂O</a:t>
            </a:r>
            <a:r>
              <a:rPr lang="en-US" sz="2400" baseline="-25000" dirty="0"/>
              <a:t>4</a:t>
            </a:r>
            <a:r>
              <a:rPr lang="en-US" sz="2400" dirty="0"/>
              <a:t>)]</a:t>
            </a:r>
            <a:r>
              <a:rPr lang="en-US" sz="2400" baseline="30000" dirty="0"/>
              <a:t>+</a:t>
            </a:r>
            <a:r>
              <a:rPr lang="en-US" sz="2400" dirty="0"/>
              <a:t> belong to this class of complexes.</a:t>
            </a:r>
            <a:endParaRPr lang="en-IN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024BB-0CFA-A320-FBFD-ACB0FA809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0412" y="3373566"/>
            <a:ext cx="6054293" cy="337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54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90F223-6699-46A8-B2D3-979235F258CC}"/>
              </a:ext>
            </a:extLst>
          </p:cNvPr>
          <p:cNvSpPr txBox="1"/>
          <p:nvPr/>
        </p:nvSpPr>
        <p:spPr>
          <a:xfrm>
            <a:off x="211756" y="342643"/>
            <a:ext cx="2810577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/>
              <a:t>(c) Octahedral complexes containing monodentate and symmetrical bidentate chelating ligands. </a:t>
            </a:r>
          </a:p>
          <a:p>
            <a:r>
              <a:rPr lang="en-IN" sz="2400" dirty="0"/>
              <a:t>Such complexes may be of the following types:</a:t>
            </a:r>
          </a:p>
          <a:p>
            <a:r>
              <a:rPr lang="en-IN" sz="2400" b="1" dirty="0"/>
              <a:t>(</a:t>
            </a:r>
            <a:r>
              <a:rPr lang="en-IN" sz="2400" b="1" dirty="0" err="1"/>
              <a:t>i</a:t>
            </a:r>
            <a:r>
              <a:rPr lang="en-IN" sz="2400" b="1" dirty="0"/>
              <a:t>) [M(AA)</a:t>
            </a:r>
            <a:r>
              <a:rPr lang="en-IN" sz="2400" b="1" baseline="-25000" dirty="0"/>
              <a:t>2</a:t>
            </a:r>
            <a:r>
              <a:rPr lang="en-IN" sz="2400" b="1" dirty="0"/>
              <a:t>a</a:t>
            </a:r>
            <a:r>
              <a:rPr lang="en-IN" sz="2400" b="1" baseline="-25000" dirty="0"/>
              <a:t>2</a:t>
            </a:r>
            <a:r>
              <a:rPr lang="en-IN" sz="2400" b="1" dirty="0"/>
              <a:t>]</a:t>
            </a:r>
            <a:r>
              <a:rPr lang="en-IN" sz="2400" b="1" baseline="30000" dirty="0"/>
              <a:t>n± </a:t>
            </a:r>
            <a:r>
              <a:rPr lang="en-IN" sz="2400" b="1" dirty="0"/>
              <a:t>type complexes. </a:t>
            </a:r>
          </a:p>
          <a:p>
            <a:r>
              <a:rPr lang="en-IN" sz="2400" dirty="0"/>
              <a:t>Here (AA) is a chelating ligand and a is a unidentate (i.e. mono-dentate) ligand.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4C50BA-0BF1-1AFF-3D2D-33716F11D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56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4947" y="144382"/>
            <a:ext cx="5578805" cy="664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7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F41CC8-B421-D3CE-893E-AD175071D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9646" y="144375"/>
            <a:ext cx="7811694" cy="666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04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B38BF9-4A4D-9347-9833-528D96A48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brightnessContrast bright="50000" contras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7654" y="202136"/>
            <a:ext cx="7422895" cy="646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61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FC1286-4BA4-97C0-4293-7870187AC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5000"/>
                    </a14:imgEffect>
                    <a14:imgEffect>
                      <a14:brightnessContrast bright="6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8265" y="914399"/>
            <a:ext cx="4645527" cy="51591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860771-F84B-EDE1-8740-AE31D8A6377D}"/>
              </a:ext>
            </a:extLst>
          </p:cNvPr>
          <p:cNvSpPr txBox="1"/>
          <p:nvPr/>
        </p:nvSpPr>
        <p:spPr>
          <a:xfrm>
            <a:off x="274320" y="791207"/>
            <a:ext cx="3912669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000" b="1" dirty="0"/>
              <a:t>(d) Octahedral complexes containing optically active ligands.</a:t>
            </a:r>
          </a:p>
          <a:p>
            <a:pPr algn="just"/>
            <a:r>
              <a:rPr lang="en-IN" sz="2000" b="1" dirty="0"/>
              <a:t> </a:t>
            </a:r>
          </a:p>
          <a:p>
            <a:pPr algn="just"/>
            <a:r>
              <a:rPr lang="en-IN" sz="2000" dirty="0"/>
              <a:t>[Co(III)(</a:t>
            </a:r>
            <a:r>
              <a:rPr lang="en-IN" sz="2000" dirty="0" err="1"/>
              <a:t>en</a:t>
            </a:r>
            <a:r>
              <a:rPr lang="en-IN" sz="2000" dirty="0"/>
              <a:t>)(</a:t>
            </a:r>
            <a:r>
              <a:rPr lang="en-IN" sz="2000" dirty="0" err="1"/>
              <a:t>pn</a:t>
            </a:r>
            <a:r>
              <a:rPr lang="en-IN" sz="2000" dirty="0"/>
              <a:t>)(NO₂)</a:t>
            </a:r>
            <a:r>
              <a:rPr lang="en-IN" sz="2000" baseline="-25000" dirty="0"/>
              <a:t>2</a:t>
            </a:r>
            <a:r>
              <a:rPr lang="en-IN" sz="2000" dirty="0"/>
              <a:t>]</a:t>
            </a:r>
            <a:r>
              <a:rPr lang="en-IN" sz="2000" baseline="30000" dirty="0"/>
              <a:t>+</a:t>
            </a:r>
            <a:r>
              <a:rPr lang="en-IN" sz="2000" dirty="0"/>
              <a:t> ion is an important example of such type of octahedral complexes. Here </a:t>
            </a:r>
            <a:r>
              <a:rPr lang="en-IN" sz="2000" b="1" dirty="0" err="1"/>
              <a:t>pn</a:t>
            </a:r>
            <a:r>
              <a:rPr lang="en-IN" sz="2000" b="1" dirty="0"/>
              <a:t> is optically active ligand. </a:t>
            </a:r>
            <a:r>
              <a:rPr lang="en-IN" sz="2000" dirty="0"/>
              <a:t>We have already seen that this complex exists in </a:t>
            </a:r>
            <a:r>
              <a:rPr lang="en-IN" sz="2000" b="1" dirty="0">
                <a:solidFill>
                  <a:srgbClr val="C00000"/>
                </a:solidFill>
              </a:rPr>
              <a:t>two cis and two trans isomers (see Fig.). </a:t>
            </a:r>
            <a:r>
              <a:rPr lang="en-IN" sz="2000" dirty="0"/>
              <a:t>Each of the two cis- forms namely (a) and (b) shown below gives its corresponding optical isomer (e) and (f) respectively as shown below in Fig. 13.41. </a:t>
            </a:r>
          </a:p>
          <a:p>
            <a:pPr algn="just"/>
            <a:r>
              <a:rPr lang="en-IN" sz="2000" b="1" dirty="0"/>
              <a:t>Trans isomers (c) &amp; (d) are symmetrical and hence are optically inactive, </a:t>
            </a:r>
            <a:r>
              <a:rPr lang="en-IN" sz="2000" dirty="0"/>
              <a:t>i.e. they do not give any optical isomers </a:t>
            </a:r>
          </a:p>
        </p:txBody>
      </p:sp>
    </p:spTree>
    <p:extLst>
      <p:ext uri="{BB962C8B-B14F-4D97-AF65-F5344CB8AC3E}">
        <p14:creationId xmlns:p14="http://schemas.microsoft.com/office/powerpoint/2010/main" val="2752254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7FE57-DB65-8F36-74ED-815647417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  <a14:imgEffect>
                      <a14:brightnessContrast bright="5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8189" y="125128"/>
            <a:ext cx="5174438" cy="666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19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Cordination-compound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4-Cordination-compound-7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5-Cordination-compound-7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-Cordination-compound-7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7-Cordination-compound-7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8-Cordination-compound-7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9-Cordination-compound-7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3">
            <a:extLst>
              <a:ext uri="{FF2B5EF4-FFF2-40B4-BE49-F238E27FC236}">
                <a16:creationId xmlns:a16="http://schemas.microsoft.com/office/drawing/2014/main" id="{E2334A4F-9939-C377-06C3-BC64ACC59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227575"/>
            <a:ext cx="792088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en-IN" altLang="en-US" b="1" dirty="0">
                <a:latin typeface="Times New Roman" panose="02020603050405020304" pitchFamily="18" charset="0"/>
              </a:rPr>
              <a:t>W.U. Malik, G.D. Tuli &amp; R.D. Madan, Selected Topics in Inorganic Chemistry, S. Chand &amp; Company Ltd.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en-IN" altLang="en-US" b="1" dirty="0" err="1">
                <a:latin typeface="Times New Roman" panose="02020603050405020304" pitchFamily="18" charset="0"/>
              </a:rPr>
              <a:t>Ashim</a:t>
            </a:r>
            <a:r>
              <a:rPr lang="en-IN" altLang="en-US" b="1" dirty="0">
                <a:latin typeface="Times New Roman" panose="02020603050405020304" pitchFamily="18" charset="0"/>
              </a:rPr>
              <a:t> K Das &amp; Mahua Das, </a:t>
            </a:r>
            <a:r>
              <a:rPr lang="en-IN" altLang="en-US" b="1" i="1" dirty="0">
                <a:latin typeface="Times New Roman" panose="02020603050405020304" pitchFamily="18" charset="0"/>
              </a:rPr>
              <a:t>Fundamental Concept of Inorganic Chemistry</a:t>
            </a:r>
            <a:r>
              <a:rPr lang="en-IN" altLang="en-US" b="1" dirty="0">
                <a:latin typeface="Times New Roman" panose="02020603050405020304" pitchFamily="18" charset="0"/>
              </a:rPr>
              <a:t>, CBC Publishers &amp; Distributors, Volume 4, First Edition, 2014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en-IN" altLang="en-US" b="1" dirty="0">
                <a:latin typeface="Times New Roman" panose="02020603050405020304" pitchFamily="18" charset="0"/>
              </a:rPr>
              <a:t> R.L. Dutta &amp; G.S. De, Inorganic Chemistry, Part-1, The New Book Stall, 6</a:t>
            </a:r>
            <a:r>
              <a:rPr lang="en-IN" altLang="en-US" b="1" baseline="30000" dirty="0">
                <a:latin typeface="Times New Roman" panose="02020603050405020304" pitchFamily="18" charset="0"/>
              </a:rPr>
              <a:t>th</a:t>
            </a:r>
            <a:r>
              <a:rPr lang="en-IN" altLang="en-US" b="1" dirty="0">
                <a:latin typeface="Times New Roman" panose="02020603050405020304" pitchFamily="18" charset="0"/>
              </a:rPr>
              <a:t> Edition 2009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45D187-D7D3-7301-F89F-7A8F74D68661}"/>
              </a:ext>
            </a:extLst>
          </p:cNvPr>
          <p:cNvSpPr txBox="1"/>
          <p:nvPr/>
        </p:nvSpPr>
        <p:spPr>
          <a:xfrm>
            <a:off x="2286000" y="2776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Reference</a:t>
            </a:r>
            <a:endParaRPr lang="en-US" altLang="en-US" sz="36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">
            <a:extLst>
              <a:ext uri="{FF2B5EF4-FFF2-40B4-BE49-F238E27FC236}">
                <a16:creationId xmlns:a16="http://schemas.microsoft.com/office/drawing/2014/main" id="{5168B2B1-4421-EEA0-AC29-4951BB54A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9092" y="2564904"/>
            <a:ext cx="33970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5400" b="1" dirty="0">
                <a:latin typeface="Times New Roman" panose="02020603050405020304" pitchFamily="18" charset="0"/>
              </a:rPr>
              <a:t>Thank you</a:t>
            </a:r>
            <a:endParaRPr lang="en-US" altLang="en-US" sz="5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1886</Words>
  <Application>Microsoft Office PowerPoint</Application>
  <PresentationFormat>On-screen Show (4:3)</PresentationFormat>
  <Paragraphs>108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ff8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Semanti Basu</dc:creator>
  <cp:keywords/>
  <dc:description>generated using python-pptx</dc:description>
  <cp:lastModifiedBy>Semanti Basu</cp:lastModifiedBy>
  <cp:revision>126</cp:revision>
  <dcterms:created xsi:type="dcterms:W3CDTF">2013-01-27T09:14:16Z</dcterms:created>
  <dcterms:modified xsi:type="dcterms:W3CDTF">2025-01-05T16:06:08Z</dcterms:modified>
  <cp:category/>
</cp:coreProperties>
</file>