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5" r:id="rId10"/>
    <p:sldId id="264" r:id="rId11"/>
    <p:sldId id="26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snapToGrid="0">
      <p:cViewPr varScale="1">
        <p:scale>
          <a:sx n="68" d="100"/>
          <a:sy n="68" d="100"/>
        </p:scale>
        <p:origin x="-798" y="-9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D539FBD-963E-0D6D-E02C-F6EF3557302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697B5415-A93F-3285-692B-9E4B078058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2B30BE4D-CF9F-1E3A-CB78-442C80975C0C}"/>
              </a:ext>
            </a:extLst>
          </p:cNvPr>
          <p:cNvSpPr>
            <a:spLocks noGrp="1"/>
          </p:cNvSpPr>
          <p:nvPr>
            <p:ph type="dt" sz="half" idx="10"/>
          </p:nvPr>
        </p:nvSpPr>
        <p:spPr/>
        <p:txBody>
          <a:bodyPr/>
          <a:lstStyle/>
          <a:p>
            <a:fld id="{DC752795-8824-4456-8024-F1304EBB6F79}" type="datetimeFigureOut">
              <a:rPr lang="en-US" smtClean="0"/>
              <a:pPr/>
              <a:t>7/1/2024</a:t>
            </a:fld>
            <a:endParaRPr lang="en-US"/>
          </a:p>
        </p:txBody>
      </p:sp>
      <p:sp>
        <p:nvSpPr>
          <p:cNvPr id="5" name="Footer Placeholder 4">
            <a:extLst>
              <a:ext uri="{FF2B5EF4-FFF2-40B4-BE49-F238E27FC236}">
                <a16:creationId xmlns:a16="http://schemas.microsoft.com/office/drawing/2014/main" xmlns="" id="{33D49B24-0A6A-2031-AFF7-7EFE8FC6CC4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7F7B7EC-AD2E-9A7B-8B51-9AADD1CE298D}"/>
              </a:ext>
            </a:extLst>
          </p:cNvPr>
          <p:cNvSpPr>
            <a:spLocks noGrp="1"/>
          </p:cNvSpPr>
          <p:nvPr>
            <p:ph type="sldNum" sz="quarter" idx="12"/>
          </p:nvPr>
        </p:nvSpPr>
        <p:spPr/>
        <p:txBody>
          <a:bodyPr/>
          <a:lstStyle/>
          <a:p>
            <a:fld id="{95727CB7-02C4-47AF-8CCB-024CFA6C6264}" type="slidenum">
              <a:rPr lang="en-US" smtClean="0"/>
              <a:pPr/>
              <a:t>‹#›</a:t>
            </a:fld>
            <a:endParaRPr lang="en-US"/>
          </a:p>
        </p:txBody>
      </p:sp>
    </p:spTree>
    <p:extLst>
      <p:ext uri="{BB962C8B-B14F-4D97-AF65-F5344CB8AC3E}">
        <p14:creationId xmlns:p14="http://schemas.microsoft.com/office/powerpoint/2010/main" xmlns="" val="188539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9424B48-3607-CE2B-9D19-719424D7DED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86D6B48A-942C-52CB-C725-69FB3762B88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A7181AC-9041-30CF-2029-1C9705FF8F21}"/>
              </a:ext>
            </a:extLst>
          </p:cNvPr>
          <p:cNvSpPr>
            <a:spLocks noGrp="1"/>
          </p:cNvSpPr>
          <p:nvPr>
            <p:ph type="dt" sz="half" idx="10"/>
          </p:nvPr>
        </p:nvSpPr>
        <p:spPr/>
        <p:txBody>
          <a:bodyPr/>
          <a:lstStyle/>
          <a:p>
            <a:fld id="{DC752795-8824-4456-8024-F1304EBB6F79}" type="datetimeFigureOut">
              <a:rPr lang="en-US" smtClean="0"/>
              <a:pPr/>
              <a:t>7/1/2024</a:t>
            </a:fld>
            <a:endParaRPr lang="en-US"/>
          </a:p>
        </p:txBody>
      </p:sp>
      <p:sp>
        <p:nvSpPr>
          <p:cNvPr id="5" name="Footer Placeholder 4">
            <a:extLst>
              <a:ext uri="{FF2B5EF4-FFF2-40B4-BE49-F238E27FC236}">
                <a16:creationId xmlns:a16="http://schemas.microsoft.com/office/drawing/2014/main" xmlns="" id="{9D61FBE5-AD33-F2C2-E905-29BB1C3D0D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D1E1C630-0E8F-EB9C-6F3E-34BC7FE29967}"/>
              </a:ext>
            </a:extLst>
          </p:cNvPr>
          <p:cNvSpPr>
            <a:spLocks noGrp="1"/>
          </p:cNvSpPr>
          <p:nvPr>
            <p:ph type="sldNum" sz="quarter" idx="12"/>
          </p:nvPr>
        </p:nvSpPr>
        <p:spPr/>
        <p:txBody>
          <a:bodyPr/>
          <a:lstStyle/>
          <a:p>
            <a:fld id="{95727CB7-02C4-47AF-8CCB-024CFA6C6264}" type="slidenum">
              <a:rPr lang="en-US" smtClean="0"/>
              <a:pPr/>
              <a:t>‹#›</a:t>
            </a:fld>
            <a:endParaRPr lang="en-US"/>
          </a:p>
        </p:txBody>
      </p:sp>
    </p:spTree>
    <p:extLst>
      <p:ext uri="{BB962C8B-B14F-4D97-AF65-F5344CB8AC3E}">
        <p14:creationId xmlns:p14="http://schemas.microsoft.com/office/powerpoint/2010/main" xmlns="" val="40500662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231E8851-BABB-FDB2-3D76-C52FE32705D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5B9E2EAA-06F6-573F-78DD-38FABBC102A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08A444D-B0F7-FA39-325F-D9EFE70B474B}"/>
              </a:ext>
            </a:extLst>
          </p:cNvPr>
          <p:cNvSpPr>
            <a:spLocks noGrp="1"/>
          </p:cNvSpPr>
          <p:nvPr>
            <p:ph type="dt" sz="half" idx="10"/>
          </p:nvPr>
        </p:nvSpPr>
        <p:spPr/>
        <p:txBody>
          <a:bodyPr/>
          <a:lstStyle/>
          <a:p>
            <a:fld id="{DC752795-8824-4456-8024-F1304EBB6F79}" type="datetimeFigureOut">
              <a:rPr lang="en-US" smtClean="0"/>
              <a:pPr/>
              <a:t>7/1/2024</a:t>
            </a:fld>
            <a:endParaRPr lang="en-US"/>
          </a:p>
        </p:txBody>
      </p:sp>
      <p:sp>
        <p:nvSpPr>
          <p:cNvPr id="5" name="Footer Placeholder 4">
            <a:extLst>
              <a:ext uri="{FF2B5EF4-FFF2-40B4-BE49-F238E27FC236}">
                <a16:creationId xmlns:a16="http://schemas.microsoft.com/office/drawing/2014/main" xmlns="" id="{9A4B4E03-1DDC-7997-7494-658825C858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CF5DF5C6-1878-E1AD-0815-48C35E116525}"/>
              </a:ext>
            </a:extLst>
          </p:cNvPr>
          <p:cNvSpPr>
            <a:spLocks noGrp="1"/>
          </p:cNvSpPr>
          <p:nvPr>
            <p:ph type="sldNum" sz="quarter" idx="12"/>
          </p:nvPr>
        </p:nvSpPr>
        <p:spPr/>
        <p:txBody>
          <a:bodyPr/>
          <a:lstStyle/>
          <a:p>
            <a:fld id="{95727CB7-02C4-47AF-8CCB-024CFA6C6264}" type="slidenum">
              <a:rPr lang="en-US" smtClean="0"/>
              <a:pPr/>
              <a:t>‹#›</a:t>
            </a:fld>
            <a:endParaRPr lang="en-US"/>
          </a:p>
        </p:txBody>
      </p:sp>
    </p:spTree>
    <p:extLst>
      <p:ext uri="{BB962C8B-B14F-4D97-AF65-F5344CB8AC3E}">
        <p14:creationId xmlns:p14="http://schemas.microsoft.com/office/powerpoint/2010/main" xmlns="" val="39822095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077F16E-B4C0-6F98-92DD-FFF9A36627A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CCD3AD8D-2145-0BA7-DFA5-4CDD2773A93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51C97D99-3A57-3F53-6CFC-833A055F9002}"/>
              </a:ext>
            </a:extLst>
          </p:cNvPr>
          <p:cNvSpPr>
            <a:spLocks noGrp="1"/>
          </p:cNvSpPr>
          <p:nvPr>
            <p:ph type="dt" sz="half" idx="10"/>
          </p:nvPr>
        </p:nvSpPr>
        <p:spPr/>
        <p:txBody>
          <a:bodyPr/>
          <a:lstStyle/>
          <a:p>
            <a:fld id="{DC752795-8824-4456-8024-F1304EBB6F79}" type="datetimeFigureOut">
              <a:rPr lang="en-US" smtClean="0"/>
              <a:pPr/>
              <a:t>7/1/2024</a:t>
            </a:fld>
            <a:endParaRPr lang="en-US"/>
          </a:p>
        </p:txBody>
      </p:sp>
      <p:sp>
        <p:nvSpPr>
          <p:cNvPr id="5" name="Footer Placeholder 4">
            <a:extLst>
              <a:ext uri="{FF2B5EF4-FFF2-40B4-BE49-F238E27FC236}">
                <a16:creationId xmlns:a16="http://schemas.microsoft.com/office/drawing/2014/main" xmlns="" id="{A2831C3A-8826-F22A-2D71-C8837CD4F6D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5D5F0389-7B73-3BF3-E4A1-3604D246F1D4}"/>
              </a:ext>
            </a:extLst>
          </p:cNvPr>
          <p:cNvSpPr>
            <a:spLocks noGrp="1"/>
          </p:cNvSpPr>
          <p:nvPr>
            <p:ph type="sldNum" sz="quarter" idx="12"/>
          </p:nvPr>
        </p:nvSpPr>
        <p:spPr/>
        <p:txBody>
          <a:bodyPr/>
          <a:lstStyle/>
          <a:p>
            <a:fld id="{95727CB7-02C4-47AF-8CCB-024CFA6C6264}" type="slidenum">
              <a:rPr lang="en-US" smtClean="0"/>
              <a:pPr/>
              <a:t>‹#›</a:t>
            </a:fld>
            <a:endParaRPr lang="en-US"/>
          </a:p>
        </p:txBody>
      </p:sp>
    </p:spTree>
    <p:extLst>
      <p:ext uri="{BB962C8B-B14F-4D97-AF65-F5344CB8AC3E}">
        <p14:creationId xmlns:p14="http://schemas.microsoft.com/office/powerpoint/2010/main" xmlns="" val="24902887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4194291-5056-1F98-079C-F0EDE43507E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E0DF8B95-4CB2-6B3B-0E90-DDC9581DFA3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2EA80536-A6B8-FE16-B5A6-58F17C3684CD}"/>
              </a:ext>
            </a:extLst>
          </p:cNvPr>
          <p:cNvSpPr>
            <a:spLocks noGrp="1"/>
          </p:cNvSpPr>
          <p:nvPr>
            <p:ph type="dt" sz="half" idx="10"/>
          </p:nvPr>
        </p:nvSpPr>
        <p:spPr/>
        <p:txBody>
          <a:bodyPr/>
          <a:lstStyle/>
          <a:p>
            <a:fld id="{DC752795-8824-4456-8024-F1304EBB6F79}" type="datetimeFigureOut">
              <a:rPr lang="en-US" smtClean="0"/>
              <a:pPr/>
              <a:t>7/1/2024</a:t>
            </a:fld>
            <a:endParaRPr lang="en-US"/>
          </a:p>
        </p:txBody>
      </p:sp>
      <p:sp>
        <p:nvSpPr>
          <p:cNvPr id="5" name="Footer Placeholder 4">
            <a:extLst>
              <a:ext uri="{FF2B5EF4-FFF2-40B4-BE49-F238E27FC236}">
                <a16:creationId xmlns:a16="http://schemas.microsoft.com/office/drawing/2014/main" xmlns="" id="{AC3E9723-C4CA-5EDD-F05B-A087E75D4C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40BB740F-30BA-F1C1-55C1-FA082B0FB62A}"/>
              </a:ext>
            </a:extLst>
          </p:cNvPr>
          <p:cNvSpPr>
            <a:spLocks noGrp="1"/>
          </p:cNvSpPr>
          <p:nvPr>
            <p:ph type="sldNum" sz="quarter" idx="12"/>
          </p:nvPr>
        </p:nvSpPr>
        <p:spPr/>
        <p:txBody>
          <a:bodyPr/>
          <a:lstStyle/>
          <a:p>
            <a:fld id="{95727CB7-02C4-47AF-8CCB-024CFA6C6264}" type="slidenum">
              <a:rPr lang="en-US" smtClean="0"/>
              <a:pPr/>
              <a:t>‹#›</a:t>
            </a:fld>
            <a:endParaRPr lang="en-US"/>
          </a:p>
        </p:txBody>
      </p:sp>
    </p:spTree>
    <p:extLst>
      <p:ext uri="{BB962C8B-B14F-4D97-AF65-F5344CB8AC3E}">
        <p14:creationId xmlns:p14="http://schemas.microsoft.com/office/powerpoint/2010/main" xmlns="" val="15450658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F2E984A-C481-15CF-D15D-BF9E566EAEC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230BBD54-BE04-324E-BC4A-04B4A211048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44DA32F4-2DBB-023E-13F0-756B9A715BA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70FF6E1D-DBCC-BAB3-A7A1-C9BF85B94AED}"/>
              </a:ext>
            </a:extLst>
          </p:cNvPr>
          <p:cNvSpPr>
            <a:spLocks noGrp="1"/>
          </p:cNvSpPr>
          <p:nvPr>
            <p:ph type="dt" sz="half" idx="10"/>
          </p:nvPr>
        </p:nvSpPr>
        <p:spPr/>
        <p:txBody>
          <a:bodyPr/>
          <a:lstStyle/>
          <a:p>
            <a:fld id="{DC752795-8824-4456-8024-F1304EBB6F79}" type="datetimeFigureOut">
              <a:rPr lang="en-US" smtClean="0"/>
              <a:pPr/>
              <a:t>7/1/2024</a:t>
            </a:fld>
            <a:endParaRPr lang="en-US"/>
          </a:p>
        </p:txBody>
      </p:sp>
      <p:sp>
        <p:nvSpPr>
          <p:cNvPr id="6" name="Footer Placeholder 5">
            <a:extLst>
              <a:ext uri="{FF2B5EF4-FFF2-40B4-BE49-F238E27FC236}">
                <a16:creationId xmlns:a16="http://schemas.microsoft.com/office/drawing/2014/main" xmlns="" id="{078EA28B-3339-E90F-BE06-18F545A5607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190043D8-68E8-3B4D-CCF9-8946DC3B2F13}"/>
              </a:ext>
            </a:extLst>
          </p:cNvPr>
          <p:cNvSpPr>
            <a:spLocks noGrp="1"/>
          </p:cNvSpPr>
          <p:nvPr>
            <p:ph type="sldNum" sz="quarter" idx="12"/>
          </p:nvPr>
        </p:nvSpPr>
        <p:spPr/>
        <p:txBody>
          <a:bodyPr/>
          <a:lstStyle/>
          <a:p>
            <a:fld id="{95727CB7-02C4-47AF-8CCB-024CFA6C6264}" type="slidenum">
              <a:rPr lang="en-US" smtClean="0"/>
              <a:pPr/>
              <a:t>‹#›</a:t>
            </a:fld>
            <a:endParaRPr lang="en-US"/>
          </a:p>
        </p:txBody>
      </p:sp>
    </p:spTree>
    <p:extLst>
      <p:ext uri="{BB962C8B-B14F-4D97-AF65-F5344CB8AC3E}">
        <p14:creationId xmlns:p14="http://schemas.microsoft.com/office/powerpoint/2010/main" xmlns="" val="13147390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40DBDBB-812D-038F-2898-DDAE0CE54D4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6186D82F-9779-6074-D3E8-4892FAABAEB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ABE6FCD7-16EF-06E0-6709-09B16714AEF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63B9D3A6-4ACF-819A-877B-DDDE9D570A8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5FA9336E-458E-BC48-EC3D-99D973D39D2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B3066771-A4A0-A001-3872-7426ED89CB19}"/>
              </a:ext>
            </a:extLst>
          </p:cNvPr>
          <p:cNvSpPr>
            <a:spLocks noGrp="1"/>
          </p:cNvSpPr>
          <p:nvPr>
            <p:ph type="dt" sz="half" idx="10"/>
          </p:nvPr>
        </p:nvSpPr>
        <p:spPr/>
        <p:txBody>
          <a:bodyPr/>
          <a:lstStyle/>
          <a:p>
            <a:fld id="{DC752795-8824-4456-8024-F1304EBB6F79}" type="datetimeFigureOut">
              <a:rPr lang="en-US" smtClean="0"/>
              <a:pPr/>
              <a:t>7/1/2024</a:t>
            </a:fld>
            <a:endParaRPr lang="en-US"/>
          </a:p>
        </p:txBody>
      </p:sp>
      <p:sp>
        <p:nvSpPr>
          <p:cNvPr id="8" name="Footer Placeholder 7">
            <a:extLst>
              <a:ext uri="{FF2B5EF4-FFF2-40B4-BE49-F238E27FC236}">
                <a16:creationId xmlns:a16="http://schemas.microsoft.com/office/drawing/2014/main" xmlns="" id="{6064B0C8-093A-7111-74C2-D77EC59B09D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B1D167A9-80F3-9610-4D03-B143C6D06C77}"/>
              </a:ext>
            </a:extLst>
          </p:cNvPr>
          <p:cNvSpPr>
            <a:spLocks noGrp="1"/>
          </p:cNvSpPr>
          <p:nvPr>
            <p:ph type="sldNum" sz="quarter" idx="12"/>
          </p:nvPr>
        </p:nvSpPr>
        <p:spPr/>
        <p:txBody>
          <a:bodyPr/>
          <a:lstStyle/>
          <a:p>
            <a:fld id="{95727CB7-02C4-47AF-8CCB-024CFA6C6264}" type="slidenum">
              <a:rPr lang="en-US" smtClean="0"/>
              <a:pPr/>
              <a:t>‹#›</a:t>
            </a:fld>
            <a:endParaRPr lang="en-US"/>
          </a:p>
        </p:txBody>
      </p:sp>
    </p:spTree>
    <p:extLst>
      <p:ext uri="{BB962C8B-B14F-4D97-AF65-F5344CB8AC3E}">
        <p14:creationId xmlns:p14="http://schemas.microsoft.com/office/powerpoint/2010/main" xmlns="" val="2840650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0C9559A-8A9A-A1EF-D283-0F1296C1029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63BD2596-4674-64BB-D1D1-E35B60C3B229}"/>
              </a:ext>
            </a:extLst>
          </p:cNvPr>
          <p:cNvSpPr>
            <a:spLocks noGrp="1"/>
          </p:cNvSpPr>
          <p:nvPr>
            <p:ph type="dt" sz="half" idx="10"/>
          </p:nvPr>
        </p:nvSpPr>
        <p:spPr/>
        <p:txBody>
          <a:bodyPr/>
          <a:lstStyle/>
          <a:p>
            <a:fld id="{DC752795-8824-4456-8024-F1304EBB6F79}" type="datetimeFigureOut">
              <a:rPr lang="en-US" smtClean="0"/>
              <a:pPr/>
              <a:t>7/1/2024</a:t>
            </a:fld>
            <a:endParaRPr lang="en-US"/>
          </a:p>
        </p:txBody>
      </p:sp>
      <p:sp>
        <p:nvSpPr>
          <p:cNvPr id="4" name="Footer Placeholder 3">
            <a:extLst>
              <a:ext uri="{FF2B5EF4-FFF2-40B4-BE49-F238E27FC236}">
                <a16:creationId xmlns:a16="http://schemas.microsoft.com/office/drawing/2014/main" xmlns="" id="{5E2230E5-AB71-B738-54EC-FF6C49EA522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CAEC98E3-9385-2987-FBF8-2DF0C0B15133}"/>
              </a:ext>
            </a:extLst>
          </p:cNvPr>
          <p:cNvSpPr>
            <a:spLocks noGrp="1"/>
          </p:cNvSpPr>
          <p:nvPr>
            <p:ph type="sldNum" sz="quarter" idx="12"/>
          </p:nvPr>
        </p:nvSpPr>
        <p:spPr/>
        <p:txBody>
          <a:bodyPr/>
          <a:lstStyle/>
          <a:p>
            <a:fld id="{95727CB7-02C4-47AF-8CCB-024CFA6C6264}" type="slidenum">
              <a:rPr lang="en-US" smtClean="0"/>
              <a:pPr/>
              <a:t>‹#›</a:t>
            </a:fld>
            <a:endParaRPr lang="en-US"/>
          </a:p>
        </p:txBody>
      </p:sp>
    </p:spTree>
    <p:extLst>
      <p:ext uri="{BB962C8B-B14F-4D97-AF65-F5344CB8AC3E}">
        <p14:creationId xmlns:p14="http://schemas.microsoft.com/office/powerpoint/2010/main" xmlns="" val="4653653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2F6023FF-0F6D-7ACC-53A3-9FE9671FB68E}"/>
              </a:ext>
            </a:extLst>
          </p:cNvPr>
          <p:cNvSpPr>
            <a:spLocks noGrp="1"/>
          </p:cNvSpPr>
          <p:nvPr>
            <p:ph type="dt" sz="half" idx="10"/>
          </p:nvPr>
        </p:nvSpPr>
        <p:spPr/>
        <p:txBody>
          <a:bodyPr/>
          <a:lstStyle/>
          <a:p>
            <a:fld id="{DC752795-8824-4456-8024-F1304EBB6F79}" type="datetimeFigureOut">
              <a:rPr lang="en-US" smtClean="0"/>
              <a:pPr/>
              <a:t>7/1/2024</a:t>
            </a:fld>
            <a:endParaRPr lang="en-US"/>
          </a:p>
        </p:txBody>
      </p:sp>
      <p:sp>
        <p:nvSpPr>
          <p:cNvPr id="3" name="Footer Placeholder 2">
            <a:extLst>
              <a:ext uri="{FF2B5EF4-FFF2-40B4-BE49-F238E27FC236}">
                <a16:creationId xmlns:a16="http://schemas.microsoft.com/office/drawing/2014/main" xmlns="" id="{2CF8A2F0-B750-7C4E-1305-B2D68570611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41478AE2-A3E2-CEEB-8655-371F8FA45D1F}"/>
              </a:ext>
            </a:extLst>
          </p:cNvPr>
          <p:cNvSpPr>
            <a:spLocks noGrp="1"/>
          </p:cNvSpPr>
          <p:nvPr>
            <p:ph type="sldNum" sz="quarter" idx="12"/>
          </p:nvPr>
        </p:nvSpPr>
        <p:spPr/>
        <p:txBody>
          <a:bodyPr/>
          <a:lstStyle/>
          <a:p>
            <a:fld id="{95727CB7-02C4-47AF-8CCB-024CFA6C6264}" type="slidenum">
              <a:rPr lang="en-US" smtClean="0"/>
              <a:pPr/>
              <a:t>‹#›</a:t>
            </a:fld>
            <a:endParaRPr lang="en-US"/>
          </a:p>
        </p:txBody>
      </p:sp>
    </p:spTree>
    <p:extLst>
      <p:ext uri="{BB962C8B-B14F-4D97-AF65-F5344CB8AC3E}">
        <p14:creationId xmlns:p14="http://schemas.microsoft.com/office/powerpoint/2010/main" xmlns="" val="34627714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CE8986F-76A3-1E88-32B6-354AA7A0554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899E1DF4-824D-F406-B980-30C4DC12551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D867A328-5408-8BA6-EB18-8A2713230B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6098E38B-32CA-9AED-5EF8-CB647D9FE6C6}"/>
              </a:ext>
            </a:extLst>
          </p:cNvPr>
          <p:cNvSpPr>
            <a:spLocks noGrp="1"/>
          </p:cNvSpPr>
          <p:nvPr>
            <p:ph type="dt" sz="half" idx="10"/>
          </p:nvPr>
        </p:nvSpPr>
        <p:spPr/>
        <p:txBody>
          <a:bodyPr/>
          <a:lstStyle/>
          <a:p>
            <a:fld id="{DC752795-8824-4456-8024-F1304EBB6F79}" type="datetimeFigureOut">
              <a:rPr lang="en-US" smtClean="0"/>
              <a:pPr/>
              <a:t>7/1/2024</a:t>
            </a:fld>
            <a:endParaRPr lang="en-US"/>
          </a:p>
        </p:txBody>
      </p:sp>
      <p:sp>
        <p:nvSpPr>
          <p:cNvPr id="6" name="Footer Placeholder 5">
            <a:extLst>
              <a:ext uri="{FF2B5EF4-FFF2-40B4-BE49-F238E27FC236}">
                <a16:creationId xmlns:a16="http://schemas.microsoft.com/office/drawing/2014/main" xmlns="" id="{CB69D1ED-3B31-E031-75FA-B0599786BD6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B2002F1F-2DC5-A6F7-AE09-A25C728046ED}"/>
              </a:ext>
            </a:extLst>
          </p:cNvPr>
          <p:cNvSpPr>
            <a:spLocks noGrp="1"/>
          </p:cNvSpPr>
          <p:nvPr>
            <p:ph type="sldNum" sz="quarter" idx="12"/>
          </p:nvPr>
        </p:nvSpPr>
        <p:spPr/>
        <p:txBody>
          <a:bodyPr/>
          <a:lstStyle/>
          <a:p>
            <a:fld id="{95727CB7-02C4-47AF-8CCB-024CFA6C6264}" type="slidenum">
              <a:rPr lang="en-US" smtClean="0"/>
              <a:pPr/>
              <a:t>‹#›</a:t>
            </a:fld>
            <a:endParaRPr lang="en-US"/>
          </a:p>
        </p:txBody>
      </p:sp>
    </p:spTree>
    <p:extLst>
      <p:ext uri="{BB962C8B-B14F-4D97-AF65-F5344CB8AC3E}">
        <p14:creationId xmlns:p14="http://schemas.microsoft.com/office/powerpoint/2010/main" xmlns="" val="17875602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A9B611D-843F-AF70-0DB9-F6B252CB5BC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063BC47F-5A0D-CC1E-6CF5-3B2D891E755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C1039E6C-E881-D148-009B-267EB4F19CE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CAB033C0-2934-6E69-03EB-EC513CD894DF}"/>
              </a:ext>
            </a:extLst>
          </p:cNvPr>
          <p:cNvSpPr>
            <a:spLocks noGrp="1"/>
          </p:cNvSpPr>
          <p:nvPr>
            <p:ph type="dt" sz="half" idx="10"/>
          </p:nvPr>
        </p:nvSpPr>
        <p:spPr/>
        <p:txBody>
          <a:bodyPr/>
          <a:lstStyle/>
          <a:p>
            <a:fld id="{DC752795-8824-4456-8024-F1304EBB6F79}" type="datetimeFigureOut">
              <a:rPr lang="en-US" smtClean="0"/>
              <a:pPr/>
              <a:t>7/1/2024</a:t>
            </a:fld>
            <a:endParaRPr lang="en-US"/>
          </a:p>
        </p:txBody>
      </p:sp>
      <p:sp>
        <p:nvSpPr>
          <p:cNvPr id="6" name="Footer Placeholder 5">
            <a:extLst>
              <a:ext uri="{FF2B5EF4-FFF2-40B4-BE49-F238E27FC236}">
                <a16:creationId xmlns:a16="http://schemas.microsoft.com/office/drawing/2014/main" xmlns="" id="{36BEF68E-A5A3-77C1-2A40-81770E7062D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42F379C7-2EC3-8BB8-6F84-6E8F77825DEE}"/>
              </a:ext>
            </a:extLst>
          </p:cNvPr>
          <p:cNvSpPr>
            <a:spLocks noGrp="1"/>
          </p:cNvSpPr>
          <p:nvPr>
            <p:ph type="sldNum" sz="quarter" idx="12"/>
          </p:nvPr>
        </p:nvSpPr>
        <p:spPr/>
        <p:txBody>
          <a:bodyPr/>
          <a:lstStyle/>
          <a:p>
            <a:fld id="{95727CB7-02C4-47AF-8CCB-024CFA6C6264}" type="slidenum">
              <a:rPr lang="en-US" smtClean="0"/>
              <a:pPr/>
              <a:t>‹#›</a:t>
            </a:fld>
            <a:endParaRPr lang="en-US"/>
          </a:p>
        </p:txBody>
      </p:sp>
    </p:spTree>
    <p:extLst>
      <p:ext uri="{BB962C8B-B14F-4D97-AF65-F5344CB8AC3E}">
        <p14:creationId xmlns:p14="http://schemas.microsoft.com/office/powerpoint/2010/main" xmlns="" val="4329877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02F6AD40-B450-226A-95B8-26604921A8F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99E4348B-5CEA-98F2-7F14-ACBA978A239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B0C13B0F-4B7A-7C3B-2DC1-4AC9527DA50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752795-8824-4456-8024-F1304EBB6F79}" type="datetimeFigureOut">
              <a:rPr lang="en-US" smtClean="0"/>
              <a:pPr/>
              <a:t>7/1/2024</a:t>
            </a:fld>
            <a:endParaRPr lang="en-US"/>
          </a:p>
        </p:txBody>
      </p:sp>
      <p:sp>
        <p:nvSpPr>
          <p:cNvPr id="5" name="Footer Placeholder 4">
            <a:extLst>
              <a:ext uri="{FF2B5EF4-FFF2-40B4-BE49-F238E27FC236}">
                <a16:creationId xmlns:a16="http://schemas.microsoft.com/office/drawing/2014/main" xmlns="" id="{04EED71F-1EFB-9039-BEB4-D72722492A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654EC090-E7FD-9E61-1024-85E8F6008E7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727CB7-02C4-47AF-8CCB-024CFA6C6264}" type="slidenum">
              <a:rPr lang="en-US" smtClean="0"/>
              <a:pPr/>
              <a:t>‹#›</a:t>
            </a:fld>
            <a:endParaRPr lang="en-US"/>
          </a:p>
        </p:txBody>
      </p:sp>
    </p:spTree>
    <p:extLst>
      <p:ext uri="{BB962C8B-B14F-4D97-AF65-F5344CB8AC3E}">
        <p14:creationId xmlns:p14="http://schemas.microsoft.com/office/powerpoint/2010/main" xmlns="" val="25687067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802EE1F-2BCB-2941-FF91-8108B989BD8C}"/>
              </a:ext>
            </a:extLst>
          </p:cNvPr>
          <p:cNvSpPr>
            <a:spLocks noGrp="1"/>
          </p:cNvSpPr>
          <p:nvPr>
            <p:ph type="ctrTitle"/>
          </p:nvPr>
        </p:nvSpPr>
        <p:spPr>
          <a:xfrm>
            <a:off x="1524000" y="465221"/>
            <a:ext cx="9144000" cy="3481137"/>
          </a:xfrm>
        </p:spPr>
        <p:txBody>
          <a:bodyPr>
            <a:normAutofit/>
          </a:bodyPr>
          <a:lstStyle/>
          <a:p>
            <a:r>
              <a:rPr lang="en-US" sz="4000" b="1" cap="none" dirty="0">
                <a:highlight>
                  <a:srgbClr val="0000FF"/>
                </a:highlight>
                <a:latin typeface="Calibri" panose="020F0502020204030204" pitchFamily="34" charset="0"/>
                <a:ea typeface="Calibri" panose="020F0502020204030204" pitchFamily="34" charset="0"/>
                <a:cs typeface="Calibri" panose="020F0502020204030204" pitchFamily="34" charset="0"/>
              </a:rPr>
              <a:t>Course- </a:t>
            </a:r>
            <a:br>
              <a:rPr lang="en-US" sz="4000" b="1" cap="none" dirty="0">
                <a:highlight>
                  <a:srgbClr val="0000FF"/>
                </a:highlight>
                <a:latin typeface="Calibri" panose="020F0502020204030204" pitchFamily="34" charset="0"/>
                <a:ea typeface="Calibri" panose="020F0502020204030204" pitchFamily="34" charset="0"/>
                <a:cs typeface="Calibri" panose="020F0502020204030204" pitchFamily="34" charset="0"/>
              </a:rPr>
            </a:br>
            <a:r>
              <a:rPr lang="en-US" sz="4000" b="1" cap="none" dirty="0">
                <a:highlight>
                  <a:srgbClr val="0000FF"/>
                </a:highlight>
                <a:latin typeface="Calibri" panose="020F0502020204030204" pitchFamily="34" charset="0"/>
                <a:ea typeface="Calibri" panose="020F0502020204030204" pitchFamily="34" charset="0"/>
                <a:cs typeface="Calibri" panose="020F0502020204030204" pitchFamily="34" charset="0"/>
              </a:rPr>
              <a:t>Human Resource Management</a:t>
            </a:r>
            <a:br>
              <a:rPr lang="en-US" sz="4000" b="1" cap="none" dirty="0">
                <a:highlight>
                  <a:srgbClr val="0000FF"/>
                </a:highlight>
                <a:latin typeface="Calibri" panose="020F0502020204030204" pitchFamily="34" charset="0"/>
                <a:ea typeface="Calibri" panose="020F0502020204030204" pitchFamily="34" charset="0"/>
                <a:cs typeface="Calibri" panose="020F0502020204030204" pitchFamily="34" charset="0"/>
              </a:rPr>
            </a:br>
            <a:r>
              <a:rPr lang="en-US" sz="4000" b="1" cap="none" dirty="0">
                <a:highlight>
                  <a:srgbClr val="0000FF"/>
                </a:highlight>
                <a:latin typeface="Calibri" panose="020F0502020204030204" pitchFamily="34" charset="0"/>
                <a:ea typeface="Calibri" panose="020F0502020204030204" pitchFamily="34" charset="0"/>
                <a:cs typeface="Calibri" panose="020F0502020204030204" pitchFamily="34" charset="0"/>
              </a:rPr>
              <a:t>Module -1</a:t>
            </a:r>
            <a:r>
              <a:rPr lang="en-US" sz="4000" kern="100" cap="none" dirty="0">
                <a:effectLst/>
                <a:highlight>
                  <a:srgbClr val="0000FF"/>
                </a:highlight>
                <a:latin typeface="Calibri" panose="020F0502020204030204" pitchFamily="34" charset="0"/>
                <a:ea typeface="Calibri" panose="020F0502020204030204" pitchFamily="34" charset="0"/>
                <a:cs typeface="Times New Roman" panose="02020603050405020304" pitchFamily="18" charset="0"/>
              </a:rPr>
              <a:t/>
            </a:r>
            <a:br>
              <a:rPr lang="en-US" sz="4000" kern="100" cap="none" dirty="0">
                <a:effectLst/>
                <a:highlight>
                  <a:srgbClr val="0000FF"/>
                </a:highlight>
                <a:latin typeface="Calibri" panose="020F0502020204030204" pitchFamily="34" charset="0"/>
                <a:ea typeface="Calibri" panose="020F0502020204030204" pitchFamily="34" charset="0"/>
                <a:cs typeface="Times New Roman" panose="02020603050405020304" pitchFamily="18" charset="0"/>
              </a:rPr>
            </a:br>
            <a:r>
              <a:rPr lang="en-US" sz="4000" b="1" dirty="0"/>
              <a:t>Organizational external agency and employee requirements for information</a:t>
            </a:r>
          </a:p>
        </p:txBody>
      </p:sp>
      <p:sp>
        <p:nvSpPr>
          <p:cNvPr id="3" name="Subtitle 2">
            <a:extLst>
              <a:ext uri="{FF2B5EF4-FFF2-40B4-BE49-F238E27FC236}">
                <a16:creationId xmlns:a16="http://schemas.microsoft.com/office/drawing/2014/main" xmlns="" id="{81007ADD-45C7-D597-B70E-6B955197E9BD}"/>
              </a:ext>
            </a:extLst>
          </p:cNvPr>
          <p:cNvSpPr>
            <a:spLocks noGrp="1"/>
          </p:cNvSpPr>
          <p:nvPr>
            <p:ph type="subTitle" idx="1"/>
          </p:nvPr>
        </p:nvSpPr>
        <p:spPr>
          <a:xfrm>
            <a:off x="1523999" y="4363453"/>
            <a:ext cx="9561095" cy="1626182"/>
          </a:xfrm>
        </p:spPr>
        <p:txBody>
          <a:bodyPr>
            <a:normAutofit/>
          </a:bodyPr>
          <a:lstStyle/>
          <a:p>
            <a:endParaRPr lang="en-US" sz="4800" b="1" dirty="0"/>
          </a:p>
          <a:p>
            <a:r>
              <a:rPr lang="en-US" sz="4800" b="1" dirty="0"/>
              <a:t>Prepared by Dr. </a:t>
            </a:r>
            <a:r>
              <a:rPr lang="en-US" sz="4800" b="1" dirty="0" err="1"/>
              <a:t>Laboni</a:t>
            </a:r>
            <a:r>
              <a:rPr lang="en-US" sz="4800" b="1" dirty="0"/>
              <a:t> Basu</a:t>
            </a:r>
          </a:p>
        </p:txBody>
      </p:sp>
    </p:spTree>
    <p:extLst>
      <p:ext uri="{BB962C8B-B14F-4D97-AF65-F5344CB8AC3E}">
        <p14:creationId xmlns:p14="http://schemas.microsoft.com/office/powerpoint/2010/main" xmlns="" val="28374006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65356D4-1EEB-54FF-F7E1-7CBA82E8E1A6}"/>
              </a:ext>
            </a:extLst>
          </p:cNvPr>
          <p:cNvSpPr>
            <a:spLocks noGrp="1"/>
          </p:cNvSpPr>
          <p:nvPr>
            <p:ph type="title"/>
          </p:nvPr>
        </p:nvSpPr>
        <p:spPr/>
        <p:txBody>
          <a:bodyPr/>
          <a:lstStyle/>
          <a:p>
            <a:r>
              <a:rPr lang="en-US" kern="0" dirty="0">
                <a:solidFill>
                  <a:srgbClr val="222222"/>
                </a:solidFill>
                <a:highlight>
                  <a:srgbClr val="FFFFFF"/>
                </a:highlight>
                <a:latin typeface="Calibri" panose="020F0502020204030204" pitchFamily="34" charset="0"/>
                <a:cs typeface="Calibri" panose="020F0502020204030204" pitchFamily="34" charset="0"/>
              </a:rPr>
              <a:t>                </a:t>
            </a:r>
            <a:r>
              <a:rPr lang="en-US"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In summary</a:t>
            </a:r>
            <a:endParaRPr lang="en-US" dirty="0"/>
          </a:p>
        </p:txBody>
      </p:sp>
      <p:sp>
        <p:nvSpPr>
          <p:cNvPr id="3" name="Content Placeholder 2">
            <a:extLst>
              <a:ext uri="{FF2B5EF4-FFF2-40B4-BE49-F238E27FC236}">
                <a16:creationId xmlns:a16="http://schemas.microsoft.com/office/drawing/2014/main" xmlns="" id="{E1204E66-80E3-CEE3-553F-D2FFA9D54ADB}"/>
              </a:ext>
            </a:extLst>
          </p:cNvPr>
          <p:cNvSpPr>
            <a:spLocks noGrp="1"/>
          </p:cNvSpPr>
          <p:nvPr>
            <p:ph idx="1"/>
          </p:nvPr>
        </p:nvSpPr>
        <p:spPr>
          <a:xfrm>
            <a:off x="838200" y="1844841"/>
            <a:ext cx="10515600" cy="4332121"/>
          </a:xfrm>
        </p:spPr>
        <p:txBody>
          <a:bodyPr/>
          <a:lstStyle/>
          <a:p>
            <a:pPr marL="0" indent="0" algn="just">
              <a:buNone/>
            </a:pPr>
            <a:endParaRPr lang="en-US"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endParaRPr>
          </a:p>
          <a:p>
            <a:pPr marL="0" indent="0" algn="just">
              <a:buNone/>
            </a:pPr>
            <a:r>
              <a:rPr lang="en-US"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 </a:t>
            </a:r>
            <a:r>
              <a:rPr lang="en-US" kern="0" dirty="0">
                <a:solidFill>
                  <a:srgbClr val="222222"/>
                </a:solidFill>
                <a:highlight>
                  <a:srgbClr val="FFFFFF"/>
                </a:highlight>
                <a:latin typeface="Calibri" panose="020F0502020204030204" pitchFamily="34" charset="0"/>
                <a:ea typeface="Times New Roman" panose="02020603050405020304" pitchFamily="18" charset="0"/>
                <a:cs typeface="Calibri" panose="020F0502020204030204" pitchFamily="34" charset="0"/>
              </a:rPr>
              <a:t>T</a:t>
            </a:r>
            <a:r>
              <a:rPr lang="en-US"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he effective management of human resources requires organizations to gather information from external agencies and provide information to employees to ensure compliance with laws, regulations, and industry standards</a:t>
            </a:r>
          </a:p>
          <a:p>
            <a:pPr marL="0" indent="0" algn="just">
              <a:buNone/>
            </a:pPr>
            <a:endParaRPr lang="en-US" kern="0" dirty="0">
              <a:solidFill>
                <a:srgbClr val="222222"/>
              </a:solidFill>
              <a:highlight>
                <a:srgbClr val="FFFFFF"/>
              </a:highlight>
              <a:latin typeface="Calibri" panose="020F0502020204030204" pitchFamily="34" charset="0"/>
              <a:ea typeface="Times New Roman" panose="02020603050405020304" pitchFamily="18" charset="0"/>
              <a:cs typeface="Calibri" panose="020F0502020204030204" pitchFamily="34" charset="0"/>
            </a:endParaRPr>
          </a:p>
          <a:p>
            <a:pPr marL="0" indent="0" algn="just">
              <a:buNone/>
            </a:pPr>
            <a:r>
              <a:rPr lang="en-US"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 </a:t>
            </a:r>
            <a:r>
              <a:rPr lang="en-US" kern="0" dirty="0">
                <a:solidFill>
                  <a:srgbClr val="222222"/>
                </a:solidFill>
                <a:highlight>
                  <a:srgbClr val="FFFFFF"/>
                </a:highlight>
                <a:latin typeface="Calibri" panose="020F0502020204030204" pitchFamily="34" charset="0"/>
                <a:ea typeface="Times New Roman" panose="02020603050405020304" pitchFamily="18" charset="0"/>
                <a:cs typeface="Calibri" panose="020F0502020204030204" pitchFamily="34" charset="0"/>
              </a:rPr>
              <a:t>A</a:t>
            </a:r>
            <a:r>
              <a:rPr lang="en-US"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s well as to support employee development and well-being. </a:t>
            </a:r>
          </a:p>
          <a:p>
            <a:pPr marL="0" indent="0" algn="just">
              <a:buNone/>
            </a:pPr>
            <a:endParaRPr lang="en-US" kern="0" dirty="0">
              <a:solidFill>
                <a:srgbClr val="222222"/>
              </a:solidFill>
              <a:highlight>
                <a:srgbClr val="FFFFFF"/>
              </a:highlight>
              <a:latin typeface="Calibri" panose="020F0502020204030204" pitchFamily="34" charset="0"/>
              <a:ea typeface="Times New Roman" panose="02020603050405020304" pitchFamily="18" charset="0"/>
              <a:cs typeface="Calibri" panose="020F0502020204030204" pitchFamily="34" charset="0"/>
            </a:endParaRPr>
          </a:p>
          <a:p>
            <a:pPr marL="0" indent="0">
              <a:buNone/>
            </a:pPr>
            <a:endParaRPr lang="en-US" dirty="0"/>
          </a:p>
        </p:txBody>
      </p:sp>
    </p:spTree>
    <p:extLst>
      <p:ext uri="{BB962C8B-B14F-4D97-AF65-F5344CB8AC3E}">
        <p14:creationId xmlns:p14="http://schemas.microsoft.com/office/powerpoint/2010/main" xmlns="" val="42855583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50CC553A-A7D7-CCC8-51DF-FE67233D2AE3}"/>
              </a:ext>
            </a:extLst>
          </p:cNvPr>
          <p:cNvSpPr>
            <a:spLocks noGrp="1"/>
          </p:cNvSpPr>
          <p:nvPr>
            <p:ph type="title"/>
          </p:nvPr>
        </p:nvSpPr>
        <p:spPr>
          <a:xfrm>
            <a:off x="838200" y="1780674"/>
            <a:ext cx="10515600" cy="3737810"/>
          </a:xfrm>
        </p:spPr>
        <p:txBody>
          <a:bodyPr/>
          <a:lstStyle/>
          <a:p>
            <a:r>
              <a:rPr lang="en-US" dirty="0"/>
              <a:t>                             </a:t>
            </a:r>
            <a:r>
              <a:rPr lang="en-US" sz="5400" b="1" dirty="0"/>
              <a:t>Thank you</a:t>
            </a:r>
          </a:p>
        </p:txBody>
      </p:sp>
    </p:spTree>
    <p:extLst>
      <p:ext uri="{BB962C8B-B14F-4D97-AF65-F5344CB8AC3E}">
        <p14:creationId xmlns:p14="http://schemas.microsoft.com/office/powerpoint/2010/main" xmlns="" val="2125846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7166B83-A38C-539F-6687-2F3E344BE2AE}"/>
              </a:ext>
            </a:extLst>
          </p:cNvPr>
          <p:cNvSpPr>
            <a:spLocks noGrp="1"/>
          </p:cNvSpPr>
          <p:nvPr>
            <p:ph type="title"/>
          </p:nvPr>
        </p:nvSpPr>
        <p:spPr>
          <a:xfrm>
            <a:off x="838200" y="144379"/>
            <a:ext cx="10515600" cy="1395663"/>
          </a:xfrm>
        </p:spPr>
        <p:txBody>
          <a:bodyPr>
            <a:normAutofit fontScale="90000"/>
          </a:bodyPr>
          <a:lstStyle/>
          <a:p>
            <a:r>
              <a:rPr lang="en-US" sz="1800" b="1"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
            </a:r>
            <a:br>
              <a:rPr lang="en-US" sz="1800" b="1"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br>
            <a:r>
              <a:rPr lang="en-US" sz="1800" b="1"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
            </a:r>
            <a:br>
              <a:rPr lang="en-US" sz="1800" b="1"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br>
            <a:r>
              <a:rPr lang="en-US" sz="3100" b="1"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In</a:t>
            </a:r>
            <a:r>
              <a:rPr lang="en-US" sz="31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 </a:t>
            </a:r>
            <a:r>
              <a:rPr lang="en-US" sz="3100" b="1"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Human Resource Management, organizations often need to work with external agencies and employees in order to effectively manage and maintain their workforce. </a:t>
            </a:r>
            <a:br>
              <a:rPr lang="en-US" sz="3100" b="1"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br>
            <a:endParaRPr lang="en-US" sz="3100" dirty="0"/>
          </a:p>
        </p:txBody>
      </p:sp>
      <p:sp>
        <p:nvSpPr>
          <p:cNvPr id="3" name="Content Placeholder 2">
            <a:extLst>
              <a:ext uri="{FF2B5EF4-FFF2-40B4-BE49-F238E27FC236}">
                <a16:creationId xmlns:a16="http://schemas.microsoft.com/office/drawing/2014/main" xmlns="" id="{D9932597-5AC4-ADFE-6BEE-7DB2B4FAB3A3}"/>
              </a:ext>
            </a:extLst>
          </p:cNvPr>
          <p:cNvSpPr>
            <a:spLocks noGrp="1"/>
          </p:cNvSpPr>
          <p:nvPr>
            <p:ph idx="1"/>
          </p:nvPr>
        </p:nvSpPr>
        <p:spPr>
          <a:xfrm>
            <a:off x="1010652" y="1828800"/>
            <a:ext cx="10343147" cy="4523875"/>
          </a:xfrm>
        </p:spPr>
        <p:txBody>
          <a:bodyPr>
            <a:normAutofit fontScale="77500" lnSpcReduction="20000"/>
          </a:bodyPr>
          <a:lstStyle/>
          <a:p>
            <a:pPr marL="0" indent="0" algn="ctr">
              <a:lnSpc>
                <a:spcPct val="107000"/>
              </a:lnSpc>
              <a:spcBef>
                <a:spcPts val="0"/>
              </a:spcBef>
              <a:buNone/>
            </a:pPr>
            <a:r>
              <a:rPr lang="en-US" sz="4000" b="1"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Here, we will discuss the requirements for information from external agencies and employees in</a:t>
            </a:r>
            <a:r>
              <a:rPr lang="en-US" sz="40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 </a:t>
            </a:r>
            <a:r>
              <a:rPr lang="en-US" sz="4000" b="1"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HRM.</a:t>
            </a:r>
            <a:r>
              <a:rPr lang="en-US" sz="40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rPr>
              <a:t/>
            </a:r>
            <a:br>
              <a:rPr lang="en-US" sz="40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rPr>
            </a:br>
            <a:endParaRPr lang="en-US" sz="4000" b="1"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endParaRPr>
          </a:p>
          <a:p>
            <a:pPr marL="0" indent="0" algn="just">
              <a:lnSpc>
                <a:spcPct val="107000"/>
              </a:lnSpc>
              <a:spcBef>
                <a:spcPts val="0"/>
              </a:spcBef>
              <a:buNone/>
            </a:pPr>
            <a:r>
              <a:rPr lang="en-US" sz="4000" b="1"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Employee Requirements for Information:</a:t>
            </a:r>
            <a:endParaRPr lang="en-US" sz="40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endParaRPr lang="en-US" sz="18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0"/>
              </a:spcAft>
            </a:pPr>
            <a:r>
              <a:rPr lang="en-US" sz="36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Personal and Professional Development </a:t>
            </a:r>
            <a:endParaRPr lang="en-US" sz="36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0"/>
              </a:spcAft>
            </a:pPr>
            <a:r>
              <a:rPr lang="en-US" sz="36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Compensation and Benefits </a:t>
            </a:r>
            <a:endParaRPr lang="en-US" sz="36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0"/>
              </a:spcAft>
            </a:pPr>
            <a:r>
              <a:rPr lang="en-US" sz="36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Performance Management </a:t>
            </a:r>
            <a:endParaRPr lang="en-US" sz="36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0"/>
              </a:spcAft>
            </a:pPr>
            <a:r>
              <a:rPr lang="en-US" sz="36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Workplace Policies and Procedures</a:t>
            </a:r>
            <a:endParaRPr lang="en-US" sz="36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0"/>
              </a:spcAft>
            </a:pPr>
            <a:r>
              <a:rPr lang="en-US" sz="36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Job Openings and Promotional Opportunities</a:t>
            </a:r>
            <a:endParaRPr lang="en-US" sz="36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r>
              <a:rPr lang="en-US" sz="36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 </a:t>
            </a:r>
            <a:endParaRPr lang="en-US" sz="36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endParaRPr lang="en-US" sz="18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endParaRPr lang="en-US" sz="18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xmlns="" val="18368947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F48667-49C2-6E89-7B5C-EBAA6D76A356}"/>
              </a:ext>
            </a:extLst>
          </p:cNvPr>
          <p:cNvSpPr>
            <a:spLocks noGrp="1"/>
          </p:cNvSpPr>
          <p:nvPr>
            <p:ph type="title"/>
          </p:nvPr>
        </p:nvSpPr>
        <p:spPr>
          <a:xfrm>
            <a:off x="838200" y="365125"/>
            <a:ext cx="10515600" cy="902201"/>
          </a:xfrm>
        </p:spPr>
        <p:txBody>
          <a:bodyPr>
            <a:normAutofit/>
          </a:bodyPr>
          <a:lstStyle/>
          <a:p>
            <a:pPr marL="0" marR="0" algn="just">
              <a:lnSpc>
                <a:spcPct val="107000"/>
              </a:lnSpc>
              <a:spcBef>
                <a:spcPts val="0"/>
              </a:spcBef>
              <a:spcAft>
                <a:spcPts val="0"/>
              </a:spcAft>
            </a:pPr>
            <a:r>
              <a:rPr lang="en-US" sz="4000" b="1"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Organizational Requirements for Information:</a:t>
            </a:r>
            <a:endParaRPr lang="en-US" sz="4000" b="1"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xmlns="" id="{91066120-4463-E231-CCC2-3DF79A4845A8}"/>
              </a:ext>
            </a:extLst>
          </p:cNvPr>
          <p:cNvSpPr>
            <a:spLocks noGrp="1"/>
          </p:cNvSpPr>
          <p:nvPr>
            <p:ph idx="1"/>
          </p:nvPr>
        </p:nvSpPr>
        <p:spPr>
          <a:xfrm>
            <a:off x="838200" y="1267326"/>
            <a:ext cx="10515600" cy="4909637"/>
          </a:xfrm>
        </p:spPr>
        <p:txBody>
          <a:bodyPr>
            <a:normAutofit fontScale="92500" lnSpcReduction="20000"/>
          </a:bodyPr>
          <a:lstStyle/>
          <a:p>
            <a:pPr marL="0" marR="0" indent="0" algn="just">
              <a:lnSpc>
                <a:spcPct val="107000"/>
              </a:lnSpc>
              <a:spcBef>
                <a:spcPts val="0"/>
              </a:spcBef>
              <a:spcAft>
                <a:spcPts val="0"/>
              </a:spcAft>
              <a:buNone/>
            </a:pPr>
            <a:r>
              <a:rPr lang="en-US" sz="32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Recruitment and Selection</a:t>
            </a:r>
            <a:endParaRPr lang="en-US" sz="32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endParaRPr lang="en-US" sz="3200" kern="100" dirty="0">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r>
              <a:rPr lang="en-US" sz="32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Training and Development</a:t>
            </a:r>
            <a:endParaRPr lang="en-US" sz="32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endParaRPr lang="en-US" sz="32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r>
              <a:rPr lang="en-US" sz="32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Legal Compliance</a:t>
            </a:r>
            <a:endParaRPr lang="en-US" sz="32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endParaRPr lang="en-US" sz="32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r>
              <a:rPr lang="en-US" sz="32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Employee Benefits and Compensation</a:t>
            </a:r>
            <a:endParaRPr lang="en-US" sz="32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endParaRPr lang="en-US" sz="32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r>
              <a:rPr lang="en-US" sz="32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Performance Management </a:t>
            </a:r>
          </a:p>
          <a:p>
            <a:pPr marL="0" marR="0" indent="0" algn="just">
              <a:lnSpc>
                <a:spcPct val="107000"/>
              </a:lnSpc>
              <a:spcBef>
                <a:spcPts val="0"/>
              </a:spcBef>
              <a:spcAft>
                <a:spcPts val="0"/>
              </a:spcAft>
              <a:buNone/>
            </a:pPr>
            <a:endParaRPr lang="en-US" sz="32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r>
              <a:rPr lang="en-US" sz="3200" kern="0" dirty="0" err="1">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Labour</a:t>
            </a:r>
            <a:r>
              <a:rPr lang="en-US" sz="32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 Market Trends</a:t>
            </a:r>
            <a:endParaRPr lang="en-US" sz="32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800"/>
              </a:spcAft>
              <a:buNone/>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xmlns="" val="28621281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A169913-7665-8C88-2AC2-583B827DD73E}"/>
              </a:ext>
            </a:extLst>
          </p:cNvPr>
          <p:cNvSpPr>
            <a:spLocks noGrp="1"/>
          </p:cNvSpPr>
          <p:nvPr>
            <p:ph type="title"/>
          </p:nvPr>
        </p:nvSpPr>
        <p:spPr>
          <a:xfrm>
            <a:off x="838200" y="208547"/>
            <a:ext cx="10515600" cy="1283369"/>
          </a:xfrm>
        </p:spPr>
        <p:txBody>
          <a:bodyPr>
            <a:noAutofit/>
          </a:bodyPr>
          <a:lstStyle/>
          <a:p>
            <a:pPr algn="ctr"/>
            <a:r>
              <a:rPr lang="en-US" sz="1400" b="1"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
            </a:r>
            <a:br>
              <a:rPr lang="en-US" sz="1400" b="1"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br>
            <a:r>
              <a:rPr lang="en-US" sz="1400" b="1"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
            </a:r>
            <a:br>
              <a:rPr lang="en-US" sz="1400" b="1"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br>
            <a:r>
              <a:rPr lang="en-US" sz="2000" b="1"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In</a:t>
            </a:r>
            <a:r>
              <a:rPr lang="en-US" sz="20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 </a:t>
            </a:r>
            <a:r>
              <a:rPr lang="en-US" sz="2000" b="1"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Human Resource Management, organizations often need to work with external agencies and employees in order to effectively manage and maintain their workforce. Here, we will discuss the requirements for information from external agencies and employees in</a:t>
            </a:r>
            <a:r>
              <a:rPr lang="en-US" sz="20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 </a:t>
            </a:r>
            <a:r>
              <a:rPr lang="en-US" sz="2000" b="1"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HRM.</a:t>
            </a:r>
            <a:r>
              <a:rPr lang="en-US" sz="20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rPr>
              <a:t/>
            </a:r>
            <a:br>
              <a:rPr lang="en-US" sz="20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rPr>
            </a:br>
            <a:r>
              <a:rPr lang="en-US" sz="2000" b="1"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
            </a:r>
            <a:br>
              <a:rPr lang="en-US" sz="2000" b="1"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br>
            <a:r>
              <a:rPr lang="en-US" sz="2000" b="1"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
            </a:r>
            <a:br>
              <a:rPr lang="en-US" sz="2000" b="1"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br>
            <a:endParaRPr lang="en-US" sz="2000" dirty="0"/>
          </a:p>
        </p:txBody>
      </p:sp>
      <p:sp>
        <p:nvSpPr>
          <p:cNvPr id="3" name="Content Placeholder 2">
            <a:extLst>
              <a:ext uri="{FF2B5EF4-FFF2-40B4-BE49-F238E27FC236}">
                <a16:creationId xmlns:a16="http://schemas.microsoft.com/office/drawing/2014/main" xmlns="" id="{C8F8475C-95D2-D6C1-2F8F-D720624DF72E}"/>
              </a:ext>
            </a:extLst>
          </p:cNvPr>
          <p:cNvSpPr>
            <a:spLocks noGrp="1"/>
          </p:cNvSpPr>
          <p:nvPr>
            <p:ph sz="half" idx="1"/>
          </p:nvPr>
        </p:nvSpPr>
        <p:spPr>
          <a:xfrm>
            <a:off x="561474" y="1491916"/>
            <a:ext cx="5181600" cy="4685047"/>
          </a:xfrm>
        </p:spPr>
        <p:txBody>
          <a:bodyPr>
            <a:normAutofit fontScale="77500" lnSpcReduction="20000"/>
          </a:bodyPr>
          <a:lstStyle/>
          <a:p>
            <a:pPr marL="0" indent="0" algn="ctr">
              <a:lnSpc>
                <a:spcPct val="107000"/>
              </a:lnSpc>
              <a:spcBef>
                <a:spcPts val="0"/>
              </a:spcBef>
              <a:buNone/>
            </a:pPr>
            <a:r>
              <a:rPr lang="en-US" sz="3200" b="1"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Employee Requirements for Information:</a:t>
            </a:r>
            <a:endParaRPr lang="en-US" sz="32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0" marR="0" indent="0" algn="ctr">
              <a:lnSpc>
                <a:spcPct val="107000"/>
              </a:lnSpc>
              <a:spcBef>
                <a:spcPts val="0"/>
              </a:spcBef>
              <a:spcAft>
                <a:spcPts val="0"/>
              </a:spcAft>
              <a:buNone/>
            </a:pPr>
            <a:endParaRPr lang="en-US" sz="14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r>
              <a:rPr lang="en-US" sz="28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Personal and Professional Development </a:t>
            </a:r>
          </a:p>
          <a:p>
            <a:pPr marL="0" marR="0" indent="0" algn="just">
              <a:lnSpc>
                <a:spcPct val="107000"/>
              </a:lnSpc>
              <a:spcBef>
                <a:spcPts val="0"/>
              </a:spcBef>
              <a:spcAft>
                <a:spcPts val="0"/>
              </a:spcAft>
              <a:buNone/>
            </a:pPr>
            <a:endParaRPr lang="en-US" sz="28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r>
              <a:rPr lang="en-US" sz="28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Compensation and Benefits </a:t>
            </a:r>
          </a:p>
          <a:p>
            <a:pPr marL="0" marR="0" algn="just">
              <a:lnSpc>
                <a:spcPct val="107000"/>
              </a:lnSpc>
              <a:spcBef>
                <a:spcPts val="0"/>
              </a:spcBef>
              <a:spcAft>
                <a:spcPts val="0"/>
              </a:spcAft>
            </a:pPr>
            <a:endParaRPr lang="en-US" sz="28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r>
              <a:rPr lang="en-US" sz="28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Performance Management </a:t>
            </a:r>
          </a:p>
          <a:p>
            <a:pPr marL="0" marR="0" algn="just">
              <a:lnSpc>
                <a:spcPct val="107000"/>
              </a:lnSpc>
              <a:spcBef>
                <a:spcPts val="0"/>
              </a:spcBef>
              <a:spcAft>
                <a:spcPts val="0"/>
              </a:spcAft>
            </a:pPr>
            <a:endParaRPr lang="en-US" sz="28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r>
              <a:rPr lang="en-US" sz="28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Workplace Policies and Procedures</a:t>
            </a:r>
          </a:p>
          <a:p>
            <a:pPr marL="0" marR="0" indent="0" algn="just">
              <a:lnSpc>
                <a:spcPct val="107000"/>
              </a:lnSpc>
              <a:spcBef>
                <a:spcPts val="0"/>
              </a:spcBef>
              <a:spcAft>
                <a:spcPts val="0"/>
              </a:spcAft>
              <a:buNone/>
            </a:pPr>
            <a:endParaRPr lang="en-US" sz="28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endParaRPr lang="en-US" sz="28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endParaRPr>
          </a:p>
          <a:p>
            <a:pPr marL="0" marR="0" indent="0" algn="just">
              <a:lnSpc>
                <a:spcPct val="107000"/>
              </a:lnSpc>
              <a:spcBef>
                <a:spcPts val="0"/>
              </a:spcBef>
              <a:spcAft>
                <a:spcPts val="0"/>
              </a:spcAft>
              <a:buNone/>
            </a:pPr>
            <a:r>
              <a:rPr lang="en-US" sz="28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Job Openings and Promotional Opportunities</a:t>
            </a:r>
            <a:endParaRPr lang="en-US" sz="28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r>
              <a:rPr lang="en-US" sz="28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 </a:t>
            </a:r>
            <a:endParaRPr lang="en-US" sz="28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Content Placeholder 3">
            <a:extLst>
              <a:ext uri="{FF2B5EF4-FFF2-40B4-BE49-F238E27FC236}">
                <a16:creationId xmlns:a16="http://schemas.microsoft.com/office/drawing/2014/main" xmlns="" id="{1D1CE1F4-7CF3-5551-4725-CAE4D6FFA951}"/>
              </a:ext>
            </a:extLst>
          </p:cNvPr>
          <p:cNvSpPr>
            <a:spLocks noGrp="1"/>
          </p:cNvSpPr>
          <p:nvPr>
            <p:ph sz="half" idx="2"/>
          </p:nvPr>
        </p:nvSpPr>
        <p:spPr>
          <a:xfrm>
            <a:off x="6448926" y="1491916"/>
            <a:ext cx="5181600" cy="4411579"/>
          </a:xfrm>
        </p:spPr>
        <p:txBody>
          <a:bodyPr>
            <a:normAutofit fontScale="77500" lnSpcReduction="20000"/>
          </a:bodyPr>
          <a:lstStyle/>
          <a:p>
            <a:pPr marL="0" indent="0" algn="ctr">
              <a:buNone/>
            </a:pPr>
            <a:r>
              <a:rPr lang="en-US" sz="2800" b="1"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Organizational Requirements for Information:</a:t>
            </a:r>
          </a:p>
          <a:p>
            <a:pPr marL="0" marR="0" indent="0" algn="just">
              <a:lnSpc>
                <a:spcPct val="107000"/>
              </a:lnSpc>
              <a:spcBef>
                <a:spcPts val="0"/>
              </a:spcBef>
              <a:spcAft>
                <a:spcPts val="0"/>
              </a:spcAft>
              <a:buNone/>
            </a:pPr>
            <a:endParaRPr lang="en-US" sz="28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endParaRPr>
          </a:p>
          <a:p>
            <a:pPr marL="0" marR="0" indent="0" algn="just">
              <a:lnSpc>
                <a:spcPct val="107000"/>
              </a:lnSpc>
              <a:spcBef>
                <a:spcPts val="0"/>
              </a:spcBef>
              <a:spcAft>
                <a:spcPts val="0"/>
              </a:spcAft>
              <a:buNone/>
            </a:pPr>
            <a:r>
              <a:rPr lang="en-US" sz="28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Recruitment and Selection</a:t>
            </a:r>
            <a:endParaRPr lang="en-US" sz="28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endParaRPr lang="en-US" sz="2800" kern="100" dirty="0">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r>
              <a:rPr lang="en-US" sz="28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Training and Development</a:t>
            </a:r>
            <a:endParaRPr lang="en-US" sz="28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endParaRPr lang="en-US" sz="28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r>
              <a:rPr lang="en-US" sz="28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Legal Compliance</a:t>
            </a:r>
            <a:endParaRPr lang="en-US" sz="28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endParaRPr lang="en-US" sz="28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r>
              <a:rPr lang="en-US" sz="28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Employee Benefits and Compensation</a:t>
            </a:r>
            <a:endParaRPr lang="en-US" sz="28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endParaRPr lang="en-US" sz="28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r>
              <a:rPr lang="en-US" sz="28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Performance Management </a:t>
            </a:r>
          </a:p>
          <a:p>
            <a:pPr marL="0" marR="0" indent="0" algn="just">
              <a:lnSpc>
                <a:spcPct val="107000"/>
              </a:lnSpc>
              <a:spcBef>
                <a:spcPts val="0"/>
              </a:spcBef>
              <a:spcAft>
                <a:spcPts val="0"/>
              </a:spcAft>
              <a:buNone/>
            </a:pPr>
            <a:endParaRPr lang="en-US" sz="28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r>
              <a:rPr lang="en-US" sz="2800" kern="0" dirty="0" err="1">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Labour</a:t>
            </a:r>
            <a:r>
              <a:rPr lang="en-US" sz="28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 Market Trends</a:t>
            </a:r>
            <a:endParaRPr lang="en-US" sz="28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xmlns="" val="16699270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E981CA05-CC24-2939-6C6B-3A9722EA495A}"/>
              </a:ext>
            </a:extLst>
          </p:cNvPr>
          <p:cNvSpPr>
            <a:spLocks noGrp="1"/>
          </p:cNvSpPr>
          <p:nvPr>
            <p:ph type="title"/>
          </p:nvPr>
        </p:nvSpPr>
        <p:spPr>
          <a:xfrm>
            <a:off x="838200" y="176463"/>
            <a:ext cx="10515600" cy="946485"/>
          </a:xfrm>
        </p:spPr>
        <p:txBody>
          <a:bodyPr>
            <a:normAutofit fontScale="90000"/>
          </a:bodyPr>
          <a:lstStyle/>
          <a:p>
            <a:r>
              <a:rPr lang="en-US" sz="44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
            </a:r>
            <a:br>
              <a:rPr lang="en-US" sz="44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br>
            <a:r>
              <a:rPr lang="en-US" sz="44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Organizational Requirements for Information:</a:t>
            </a:r>
            <a:r>
              <a:rPr lang="en-US" sz="44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rPr>
              <a:t/>
            </a:r>
            <a:br>
              <a:rPr lang="en-US" sz="44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6" name="Content Placeholder 5">
            <a:extLst>
              <a:ext uri="{FF2B5EF4-FFF2-40B4-BE49-F238E27FC236}">
                <a16:creationId xmlns:a16="http://schemas.microsoft.com/office/drawing/2014/main" xmlns="" id="{0D9DC735-5120-0C35-1F35-C2846F35F5EE}"/>
              </a:ext>
            </a:extLst>
          </p:cNvPr>
          <p:cNvSpPr>
            <a:spLocks noGrp="1"/>
          </p:cNvSpPr>
          <p:nvPr>
            <p:ph idx="1"/>
          </p:nvPr>
        </p:nvSpPr>
        <p:spPr>
          <a:xfrm>
            <a:off x="838200" y="1122948"/>
            <a:ext cx="10696074" cy="5229726"/>
          </a:xfrm>
        </p:spPr>
        <p:txBody>
          <a:bodyPr>
            <a:normAutofit/>
          </a:bodyPr>
          <a:lstStyle/>
          <a:p>
            <a:pPr marL="0" marR="0" indent="0" algn="just">
              <a:lnSpc>
                <a:spcPct val="107000"/>
              </a:lnSpc>
              <a:spcBef>
                <a:spcPts val="0"/>
              </a:spcBef>
              <a:spcAft>
                <a:spcPts val="0"/>
              </a:spcAft>
              <a:buNone/>
            </a:pPr>
            <a:r>
              <a:rPr lang="en-US" sz="18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 </a:t>
            </a:r>
            <a:r>
              <a:rPr lang="en-US" sz="2400" b="1"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Recruitment and Selection</a:t>
            </a:r>
            <a:r>
              <a:rPr lang="en-US" sz="24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 When it comes to recruitment and selection, </a:t>
            </a:r>
            <a:r>
              <a:rPr lang="en-US" sz="2400" kern="0" dirty="0" err="1">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organisations</a:t>
            </a:r>
            <a:r>
              <a:rPr lang="en-US" sz="24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 need information from external agencies such as recruitment firms, job boards, and social media platforms. This information includes potential candidate profiles, resumes, and skills assessments.</a:t>
            </a:r>
            <a:endParaRPr lang="en-US" sz="2400" kern="100" dirty="0">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r>
              <a:rPr lang="en-US" sz="24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 </a:t>
            </a:r>
            <a:endParaRPr lang="en-US" sz="24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r>
              <a:rPr lang="en-US" sz="2400" b="1"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Training and Development: </a:t>
            </a:r>
            <a:r>
              <a:rPr lang="en-US" sz="24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Organisations require information from external training providers on course materials, training schedules, and participant feedback to ensure that employees receive the necessary training and development.</a:t>
            </a:r>
            <a:endParaRPr lang="en-US" sz="2400" kern="100" dirty="0">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r>
              <a:rPr lang="en-US" sz="24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 </a:t>
            </a:r>
            <a:endParaRPr lang="en-US" sz="24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r>
              <a:rPr lang="en-US" sz="24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 </a:t>
            </a:r>
            <a:r>
              <a:rPr lang="en-US" sz="2400" b="1"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Legal Compliance: </a:t>
            </a:r>
            <a:r>
              <a:rPr lang="en-US" sz="24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HRM needs information from external legal agencies to ensure compliance with employment laws, regulations, and industry standards. This includes updates on changes in labor laws and guidelines on workplace health and safety.</a:t>
            </a:r>
            <a:endParaRPr lang="en-US" sz="24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xmlns="" val="38910031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3E7C30A-EA33-8C5B-8035-8C3DBCD258E3}"/>
              </a:ext>
            </a:extLst>
          </p:cNvPr>
          <p:cNvSpPr>
            <a:spLocks noGrp="1"/>
          </p:cNvSpPr>
          <p:nvPr>
            <p:ph type="title"/>
          </p:nvPr>
        </p:nvSpPr>
        <p:spPr>
          <a:xfrm>
            <a:off x="838200" y="365126"/>
            <a:ext cx="10515600" cy="966370"/>
          </a:xfrm>
        </p:spPr>
        <p:txBody>
          <a:bodyPr>
            <a:normAutofit fontScale="90000"/>
          </a:bodyPr>
          <a:lstStyle/>
          <a:p>
            <a:r>
              <a:rPr lang="en-US" sz="44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Organizational Requirements for Information:</a:t>
            </a:r>
            <a:r>
              <a:rPr lang="en-US" sz="44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rPr>
              <a:t/>
            </a:r>
            <a:br>
              <a:rPr lang="en-US" sz="44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xmlns="" id="{B6FECDFA-FDD8-F064-BA3F-BFCA2BEF12B2}"/>
              </a:ext>
            </a:extLst>
          </p:cNvPr>
          <p:cNvSpPr>
            <a:spLocks noGrp="1"/>
          </p:cNvSpPr>
          <p:nvPr>
            <p:ph idx="1"/>
          </p:nvPr>
        </p:nvSpPr>
        <p:spPr>
          <a:xfrm>
            <a:off x="838200" y="962526"/>
            <a:ext cx="10515600" cy="5530348"/>
          </a:xfrm>
        </p:spPr>
        <p:txBody>
          <a:bodyPr>
            <a:normAutofit lnSpcReduction="10000"/>
          </a:bodyPr>
          <a:lstStyle/>
          <a:p>
            <a:pPr marL="0" marR="0" indent="0" algn="just">
              <a:lnSpc>
                <a:spcPct val="107000"/>
              </a:lnSpc>
              <a:spcBef>
                <a:spcPts val="0"/>
              </a:spcBef>
              <a:spcAft>
                <a:spcPts val="0"/>
              </a:spcAft>
              <a:buNone/>
            </a:pPr>
            <a:r>
              <a:rPr lang="en-US" b="1"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Employee Benefits and Compensation: </a:t>
            </a:r>
            <a:r>
              <a:rPr lang="en-US"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Organisations require information from external benefits providers such as insurance companies and retirement funds to manage employee benefits and compensation packages.</a:t>
            </a:r>
            <a:endParaRPr lang="en-US"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endParaRPr lang="en-US"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r>
              <a:rPr lang="en-US" b="1"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Performance Management: </a:t>
            </a:r>
            <a:r>
              <a:rPr lang="en-US"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HRM may need information from external consulting firms or performance management software providers to track and evaluate employee performance.</a:t>
            </a:r>
            <a:endParaRPr lang="en-US"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endParaRPr lang="en-US"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r>
              <a:rPr lang="en-US" b="1" kern="0" dirty="0" err="1">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Labour</a:t>
            </a:r>
            <a:r>
              <a:rPr lang="en-US" b="1"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 Market Trends:</a:t>
            </a:r>
            <a:r>
              <a:rPr lang="en-US"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 Organisations need information from external sources such as labor market data and industry reports to stay informed about market trends and make strategic decisions regarding workforce planning.</a:t>
            </a:r>
            <a:endParaRPr lang="en-US"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endParaRPr lang="en-US"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xmlns="" val="39216979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CFB6093-FC60-FD87-8D97-8396DA0787F2}"/>
              </a:ext>
            </a:extLst>
          </p:cNvPr>
          <p:cNvSpPr>
            <a:spLocks noGrp="1"/>
          </p:cNvSpPr>
          <p:nvPr>
            <p:ph type="title"/>
          </p:nvPr>
        </p:nvSpPr>
        <p:spPr>
          <a:xfrm>
            <a:off x="838200" y="365125"/>
            <a:ext cx="10515600" cy="886159"/>
          </a:xfrm>
        </p:spPr>
        <p:txBody>
          <a:bodyPr>
            <a:normAutofit fontScale="90000"/>
          </a:bodyPr>
          <a:lstStyle/>
          <a:p>
            <a:r>
              <a:rPr lang="en-US" sz="18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                                               </a:t>
            </a:r>
            <a:br>
              <a:rPr lang="en-US" sz="18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br>
            <a:r>
              <a:rPr lang="en-US" sz="18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
            </a:r>
            <a:br>
              <a:rPr lang="en-US" sz="18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br>
            <a:r>
              <a:rPr lang="en-US" sz="18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            </a:t>
            </a:r>
            <a:r>
              <a:rPr lang="en-US" sz="40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Employee Requirements for Information:</a:t>
            </a:r>
            <a:r>
              <a:rPr lang="en-US" sz="40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rPr>
              <a:t/>
            </a:r>
            <a:br>
              <a:rPr lang="en-US" sz="40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rPr>
            </a:br>
            <a:endParaRPr lang="en-US" sz="4000" dirty="0"/>
          </a:p>
        </p:txBody>
      </p:sp>
      <p:sp>
        <p:nvSpPr>
          <p:cNvPr id="3" name="Content Placeholder 2">
            <a:extLst>
              <a:ext uri="{FF2B5EF4-FFF2-40B4-BE49-F238E27FC236}">
                <a16:creationId xmlns:a16="http://schemas.microsoft.com/office/drawing/2014/main" xmlns="" id="{50C382CD-281B-8077-CE17-08FA0A94B45C}"/>
              </a:ext>
            </a:extLst>
          </p:cNvPr>
          <p:cNvSpPr>
            <a:spLocks noGrp="1"/>
          </p:cNvSpPr>
          <p:nvPr>
            <p:ph idx="1"/>
          </p:nvPr>
        </p:nvSpPr>
        <p:spPr>
          <a:xfrm>
            <a:off x="838200" y="1540042"/>
            <a:ext cx="10515600" cy="4636921"/>
          </a:xfrm>
        </p:spPr>
        <p:txBody>
          <a:bodyPr/>
          <a:lstStyle/>
          <a:p>
            <a:pPr marL="0" marR="0" indent="0" algn="just">
              <a:lnSpc>
                <a:spcPct val="107000"/>
              </a:lnSpc>
              <a:spcBef>
                <a:spcPts val="0"/>
              </a:spcBef>
              <a:spcAft>
                <a:spcPts val="0"/>
              </a:spcAft>
              <a:buNone/>
            </a:pPr>
            <a:r>
              <a:rPr lang="en-US" sz="2400" b="1"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Personal and Professional Development: </a:t>
            </a:r>
            <a:r>
              <a:rPr lang="en-US" sz="24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Employees may require information from HRM regarding training opportunities, career development programs, and mentoring resources to enhance their skills and advance their careers.</a:t>
            </a:r>
            <a:endParaRPr lang="en-US" sz="24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endParaRPr lang="en-US" sz="24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r>
              <a:rPr lang="en-US" sz="24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 </a:t>
            </a:r>
            <a:r>
              <a:rPr lang="en-US" sz="2400" b="1"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Compensation and Benefits: </a:t>
            </a:r>
            <a:r>
              <a:rPr lang="en-US" sz="24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Employees need information about their compensation packages, benefits, and retirement plans to make informed decisions about their financial well-being.</a:t>
            </a:r>
            <a:endParaRPr lang="en-US" sz="24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endParaRPr lang="en-US" sz="24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r>
              <a:rPr lang="en-US" sz="24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 </a:t>
            </a:r>
            <a:r>
              <a:rPr lang="en-US" sz="2400" b="1"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Performance Management: </a:t>
            </a:r>
            <a:r>
              <a:rPr lang="en-US" sz="24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Employees require regular feedback and performance evaluation from HRM to understand their strengths and areas for improvement.</a:t>
            </a:r>
            <a:endParaRPr lang="en-US" sz="24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endParaRPr lang="en-US" sz="24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xmlns="" val="16171429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294761D-4FAD-2979-3665-BB8FB725FE16}"/>
              </a:ext>
            </a:extLst>
          </p:cNvPr>
          <p:cNvSpPr>
            <a:spLocks noGrp="1"/>
          </p:cNvSpPr>
          <p:nvPr>
            <p:ph type="title"/>
          </p:nvPr>
        </p:nvSpPr>
        <p:spPr/>
        <p:txBody>
          <a:bodyPr/>
          <a:lstStyle/>
          <a:p>
            <a:r>
              <a:rPr lang="en-US" sz="44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Employee Requirements for Information:</a:t>
            </a:r>
            <a:r>
              <a:rPr lang="en-US" sz="44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rPr>
              <a:t/>
            </a:r>
            <a:br>
              <a:rPr lang="en-US" sz="44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xmlns="" id="{7BDD69C7-C1DE-48F1-EDBF-F263FC46E7AD}"/>
              </a:ext>
            </a:extLst>
          </p:cNvPr>
          <p:cNvSpPr>
            <a:spLocks noGrp="1"/>
          </p:cNvSpPr>
          <p:nvPr>
            <p:ph idx="1"/>
          </p:nvPr>
        </p:nvSpPr>
        <p:spPr>
          <a:xfrm>
            <a:off x="838200" y="1138989"/>
            <a:ext cx="10515600" cy="5037974"/>
          </a:xfrm>
        </p:spPr>
        <p:txBody>
          <a:bodyPr/>
          <a:lstStyle/>
          <a:p>
            <a:pPr marL="0" marR="0" indent="0" algn="just">
              <a:lnSpc>
                <a:spcPct val="107000"/>
              </a:lnSpc>
              <a:spcBef>
                <a:spcPts val="0"/>
              </a:spcBef>
              <a:spcAft>
                <a:spcPts val="0"/>
              </a:spcAft>
              <a:buNone/>
            </a:pPr>
            <a:r>
              <a:rPr lang="en-US" sz="1800" b="1"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 </a:t>
            </a:r>
            <a:r>
              <a:rPr lang="en-US" b="1"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Workplace Policies and Procedures:</a:t>
            </a:r>
            <a:r>
              <a:rPr lang="en-US"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 Employees need to be informed about the company's policies and procedures, such as code of conduct, anti-discrimination policies, and grievance procedures, to ensure a healthy and equitable work environment.</a:t>
            </a:r>
            <a:endParaRPr lang="en-US"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endParaRPr lang="en-US"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r>
              <a:rPr lang="en-US" b="1"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Job Openings and Promotional Opportunities:</a:t>
            </a:r>
            <a:r>
              <a:rPr lang="en-US"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 Employees need to be informed about internal job openings and career advancement opportunities within the organization.</a:t>
            </a:r>
            <a:endParaRPr lang="en-US"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xmlns="" val="7815148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2236B12-8169-EFD8-C71E-C3CD2261C160}"/>
              </a:ext>
            </a:extLst>
          </p:cNvPr>
          <p:cNvSpPr>
            <a:spLocks noGrp="1"/>
          </p:cNvSpPr>
          <p:nvPr>
            <p:ph type="title"/>
          </p:nvPr>
        </p:nvSpPr>
        <p:spPr/>
        <p:txBody>
          <a:bodyPr/>
          <a:lstStyle/>
          <a:p>
            <a:r>
              <a:rPr lang="en-US" kern="0" dirty="0">
                <a:solidFill>
                  <a:srgbClr val="222222"/>
                </a:solidFill>
                <a:highlight>
                  <a:srgbClr val="FFFFFF"/>
                </a:highlight>
                <a:latin typeface="Calibri" panose="020F0502020204030204" pitchFamily="34" charset="0"/>
                <a:cs typeface="Calibri" panose="020F0502020204030204" pitchFamily="34" charset="0"/>
              </a:rPr>
              <a:t>Conclusion</a:t>
            </a:r>
            <a:endParaRPr lang="en-US" dirty="0"/>
          </a:p>
        </p:txBody>
      </p:sp>
      <p:sp>
        <p:nvSpPr>
          <p:cNvPr id="3" name="Content Placeholder 2">
            <a:extLst>
              <a:ext uri="{FF2B5EF4-FFF2-40B4-BE49-F238E27FC236}">
                <a16:creationId xmlns:a16="http://schemas.microsoft.com/office/drawing/2014/main" xmlns="" id="{269A11F3-31E1-71AF-06F3-5D65A6009C33}"/>
              </a:ext>
            </a:extLst>
          </p:cNvPr>
          <p:cNvSpPr>
            <a:spLocks noGrp="1"/>
          </p:cNvSpPr>
          <p:nvPr>
            <p:ph idx="1"/>
          </p:nvPr>
        </p:nvSpPr>
        <p:spPr>
          <a:xfrm>
            <a:off x="838200" y="1825625"/>
            <a:ext cx="10515600" cy="1325563"/>
          </a:xfrm>
        </p:spPr>
        <p:txBody>
          <a:bodyPr>
            <a:normAutofit lnSpcReduction="10000"/>
          </a:bodyPr>
          <a:lstStyle/>
          <a:p>
            <a:pPr marL="0" indent="0">
              <a:buNone/>
            </a:pPr>
            <a:endParaRPr lang="en-US"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endParaRPr>
          </a:p>
          <a:p>
            <a:pPr marL="0" indent="0">
              <a:buNone/>
            </a:pPr>
            <a:r>
              <a:rPr lang="en-US"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Communication and transparency play a crucial role in managing these requirements effectively.</a:t>
            </a:r>
            <a:endParaRPr lang="en-US"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xmlns="" val="9415458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53</TotalTime>
  <Words>426</Words>
  <Application>Microsoft Office PowerPoint</Application>
  <PresentationFormat>Custom</PresentationFormat>
  <Paragraphs>84</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Course-  Human Resource Management Module -1 Organizational external agency and employee requirements for information</vt:lpstr>
      <vt:lpstr>  In Human Resource Management, organizations often need to work with external agencies and employees in order to effectively manage and maintain their workforce.  </vt:lpstr>
      <vt:lpstr>Organizational Requirements for Information:</vt:lpstr>
      <vt:lpstr>  In Human Resource Management, organizations often need to work with external agencies and employees in order to effectively manage and maintain their workforce. Here, we will discuss the requirements for information from external agencies and employees in HRM.   </vt:lpstr>
      <vt:lpstr> Organizational Requirements for Information: </vt:lpstr>
      <vt:lpstr>Organizational Requirements for Information: </vt:lpstr>
      <vt:lpstr>                                                             Employee Requirements for Information: </vt:lpstr>
      <vt:lpstr>Employee Requirements for Information: </vt:lpstr>
      <vt:lpstr>Conclusion</vt:lpstr>
      <vt:lpstr>                In summary</vt:lpstr>
      <vt:lpstr>                             Thank you</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Organizational external agency and employee requirements for information</dc:title>
  <dc:creator>Mita Basu</dc:creator>
  <cp:lastModifiedBy>UC</cp:lastModifiedBy>
  <cp:revision>13</cp:revision>
  <dcterms:created xsi:type="dcterms:W3CDTF">2024-06-01T11:46:16Z</dcterms:created>
  <dcterms:modified xsi:type="dcterms:W3CDTF">2024-07-01T08:27:11Z</dcterms:modified>
</cp:coreProperties>
</file>