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Default Extension="vml" ContentType="application/vnd.openxmlformats-officedocument.vmlDrawing"/>
  <Default Extension="gif" ContentType="image/gi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300" r:id="rId2"/>
    <p:sldId id="285" r:id="rId3"/>
    <p:sldId id="301" r:id="rId4"/>
    <p:sldId id="286" r:id="rId5"/>
    <p:sldId id="262" r:id="rId6"/>
    <p:sldId id="258" r:id="rId7"/>
    <p:sldId id="259" r:id="rId8"/>
    <p:sldId id="271" r:id="rId9"/>
    <p:sldId id="272" r:id="rId10"/>
    <p:sldId id="273" r:id="rId11"/>
    <p:sldId id="274" r:id="rId12"/>
    <p:sldId id="287" r:id="rId13"/>
    <p:sldId id="288" r:id="rId14"/>
    <p:sldId id="279" r:id="rId15"/>
    <p:sldId id="280" r:id="rId16"/>
    <p:sldId id="281" r:id="rId17"/>
    <p:sldId id="282" r:id="rId18"/>
    <p:sldId id="283" r:id="rId19"/>
    <p:sldId id="290" r:id="rId20"/>
    <p:sldId id="292" r:id="rId21"/>
    <p:sldId id="289" r:id="rId22"/>
    <p:sldId id="302" r:id="rId23"/>
    <p:sldId id="303" r:id="rId24"/>
    <p:sldId id="304" r:id="rId25"/>
    <p:sldId id="305" r:id="rId26"/>
    <p:sldId id="294" r:id="rId27"/>
    <p:sldId id="296" r:id="rId28"/>
    <p:sldId id="298" r:id="rId29"/>
    <p:sldId id="308" r:id="rId30"/>
    <p:sldId id="309" r:id="rId31"/>
    <p:sldId id="270" r:id="rId32"/>
    <p:sldId id="310"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192" autoAdjust="0"/>
    <p:restoredTop sz="94660"/>
  </p:normalViewPr>
  <p:slideViewPr>
    <p:cSldViewPr snapToGrid="0">
      <p:cViewPr>
        <p:scale>
          <a:sx n="57" d="100"/>
          <a:sy n="57" d="100"/>
        </p:scale>
        <p:origin x="-228" y="-240"/>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EBE381B-547D-4DDE-A5CA-F7A627C5F3F8}"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n-US"/>
        </a:p>
      </dgm:t>
    </dgm:pt>
    <dgm:pt modelId="{BBB15CD0-9833-4A6F-88B0-FD84621721DE}">
      <dgm:prSet custT="1"/>
      <dgm:spPr>
        <a:solidFill>
          <a:schemeClr val="accent2"/>
        </a:solidFill>
      </dgm:spPr>
      <dgm:t>
        <a:bodyPr/>
        <a:lstStyle/>
        <a:p>
          <a:pPr rtl="0"/>
          <a:r>
            <a:rPr lang="en-US" sz="2400" b="1" dirty="0" smtClean="0">
              <a:solidFill>
                <a:schemeClr val="tx1"/>
              </a:solidFill>
            </a:rPr>
            <a:t>Painless, Bloodless &amp; Clean surgical field.</a:t>
          </a:r>
          <a:endParaRPr lang="en-US" sz="2400" b="1" dirty="0">
            <a:solidFill>
              <a:schemeClr val="tx1"/>
            </a:solidFill>
          </a:endParaRPr>
        </a:p>
      </dgm:t>
    </dgm:pt>
    <dgm:pt modelId="{976F93F5-3904-4F6C-B049-734AAB53166D}" type="parTrans" cxnId="{15887AAB-37C0-4501-BB46-422B886E5EC7}">
      <dgm:prSet/>
      <dgm:spPr/>
      <dgm:t>
        <a:bodyPr/>
        <a:lstStyle/>
        <a:p>
          <a:endParaRPr lang="en-US"/>
        </a:p>
      </dgm:t>
    </dgm:pt>
    <dgm:pt modelId="{64ADC573-D850-4219-9EDD-F78C596AC74E}" type="sibTrans" cxnId="{15887AAB-37C0-4501-BB46-422B886E5EC7}">
      <dgm:prSet/>
      <dgm:spPr/>
      <dgm:t>
        <a:bodyPr/>
        <a:lstStyle/>
        <a:p>
          <a:endParaRPr lang="en-US" b="1"/>
        </a:p>
      </dgm:t>
    </dgm:pt>
    <dgm:pt modelId="{DF49A481-C2C8-4785-9876-54A7CA29BF6D}">
      <dgm:prSet custT="1"/>
      <dgm:spPr>
        <a:solidFill>
          <a:srgbClr val="00B050"/>
        </a:solidFill>
      </dgm:spPr>
      <dgm:t>
        <a:bodyPr/>
        <a:lstStyle/>
        <a:p>
          <a:pPr rtl="0"/>
          <a:r>
            <a:rPr lang="en-US" sz="2400" b="1" dirty="0" smtClean="0">
              <a:solidFill>
                <a:schemeClr val="tx1"/>
              </a:solidFill>
            </a:rPr>
            <a:t>No or minimal need for anesthesia.</a:t>
          </a:r>
          <a:endParaRPr lang="en-US" sz="2400" b="1" dirty="0">
            <a:solidFill>
              <a:schemeClr val="tx1"/>
            </a:solidFill>
          </a:endParaRPr>
        </a:p>
      </dgm:t>
    </dgm:pt>
    <dgm:pt modelId="{5F3BCFA6-4DAA-43D1-A7E5-5F175B412A74}" type="parTrans" cxnId="{1281FF3D-B686-4C11-839B-4536573F6EF4}">
      <dgm:prSet/>
      <dgm:spPr/>
      <dgm:t>
        <a:bodyPr/>
        <a:lstStyle/>
        <a:p>
          <a:endParaRPr lang="en-US"/>
        </a:p>
      </dgm:t>
    </dgm:pt>
    <dgm:pt modelId="{3BCBD0E2-E1B9-4644-A1C9-33D18B671B15}" type="sibTrans" cxnId="{1281FF3D-B686-4C11-839B-4536573F6EF4}">
      <dgm:prSet/>
      <dgm:spPr/>
      <dgm:t>
        <a:bodyPr/>
        <a:lstStyle/>
        <a:p>
          <a:endParaRPr lang="en-US" b="1"/>
        </a:p>
      </dgm:t>
    </dgm:pt>
    <dgm:pt modelId="{847854F4-BA0B-48E2-81E5-46FD047863CA}">
      <dgm:prSet custT="1"/>
      <dgm:spPr>
        <a:ln>
          <a:solidFill>
            <a:schemeClr val="bg1"/>
          </a:solidFill>
        </a:ln>
      </dgm:spPr>
      <dgm:t>
        <a:bodyPr/>
        <a:lstStyle/>
        <a:p>
          <a:pPr rtl="0"/>
          <a:r>
            <a:rPr lang="en-US" sz="2400" b="1" dirty="0" smtClean="0">
              <a:solidFill>
                <a:schemeClr val="tx1"/>
              </a:solidFill>
            </a:rPr>
            <a:t>Laser kills bacteria, risk of infection is reduced</a:t>
          </a:r>
          <a:endParaRPr lang="en-US" sz="2400" b="1" dirty="0">
            <a:solidFill>
              <a:schemeClr val="tx1"/>
            </a:solidFill>
          </a:endParaRPr>
        </a:p>
      </dgm:t>
    </dgm:pt>
    <dgm:pt modelId="{923A2EE0-2A19-4110-A2C3-A18055EF00C9}" type="parTrans" cxnId="{FDFFFA4C-BF7F-44ED-9695-CE2B57597DCD}">
      <dgm:prSet/>
      <dgm:spPr/>
      <dgm:t>
        <a:bodyPr/>
        <a:lstStyle/>
        <a:p>
          <a:endParaRPr lang="en-US"/>
        </a:p>
      </dgm:t>
    </dgm:pt>
    <dgm:pt modelId="{9A5A0431-69A0-4DC7-AD3F-B8319B1CA864}" type="sibTrans" cxnId="{FDFFFA4C-BF7F-44ED-9695-CE2B57597DCD}">
      <dgm:prSet/>
      <dgm:spPr/>
      <dgm:t>
        <a:bodyPr/>
        <a:lstStyle/>
        <a:p>
          <a:endParaRPr lang="en-US" b="1"/>
        </a:p>
      </dgm:t>
    </dgm:pt>
    <dgm:pt modelId="{5678B721-2996-4859-8001-0DD203E9097C}">
      <dgm:prSet custT="1"/>
      <dgm:spPr>
        <a:solidFill>
          <a:srgbClr val="FFFF00"/>
        </a:solidFill>
        <a:ln>
          <a:solidFill>
            <a:schemeClr val="bg1"/>
          </a:solidFill>
        </a:ln>
      </dgm:spPr>
      <dgm:t>
        <a:bodyPr/>
        <a:lstStyle/>
        <a:p>
          <a:pPr rtl="0"/>
          <a:r>
            <a:rPr lang="en-US" sz="2400" b="1" dirty="0" smtClean="0">
              <a:solidFill>
                <a:schemeClr val="tx1"/>
              </a:solidFill>
            </a:rPr>
            <a:t>No postoperative discomfort, and swelling.</a:t>
          </a:r>
          <a:endParaRPr lang="en-US" sz="2400" b="1" dirty="0">
            <a:solidFill>
              <a:schemeClr val="tx1"/>
            </a:solidFill>
          </a:endParaRPr>
        </a:p>
      </dgm:t>
    </dgm:pt>
    <dgm:pt modelId="{21F05082-7A80-469C-9CE2-904BCFCB9C0B}" type="parTrans" cxnId="{40C071C1-9E95-4CA4-B75E-97C600ED9AFF}">
      <dgm:prSet/>
      <dgm:spPr/>
      <dgm:t>
        <a:bodyPr/>
        <a:lstStyle/>
        <a:p>
          <a:endParaRPr lang="en-US"/>
        </a:p>
      </dgm:t>
    </dgm:pt>
    <dgm:pt modelId="{8B5BA304-F207-47A9-B6A1-851086C3EC10}" type="sibTrans" cxnId="{40C071C1-9E95-4CA4-B75E-97C600ED9AFF}">
      <dgm:prSet/>
      <dgm:spPr/>
      <dgm:t>
        <a:bodyPr/>
        <a:lstStyle/>
        <a:p>
          <a:endParaRPr lang="en-US" b="1"/>
        </a:p>
      </dgm:t>
    </dgm:pt>
    <dgm:pt modelId="{7F144A97-457C-4E46-B214-A117ED24D293}">
      <dgm:prSet custT="1"/>
      <dgm:spPr>
        <a:solidFill>
          <a:schemeClr val="accent6"/>
        </a:solidFill>
      </dgm:spPr>
      <dgm:t>
        <a:bodyPr/>
        <a:lstStyle/>
        <a:p>
          <a:pPr rtl="0"/>
          <a:r>
            <a:rPr lang="en-US" sz="2400" b="1" dirty="0" smtClean="0">
              <a:solidFill>
                <a:schemeClr val="tx1"/>
              </a:solidFill>
            </a:rPr>
            <a:t>Superior and faster healing</a:t>
          </a:r>
          <a:endParaRPr lang="en-US" sz="2400" b="1" dirty="0">
            <a:solidFill>
              <a:schemeClr val="tx1"/>
            </a:solidFill>
          </a:endParaRPr>
        </a:p>
      </dgm:t>
    </dgm:pt>
    <dgm:pt modelId="{7FB3A94A-738B-4865-812E-58C16418DB32}" type="parTrans" cxnId="{88BA6E1C-326E-4ED4-BAE5-85491F8551FC}">
      <dgm:prSet/>
      <dgm:spPr/>
      <dgm:t>
        <a:bodyPr/>
        <a:lstStyle/>
        <a:p>
          <a:endParaRPr lang="en-US"/>
        </a:p>
      </dgm:t>
    </dgm:pt>
    <dgm:pt modelId="{C4F0EB6D-F5ED-4C63-BC5E-719C488D7992}" type="sibTrans" cxnId="{88BA6E1C-326E-4ED4-BAE5-85491F8551FC}">
      <dgm:prSet/>
      <dgm:spPr/>
      <dgm:t>
        <a:bodyPr/>
        <a:lstStyle/>
        <a:p>
          <a:endParaRPr lang="en-US" b="1"/>
        </a:p>
      </dgm:t>
    </dgm:pt>
    <dgm:pt modelId="{969A0822-01D6-4050-BC10-A2DE7F580ECD}" type="pres">
      <dgm:prSet presAssocID="{AEBE381B-547D-4DDE-A5CA-F7A627C5F3F8}" presName="cycle" presStyleCnt="0">
        <dgm:presLayoutVars>
          <dgm:dir/>
          <dgm:resizeHandles val="exact"/>
        </dgm:presLayoutVars>
      </dgm:prSet>
      <dgm:spPr/>
      <dgm:t>
        <a:bodyPr/>
        <a:lstStyle/>
        <a:p>
          <a:endParaRPr lang="en-US"/>
        </a:p>
      </dgm:t>
    </dgm:pt>
    <dgm:pt modelId="{27238AB1-8BA8-4DD4-9290-5A71BE38889C}" type="pres">
      <dgm:prSet presAssocID="{BBB15CD0-9833-4A6F-88B0-FD84621721DE}" presName="node" presStyleLbl="node1" presStyleIdx="0" presStyleCnt="5">
        <dgm:presLayoutVars>
          <dgm:bulletEnabled val="1"/>
        </dgm:presLayoutVars>
      </dgm:prSet>
      <dgm:spPr/>
      <dgm:t>
        <a:bodyPr/>
        <a:lstStyle/>
        <a:p>
          <a:endParaRPr lang="en-US"/>
        </a:p>
      </dgm:t>
    </dgm:pt>
    <dgm:pt modelId="{211F0235-426F-41B6-A6F3-42A6D843B968}" type="pres">
      <dgm:prSet presAssocID="{64ADC573-D850-4219-9EDD-F78C596AC74E}" presName="sibTrans" presStyleLbl="sibTrans2D1" presStyleIdx="0" presStyleCnt="5"/>
      <dgm:spPr/>
      <dgm:t>
        <a:bodyPr/>
        <a:lstStyle/>
        <a:p>
          <a:endParaRPr lang="en-US"/>
        </a:p>
      </dgm:t>
    </dgm:pt>
    <dgm:pt modelId="{02C85F7C-8FB2-4AA2-8715-D4BABD3BE4E5}" type="pres">
      <dgm:prSet presAssocID="{64ADC573-D850-4219-9EDD-F78C596AC74E}" presName="connectorText" presStyleLbl="sibTrans2D1" presStyleIdx="0" presStyleCnt="5"/>
      <dgm:spPr/>
      <dgm:t>
        <a:bodyPr/>
        <a:lstStyle/>
        <a:p>
          <a:endParaRPr lang="en-US"/>
        </a:p>
      </dgm:t>
    </dgm:pt>
    <dgm:pt modelId="{EF7D8E20-9910-4D52-A7C5-F63E6E19FC3F}" type="pres">
      <dgm:prSet presAssocID="{DF49A481-C2C8-4785-9876-54A7CA29BF6D}" presName="node" presStyleLbl="node1" presStyleIdx="1" presStyleCnt="5" custRadScaleRad="137182" custRadScaleInc="13863">
        <dgm:presLayoutVars>
          <dgm:bulletEnabled val="1"/>
        </dgm:presLayoutVars>
      </dgm:prSet>
      <dgm:spPr/>
      <dgm:t>
        <a:bodyPr/>
        <a:lstStyle/>
        <a:p>
          <a:endParaRPr lang="en-US"/>
        </a:p>
      </dgm:t>
    </dgm:pt>
    <dgm:pt modelId="{160A6134-5F9F-47AE-B1F0-F505917C6956}" type="pres">
      <dgm:prSet presAssocID="{3BCBD0E2-E1B9-4644-A1C9-33D18B671B15}" presName="sibTrans" presStyleLbl="sibTrans2D1" presStyleIdx="1" presStyleCnt="5"/>
      <dgm:spPr/>
      <dgm:t>
        <a:bodyPr/>
        <a:lstStyle/>
        <a:p>
          <a:endParaRPr lang="en-US"/>
        </a:p>
      </dgm:t>
    </dgm:pt>
    <dgm:pt modelId="{8E1DA28E-163C-4252-84B4-A6D4EE15FF32}" type="pres">
      <dgm:prSet presAssocID="{3BCBD0E2-E1B9-4644-A1C9-33D18B671B15}" presName="connectorText" presStyleLbl="sibTrans2D1" presStyleIdx="1" presStyleCnt="5"/>
      <dgm:spPr/>
      <dgm:t>
        <a:bodyPr/>
        <a:lstStyle/>
        <a:p>
          <a:endParaRPr lang="en-US"/>
        </a:p>
      </dgm:t>
    </dgm:pt>
    <dgm:pt modelId="{2583B864-B58B-4D3D-B353-099AAD35FA91}" type="pres">
      <dgm:prSet presAssocID="{847854F4-BA0B-48E2-81E5-46FD047863CA}" presName="node" presStyleLbl="node1" presStyleIdx="2" presStyleCnt="5" custRadScaleRad="115450" custRadScaleInc="-26412">
        <dgm:presLayoutVars>
          <dgm:bulletEnabled val="1"/>
        </dgm:presLayoutVars>
      </dgm:prSet>
      <dgm:spPr/>
      <dgm:t>
        <a:bodyPr/>
        <a:lstStyle/>
        <a:p>
          <a:endParaRPr lang="en-US"/>
        </a:p>
      </dgm:t>
    </dgm:pt>
    <dgm:pt modelId="{A3DE536A-CA95-4055-81D9-DFB5D2264D58}" type="pres">
      <dgm:prSet presAssocID="{9A5A0431-69A0-4DC7-AD3F-B8319B1CA864}" presName="sibTrans" presStyleLbl="sibTrans2D1" presStyleIdx="2" presStyleCnt="5"/>
      <dgm:spPr/>
      <dgm:t>
        <a:bodyPr/>
        <a:lstStyle/>
        <a:p>
          <a:endParaRPr lang="en-US"/>
        </a:p>
      </dgm:t>
    </dgm:pt>
    <dgm:pt modelId="{DD3EA3D7-4B53-4950-B11C-3EA864E72515}" type="pres">
      <dgm:prSet presAssocID="{9A5A0431-69A0-4DC7-AD3F-B8319B1CA864}" presName="connectorText" presStyleLbl="sibTrans2D1" presStyleIdx="2" presStyleCnt="5"/>
      <dgm:spPr/>
      <dgm:t>
        <a:bodyPr/>
        <a:lstStyle/>
        <a:p>
          <a:endParaRPr lang="en-US"/>
        </a:p>
      </dgm:t>
    </dgm:pt>
    <dgm:pt modelId="{A07DE9B8-01B7-4015-B43C-BEE048CFCFDB}" type="pres">
      <dgm:prSet presAssocID="{5678B721-2996-4859-8001-0DD203E9097C}" presName="node" presStyleLbl="node1" presStyleIdx="3" presStyleCnt="5" custRadScaleRad="111043" custRadScaleInc="20082">
        <dgm:presLayoutVars>
          <dgm:bulletEnabled val="1"/>
        </dgm:presLayoutVars>
      </dgm:prSet>
      <dgm:spPr/>
      <dgm:t>
        <a:bodyPr/>
        <a:lstStyle/>
        <a:p>
          <a:endParaRPr lang="en-US"/>
        </a:p>
      </dgm:t>
    </dgm:pt>
    <dgm:pt modelId="{6D550EA6-2FAB-4A36-8819-5872B4DE4FB4}" type="pres">
      <dgm:prSet presAssocID="{8B5BA304-F207-47A9-B6A1-851086C3EC10}" presName="sibTrans" presStyleLbl="sibTrans2D1" presStyleIdx="3" presStyleCnt="5"/>
      <dgm:spPr/>
      <dgm:t>
        <a:bodyPr/>
        <a:lstStyle/>
        <a:p>
          <a:endParaRPr lang="en-US"/>
        </a:p>
      </dgm:t>
    </dgm:pt>
    <dgm:pt modelId="{56ECFC33-9D6E-42F1-B17E-C3B7FFDF6F14}" type="pres">
      <dgm:prSet presAssocID="{8B5BA304-F207-47A9-B6A1-851086C3EC10}" presName="connectorText" presStyleLbl="sibTrans2D1" presStyleIdx="3" presStyleCnt="5"/>
      <dgm:spPr/>
      <dgm:t>
        <a:bodyPr/>
        <a:lstStyle/>
        <a:p>
          <a:endParaRPr lang="en-US"/>
        </a:p>
      </dgm:t>
    </dgm:pt>
    <dgm:pt modelId="{D5A67E07-3323-47D6-8825-6E6A9FF1A2D3}" type="pres">
      <dgm:prSet presAssocID="{7F144A97-457C-4E46-B214-A117ED24D293}" presName="node" presStyleLbl="node1" presStyleIdx="4" presStyleCnt="5" custRadScaleRad="136562" custRadScaleInc="-17134">
        <dgm:presLayoutVars>
          <dgm:bulletEnabled val="1"/>
        </dgm:presLayoutVars>
      </dgm:prSet>
      <dgm:spPr/>
      <dgm:t>
        <a:bodyPr/>
        <a:lstStyle/>
        <a:p>
          <a:endParaRPr lang="en-US"/>
        </a:p>
      </dgm:t>
    </dgm:pt>
    <dgm:pt modelId="{0BB585AE-2A95-4C00-B80F-77D868AAE0C6}" type="pres">
      <dgm:prSet presAssocID="{C4F0EB6D-F5ED-4C63-BC5E-719C488D7992}" presName="sibTrans" presStyleLbl="sibTrans2D1" presStyleIdx="4" presStyleCnt="5"/>
      <dgm:spPr/>
      <dgm:t>
        <a:bodyPr/>
        <a:lstStyle/>
        <a:p>
          <a:endParaRPr lang="en-US"/>
        </a:p>
      </dgm:t>
    </dgm:pt>
    <dgm:pt modelId="{6B9CAAD1-B90B-4C6E-9CB2-AAB9DC9882CA}" type="pres">
      <dgm:prSet presAssocID="{C4F0EB6D-F5ED-4C63-BC5E-719C488D7992}" presName="connectorText" presStyleLbl="sibTrans2D1" presStyleIdx="4" presStyleCnt="5"/>
      <dgm:spPr/>
      <dgm:t>
        <a:bodyPr/>
        <a:lstStyle/>
        <a:p>
          <a:endParaRPr lang="en-US"/>
        </a:p>
      </dgm:t>
    </dgm:pt>
  </dgm:ptLst>
  <dgm:cxnLst>
    <dgm:cxn modelId="{E1CC990E-D9F1-49A8-BA90-B66D49B51E37}" type="presOf" srcId="{C4F0EB6D-F5ED-4C63-BC5E-719C488D7992}" destId="{0BB585AE-2A95-4C00-B80F-77D868AAE0C6}" srcOrd="0" destOrd="0" presId="urn:microsoft.com/office/officeart/2005/8/layout/cycle2"/>
    <dgm:cxn modelId="{84E3A305-B9B9-4FD4-B415-7E9F4020016B}" type="presOf" srcId="{8B5BA304-F207-47A9-B6A1-851086C3EC10}" destId="{6D550EA6-2FAB-4A36-8819-5872B4DE4FB4}" srcOrd="0" destOrd="0" presId="urn:microsoft.com/office/officeart/2005/8/layout/cycle2"/>
    <dgm:cxn modelId="{28AB1589-1B4C-4FC6-A612-709EF9021BF4}" type="presOf" srcId="{DF49A481-C2C8-4785-9876-54A7CA29BF6D}" destId="{EF7D8E20-9910-4D52-A7C5-F63E6E19FC3F}" srcOrd="0" destOrd="0" presId="urn:microsoft.com/office/officeart/2005/8/layout/cycle2"/>
    <dgm:cxn modelId="{88BA6E1C-326E-4ED4-BAE5-85491F8551FC}" srcId="{AEBE381B-547D-4DDE-A5CA-F7A627C5F3F8}" destId="{7F144A97-457C-4E46-B214-A117ED24D293}" srcOrd="4" destOrd="0" parTransId="{7FB3A94A-738B-4865-812E-58C16418DB32}" sibTransId="{C4F0EB6D-F5ED-4C63-BC5E-719C488D7992}"/>
    <dgm:cxn modelId="{26AE0F61-C735-43E0-939A-814CF4BEA637}" type="presOf" srcId="{3BCBD0E2-E1B9-4644-A1C9-33D18B671B15}" destId="{160A6134-5F9F-47AE-B1F0-F505917C6956}" srcOrd="0" destOrd="0" presId="urn:microsoft.com/office/officeart/2005/8/layout/cycle2"/>
    <dgm:cxn modelId="{929FB895-B343-4D34-906B-4C386609FC79}" type="presOf" srcId="{64ADC573-D850-4219-9EDD-F78C596AC74E}" destId="{02C85F7C-8FB2-4AA2-8715-D4BABD3BE4E5}" srcOrd="1" destOrd="0" presId="urn:microsoft.com/office/officeart/2005/8/layout/cycle2"/>
    <dgm:cxn modelId="{1281FF3D-B686-4C11-839B-4536573F6EF4}" srcId="{AEBE381B-547D-4DDE-A5CA-F7A627C5F3F8}" destId="{DF49A481-C2C8-4785-9876-54A7CA29BF6D}" srcOrd="1" destOrd="0" parTransId="{5F3BCFA6-4DAA-43D1-A7E5-5F175B412A74}" sibTransId="{3BCBD0E2-E1B9-4644-A1C9-33D18B671B15}"/>
    <dgm:cxn modelId="{DC6147E6-6EB3-49C3-A049-9F8C418E3485}" type="presOf" srcId="{C4F0EB6D-F5ED-4C63-BC5E-719C488D7992}" destId="{6B9CAAD1-B90B-4C6E-9CB2-AAB9DC9882CA}" srcOrd="1" destOrd="0" presId="urn:microsoft.com/office/officeart/2005/8/layout/cycle2"/>
    <dgm:cxn modelId="{6B32A8C2-7F21-4994-97B8-9D67D3462A9F}" type="presOf" srcId="{64ADC573-D850-4219-9EDD-F78C596AC74E}" destId="{211F0235-426F-41B6-A6F3-42A6D843B968}" srcOrd="0" destOrd="0" presId="urn:microsoft.com/office/officeart/2005/8/layout/cycle2"/>
    <dgm:cxn modelId="{6221771B-E6A6-4E9C-92F1-5A755F97EDE7}" type="presOf" srcId="{9A5A0431-69A0-4DC7-AD3F-B8319B1CA864}" destId="{DD3EA3D7-4B53-4950-B11C-3EA864E72515}" srcOrd="1" destOrd="0" presId="urn:microsoft.com/office/officeart/2005/8/layout/cycle2"/>
    <dgm:cxn modelId="{AF7B09F4-1906-4B10-8464-B0BC2A49199F}" type="presOf" srcId="{7F144A97-457C-4E46-B214-A117ED24D293}" destId="{D5A67E07-3323-47D6-8825-6E6A9FF1A2D3}" srcOrd="0" destOrd="0" presId="urn:microsoft.com/office/officeart/2005/8/layout/cycle2"/>
    <dgm:cxn modelId="{3AADDA6F-011F-452A-8B12-CD32ABA2C1B1}" type="presOf" srcId="{8B5BA304-F207-47A9-B6A1-851086C3EC10}" destId="{56ECFC33-9D6E-42F1-B17E-C3B7FFDF6F14}" srcOrd="1" destOrd="0" presId="urn:microsoft.com/office/officeart/2005/8/layout/cycle2"/>
    <dgm:cxn modelId="{FDFFFA4C-BF7F-44ED-9695-CE2B57597DCD}" srcId="{AEBE381B-547D-4DDE-A5CA-F7A627C5F3F8}" destId="{847854F4-BA0B-48E2-81E5-46FD047863CA}" srcOrd="2" destOrd="0" parTransId="{923A2EE0-2A19-4110-A2C3-A18055EF00C9}" sibTransId="{9A5A0431-69A0-4DC7-AD3F-B8319B1CA864}"/>
    <dgm:cxn modelId="{E8AF9A94-09BE-40D7-9E4F-C1A773BC8C69}" type="presOf" srcId="{3BCBD0E2-E1B9-4644-A1C9-33D18B671B15}" destId="{8E1DA28E-163C-4252-84B4-A6D4EE15FF32}" srcOrd="1" destOrd="0" presId="urn:microsoft.com/office/officeart/2005/8/layout/cycle2"/>
    <dgm:cxn modelId="{40C071C1-9E95-4CA4-B75E-97C600ED9AFF}" srcId="{AEBE381B-547D-4DDE-A5CA-F7A627C5F3F8}" destId="{5678B721-2996-4859-8001-0DD203E9097C}" srcOrd="3" destOrd="0" parTransId="{21F05082-7A80-469C-9CE2-904BCFCB9C0B}" sibTransId="{8B5BA304-F207-47A9-B6A1-851086C3EC10}"/>
    <dgm:cxn modelId="{CF4D8F81-0945-45B0-89B6-C15AB6B50AA3}" type="presOf" srcId="{5678B721-2996-4859-8001-0DD203E9097C}" destId="{A07DE9B8-01B7-4015-B43C-BEE048CFCFDB}" srcOrd="0" destOrd="0" presId="urn:microsoft.com/office/officeart/2005/8/layout/cycle2"/>
    <dgm:cxn modelId="{288E64B5-AC57-4282-A076-B0BAC2FCFBAF}" type="presOf" srcId="{AEBE381B-547D-4DDE-A5CA-F7A627C5F3F8}" destId="{969A0822-01D6-4050-BC10-A2DE7F580ECD}" srcOrd="0" destOrd="0" presId="urn:microsoft.com/office/officeart/2005/8/layout/cycle2"/>
    <dgm:cxn modelId="{201C075E-1038-49E8-91F4-408562F07431}" type="presOf" srcId="{9A5A0431-69A0-4DC7-AD3F-B8319B1CA864}" destId="{A3DE536A-CA95-4055-81D9-DFB5D2264D58}" srcOrd="0" destOrd="0" presId="urn:microsoft.com/office/officeart/2005/8/layout/cycle2"/>
    <dgm:cxn modelId="{CB0F94A0-ADF3-4320-99F3-F87C5ED7475E}" type="presOf" srcId="{BBB15CD0-9833-4A6F-88B0-FD84621721DE}" destId="{27238AB1-8BA8-4DD4-9290-5A71BE38889C}" srcOrd="0" destOrd="0" presId="urn:microsoft.com/office/officeart/2005/8/layout/cycle2"/>
    <dgm:cxn modelId="{15887AAB-37C0-4501-BB46-422B886E5EC7}" srcId="{AEBE381B-547D-4DDE-A5CA-F7A627C5F3F8}" destId="{BBB15CD0-9833-4A6F-88B0-FD84621721DE}" srcOrd="0" destOrd="0" parTransId="{976F93F5-3904-4F6C-B049-734AAB53166D}" sibTransId="{64ADC573-D850-4219-9EDD-F78C596AC74E}"/>
    <dgm:cxn modelId="{B7A468CF-AA17-4070-BBFB-D2FA4B5B8265}" type="presOf" srcId="{847854F4-BA0B-48E2-81E5-46FD047863CA}" destId="{2583B864-B58B-4D3D-B353-099AAD35FA91}" srcOrd="0" destOrd="0" presId="urn:microsoft.com/office/officeart/2005/8/layout/cycle2"/>
    <dgm:cxn modelId="{964F9D8D-663A-4305-9AEE-C50D03717759}" type="presParOf" srcId="{969A0822-01D6-4050-BC10-A2DE7F580ECD}" destId="{27238AB1-8BA8-4DD4-9290-5A71BE38889C}" srcOrd="0" destOrd="0" presId="urn:microsoft.com/office/officeart/2005/8/layout/cycle2"/>
    <dgm:cxn modelId="{D0698DFA-18AD-432D-9F85-F3F784B30850}" type="presParOf" srcId="{969A0822-01D6-4050-BC10-A2DE7F580ECD}" destId="{211F0235-426F-41B6-A6F3-42A6D843B968}" srcOrd="1" destOrd="0" presId="urn:microsoft.com/office/officeart/2005/8/layout/cycle2"/>
    <dgm:cxn modelId="{3EF729D3-E94D-4E9B-A35D-DF3AE9A0CE0A}" type="presParOf" srcId="{211F0235-426F-41B6-A6F3-42A6D843B968}" destId="{02C85F7C-8FB2-4AA2-8715-D4BABD3BE4E5}" srcOrd="0" destOrd="0" presId="urn:microsoft.com/office/officeart/2005/8/layout/cycle2"/>
    <dgm:cxn modelId="{38148D60-04E4-4AD2-8E94-9B8465DE661C}" type="presParOf" srcId="{969A0822-01D6-4050-BC10-A2DE7F580ECD}" destId="{EF7D8E20-9910-4D52-A7C5-F63E6E19FC3F}" srcOrd="2" destOrd="0" presId="urn:microsoft.com/office/officeart/2005/8/layout/cycle2"/>
    <dgm:cxn modelId="{53ACB218-6B6E-48B1-AA0F-AC14910F01C9}" type="presParOf" srcId="{969A0822-01D6-4050-BC10-A2DE7F580ECD}" destId="{160A6134-5F9F-47AE-B1F0-F505917C6956}" srcOrd="3" destOrd="0" presId="urn:microsoft.com/office/officeart/2005/8/layout/cycle2"/>
    <dgm:cxn modelId="{24CF8B61-BE1D-4843-B5B7-C13BF72A5A13}" type="presParOf" srcId="{160A6134-5F9F-47AE-B1F0-F505917C6956}" destId="{8E1DA28E-163C-4252-84B4-A6D4EE15FF32}" srcOrd="0" destOrd="0" presId="urn:microsoft.com/office/officeart/2005/8/layout/cycle2"/>
    <dgm:cxn modelId="{C9C37931-AE04-4F85-8E82-4AE336068174}" type="presParOf" srcId="{969A0822-01D6-4050-BC10-A2DE7F580ECD}" destId="{2583B864-B58B-4D3D-B353-099AAD35FA91}" srcOrd="4" destOrd="0" presId="urn:microsoft.com/office/officeart/2005/8/layout/cycle2"/>
    <dgm:cxn modelId="{4744B4DA-1246-4C68-95DE-FBB0A70AD0FE}" type="presParOf" srcId="{969A0822-01D6-4050-BC10-A2DE7F580ECD}" destId="{A3DE536A-CA95-4055-81D9-DFB5D2264D58}" srcOrd="5" destOrd="0" presId="urn:microsoft.com/office/officeart/2005/8/layout/cycle2"/>
    <dgm:cxn modelId="{98131262-C4D7-4F0A-9512-F579E56C9FA0}" type="presParOf" srcId="{A3DE536A-CA95-4055-81D9-DFB5D2264D58}" destId="{DD3EA3D7-4B53-4950-B11C-3EA864E72515}" srcOrd="0" destOrd="0" presId="urn:microsoft.com/office/officeart/2005/8/layout/cycle2"/>
    <dgm:cxn modelId="{313B1347-4CB2-41AB-8251-FECCB0A76587}" type="presParOf" srcId="{969A0822-01D6-4050-BC10-A2DE7F580ECD}" destId="{A07DE9B8-01B7-4015-B43C-BEE048CFCFDB}" srcOrd="6" destOrd="0" presId="urn:microsoft.com/office/officeart/2005/8/layout/cycle2"/>
    <dgm:cxn modelId="{8AA078B4-AB67-4E0E-9F89-4D6E833F6C8C}" type="presParOf" srcId="{969A0822-01D6-4050-BC10-A2DE7F580ECD}" destId="{6D550EA6-2FAB-4A36-8819-5872B4DE4FB4}" srcOrd="7" destOrd="0" presId="urn:microsoft.com/office/officeart/2005/8/layout/cycle2"/>
    <dgm:cxn modelId="{18C1934D-18A9-4619-AB24-C229B279A6DA}" type="presParOf" srcId="{6D550EA6-2FAB-4A36-8819-5872B4DE4FB4}" destId="{56ECFC33-9D6E-42F1-B17E-C3B7FFDF6F14}" srcOrd="0" destOrd="0" presId="urn:microsoft.com/office/officeart/2005/8/layout/cycle2"/>
    <dgm:cxn modelId="{1C9D3D1B-CC29-4E00-9F65-9A8836B11E87}" type="presParOf" srcId="{969A0822-01D6-4050-BC10-A2DE7F580ECD}" destId="{D5A67E07-3323-47D6-8825-6E6A9FF1A2D3}" srcOrd="8" destOrd="0" presId="urn:microsoft.com/office/officeart/2005/8/layout/cycle2"/>
    <dgm:cxn modelId="{A3E638B9-732E-4AAC-911C-F577D8669996}" type="presParOf" srcId="{969A0822-01D6-4050-BC10-A2DE7F580ECD}" destId="{0BB585AE-2A95-4C00-B80F-77D868AAE0C6}" srcOrd="9" destOrd="0" presId="urn:microsoft.com/office/officeart/2005/8/layout/cycle2"/>
    <dgm:cxn modelId="{4866D68D-CB60-4390-9D44-1411C4191C18}" type="presParOf" srcId="{0BB585AE-2A95-4C00-B80F-77D868AAE0C6}" destId="{6B9CAAD1-B90B-4C6E-9CB2-AAB9DC9882CA}" srcOrd="0" destOrd="0" presId="urn:microsoft.com/office/officeart/2005/8/layout/cycle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8.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AFE7E6D-EF24-4933-A672-F4926BB7FB94}" type="datetimeFigureOut">
              <a:rPr lang="en-US" smtClean="0"/>
              <a:pPr/>
              <a:t>6/8/2022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092C27D-A140-466C-931C-FF22D31A7C44}" type="slidenum">
              <a:rPr lang="en-US" smtClean="0"/>
              <a:pPr/>
              <a:t>‹#›</a:t>
            </a:fld>
            <a:endParaRPr lang="en-US"/>
          </a:p>
        </p:txBody>
      </p:sp>
    </p:spTree>
    <p:extLst>
      <p:ext uri="{BB962C8B-B14F-4D97-AF65-F5344CB8AC3E}">
        <p14:creationId xmlns:p14="http://schemas.microsoft.com/office/powerpoint/2010/main" xmlns="" val="29055607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2AC15AEB-B565-4810-AA15-0D8C80B9D469}" type="slidenum">
              <a:rPr lang="zh-TW" altLang="en-US" sz="1200"/>
              <a:pPr eaLnBrk="1" hangingPunct="1"/>
              <a:t>2</a:t>
            </a:fld>
            <a:endParaRPr lang="en-US" altLang="zh-TW" sz="1200"/>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p:spPr>
        <p:txBody>
          <a:bodyPr/>
          <a:lstStyle/>
          <a:p>
            <a:endParaRPr lang="en-GB" altLang="en-US"/>
          </a:p>
        </p:txBody>
      </p:sp>
    </p:spTree>
    <p:extLst>
      <p:ext uri="{BB962C8B-B14F-4D97-AF65-F5344CB8AC3E}">
        <p14:creationId xmlns:p14="http://schemas.microsoft.com/office/powerpoint/2010/main" xmlns="" val="6655974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AAB58B8-AD25-4C85-BC93-23F89D530268}" type="slidenum">
              <a:rPr lang="en-US" smtClean="0"/>
              <a:pPr/>
              <a:t>18</a:t>
            </a:fld>
            <a:endParaRPr lang="en-US" dirty="0"/>
          </a:p>
        </p:txBody>
      </p:sp>
    </p:spTree>
    <p:extLst>
      <p:ext uri="{BB962C8B-B14F-4D97-AF65-F5344CB8AC3E}">
        <p14:creationId xmlns:p14="http://schemas.microsoft.com/office/powerpoint/2010/main" xmlns="" val="9446763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BDACDE55-2AE9-4FBA-9FED-9BA13A4D0470}" type="slidenum">
              <a:rPr lang="zh-TW" altLang="en-US" sz="1200"/>
              <a:pPr eaLnBrk="1" hangingPunct="1"/>
              <a:t>22</a:t>
            </a:fld>
            <a:endParaRPr lang="en-US" altLang="zh-TW" sz="1200"/>
          </a:p>
        </p:txBody>
      </p:sp>
      <p:sp>
        <p:nvSpPr>
          <p:cNvPr id="100355" name="Rectangle 2"/>
          <p:cNvSpPr>
            <a:spLocks noGrp="1" noChangeArrowheads="1"/>
          </p:cNvSpPr>
          <p:nvPr>
            <p:ph type="body" idx="1"/>
          </p:nvPr>
        </p:nvSpPr>
        <p:spPr>
          <a:noFill/>
        </p:spPr>
        <p:txBody>
          <a:bodyPr/>
          <a:lstStyle/>
          <a:p>
            <a:pPr eaLnBrk="1" hangingPunct="1">
              <a:spcBef>
                <a:spcPct val="0"/>
              </a:spcBef>
            </a:pPr>
            <a:endParaRPr lang="en-GB" altLang="en-US" smtClean="0"/>
          </a:p>
        </p:txBody>
      </p:sp>
      <p:sp>
        <p:nvSpPr>
          <p:cNvPr id="100356" name="Rectangle 3"/>
          <p:cNvSpPr>
            <a:spLocks noGrp="1" noRot="1" noChangeAspect="1" noChangeArrowheads="1" noTextEdit="1"/>
          </p:cNvSpPr>
          <p:nvPr>
            <p:ph type="sldImg"/>
          </p:nvPr>
        </p:nvSpPr>
        <p:spPr>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B863BC57-3A53-4C20-BA20-3CFA59B087BA}" type="slidenum">
              <a:rPr lang="zh-TW" altLang="en-US" sz="1200"/>
              <a:pPr eaLnBrk="1" hangingPunct="1"/>
              <a:t>23</a:t>
            </a:fld>
            <a:endParaRPr lang="en-US" altLang="zh-TW" sz="1200"/>
          </a:p>
        </p:txBody>
      </p:sp>
      <p:sp>
        <p:nvSpPr>
          <p:cNvPr id="101379" name="Rectangle 2"/>
          <p:cNvSpPr>
            <a:spLocks noGrp="1" noRot="1" noChangeAspect="1" noChangeArrowheads="1" noTextEdit="1"/>
          </p:cNvSpPr>
          <p:nvPr>
            <p:ph type="sldImg"/>
          </p:nvPr>
        </p:nvSpPr>
        <p:spPr>
          <a:ln/>
        </p:spPr>
      </p:sp>
      <p:sp>
        <p:nvSpPr>
          <p:cNvPr id="101380" name="Rectangle 3"/>
          <p:cNvSpPr>
            <a:spLocks noGrp="1" noChangeArrowheads="1"/>
          </p:cNvSpPr>
          <p:nvPr>
            <p:ph type="body" idx="1"/>
          </p:nvPr>
        </p:nvSpPr>
        <p:spPr>
          <a:noFill/>
        </p:spPr>
        <p:txBody>
          <a:bodyPr/>
          <a:lstStyle/>
          <a:p>
            <a:endParaRPr lang="en-GB" alt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C376088E-823C-4848-8149-47C0DEEDBAC8}" type="slidenum">
              <a:rPr lang="zh-TW" altLang="en-US" sz="1200"/>
              <a:pPr eaLnBrk="1" hangingPunct="1"/>
              <a:t>24</a:t>
            </a:fld>
            <a:endParaRPr lang="en-US" altLang="zh-TW" sz="1200"/>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p:spPr>
        <p:txBody>
          <a:bodyPr/>
          <a:lstStyle/>
          <a:p>
            <a:endParaRPr lang="en-GB" alt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D50BE5E8-A107-4637-826D-5D2F70C21739}" type="slidenum">
              <a:rPr lang="zh-TW" altLang="en-US" sz="1200"/>
              <a:pPr eaLnBrk="1" hangingPunct="1"/>
              <a:t>25</a:t>
            </a:fld>
            <a:endParaRPr lang="en-US" altLang="zh-TW" sz="1200"/>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p:spPr>
        <p:txBody>
          <a:bodyPr/>
          <a:lstStyle/>
          <a:p>
            <a:endParaRPr lang="en-GB"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AAB58B8-AD25-4C85-BC93-23F89D530268}" type="slidenum">
              <a:rPr lang="en-US" smtClean="0"/>
              <a:pPr/>
              <a:t>8</a:t>
            </a:fld>
            <a:endParaRPr lang="en-US" dirty="0"/>
          </a:p>
        </p:txBody>
      </p:sp>
    </p:spTree>
    <p:extLst>
      <p:ext uri="{BB962C8B-B14F-4D97-AF65-F5344CB8AC3E}">
        <p14:creationId xmlns:p14="http://schemas.microsoft.com/office/powerpoint/2010/main" xmlns="" val="41758705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AAB58B8-AD25-4C85-BC93-23F89D530268}" type="slidenum">
              <a:rPr lang="en-US" smtClean="0"/>
              <a:pPr/>
              <a:t>9</a:t>
            </a:fld>
            <a:endParaRPr lang="en-US" dirty="0"/>
          </a:p>
        </p:txBody>
      </p:sp>
    </p:spTree>
    <p:extLst>
      <p:ext uri="{BB962C8B-B14F-4D97-AF65-F5344CB8AC3E}">
        <p14:creationId xmlns:p14="http://schemas.microsoft.com/office/powerpoint/2010/main" xmlns="" val="26918916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AAB58B8-AD25-4C85-BC93-23F89D530268}" type="slidenum">
              <a:rPr lang="en-US" smtClean="0"/>
              <a:pPr/>
              <a:t>10</a:t>
            </a:fld>
            <a:endParaRPr lang="en-US" dirty="0"/>
          </a:p>
        </p:txBody>
      </p:sp>
    </p:spTree>
    <p:extLst>
      <p:ext uri="{BB962C8B-B14F-4D97-AF65-F5344CB8AC3E}">
        <p14:creationId xmlns:p14="http://schemas.microsoft.com/office/powerpoint/2010/main" xmlns="" val="10864451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AAB58B8-AD25-4C85-BC93-23F89D530268}" type="slidenum">
              <a:rPr lang="en-US" smtClean="0"/>
              <a:pPr/>
              <a:t>11</a:t>
            </a:fld>
            <a:endParaRPr lang="en-US" dirty="0"/>
          </a:p>
        </p:txBody>
      </p:sp>
    </p:spTree>
    <p:extLst>
      <p:ext uri="{BB962C8B-B14F-4D97-AF65-F5344CB8AC3E}">
        <p14:creationId xmlns:p14="http://schemas.microsoft.com/office/powerpoint/2010/main" xmlns="" val="15373009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AAB58B8-AD25-4C85-BC93-23F89D530268}" type="slidenum">
              <a:rPr lang="en-US" smtClean="0"/>
              <a:pPr/>
              <a:t>14</a:t>
            </a:fld>
            <a:endParaRPr lang="en-US" dirty="0"/>
          </a:p>
        </p:txBody>
      </p:sp>
    </p:spTree>
    <p:extLst>
      <p:ext uri="{BB962C8B-B14F-4D97-AF65-F5344CB8AC3E}">
        <p14:creationId xmlns:p14="http://schemas.microsoft.com/office/powerpoint/2010/main" xmlns="" val="13631772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AAB58B8-AD25-4C85-BC93-23F89D530268}" type="slidenum">
              <a:rPr lang="en-US" smtClean="0"/>
              <a:pPr/>
              <a:t>15</a:t>
            </a:fld>
            <a:endParaRPr lang="en-US" dirty="0"/>
          </a:p>
        </p:txBody>
      </p:sp>
    </p:spTree>
    <p:extLst>
      <p:ext uri="{BB962C8B-B14F-4D97-AF65-F5344CB8AC3E}">
        <p14:creationId xmlns:p14="http://schemas.microsoft.com/office/powerpoint/2010/main" xmlns="" val="51991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AAB58B8-AD25-4C85-BC93-23F89D530268}" type="slidenum">
              <a:rPr lang="en-US" smtClean="0"/>
              <a:pPr/>
              <a:t>16</a:t>
            </a:fld>
            <a:endParaRPr lang="en-US" dirty="0"/>
          </a:p>
        </p:txBody>
      </p:sp>
    </p:spTree>
    <p:extLst>
      <p:ext uri="{BB962C8B-B14F-4D97-AF65-F5344CB8AC3E}">
        <p14:creationId xmlns:p14="http://schemas.microsoft.com/office/powerpoint/2010/main" xmlns="" val="6264447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AAB58B8-AD25-4C85-BC93-23F89D530268}" type="slidenum">
              <a:rPr lang="en-US" smtClean="0"/>
              <a:pPr/>
              <a:t>17</a:t>
            </a:fld>
            <a:endParaRPr lang="en-US" dirty="0"/>
          </a:p>
        </p:txBody>
      </p:sp>
    </p:spTree>
    <p:extLst>
      <p:ext uri="{BB962C8B-B14F-4D97-AF65-F5344CB8AC3E}">
        <p14:creationId xmlns:p14="http://schemas.microsoft.com/office/powerpoint/2010/main" xmlns="" val="12604487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513C8EC6-406B-46D8-96B0-66459158BF16}" type="datetimeFigureOut">
              <a:rPr lang="en-US" smtClean="0"/>
              <a:pPr/>
              <a:t>6/8/2022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50AFEA-9EE8-46CF-89FA-D3B7123EDC97}" type="slidenum">
              <a:rPr lang="en-US" smtClean="0"/>
              <a:pPr/>
              <a:t>‹#›</a:t>
            </a:fld>
            <a:endParaRPr lang="en-US"/>
          </a:p>
        </p:txBody>
      </p:sp>
    </p:spTree>
    <p:extLst>
      <p:ext uri="{BB962C8B-B14F-4D97-AF65-F5344CB8AC3E}">
        <p14:creationId xmlns:p14="http://schemas.microsoft.com/office/powerpoint/2010/main" xmlns="" val="3622592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13C8EC6-406B-46D8-96B0-66459158BF16}" type="datetimeFigureOut">
              <a:rPr lang="en-US" smtClean="0"/>
              <a:pPr/>
              <a:t>6/8/2022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50AFEA-9EE8-46CF-89FA-D3B7123EDC97}" type="slidenum">
              <a:rPr lang="en-US" smtClean="0"/>
              <a:pPr/>
              <a:t>‹#›</a:t>
            </a:fld>
            <a:endParaRPr lang="en-US"/>
          </a:p>
        </p:txBody>
      </p:sp>
    </p:spTree>
    <p:extLst>
      <p:ext uri="{BB962C8B-B14F-4D97-AF65-F5344CB8AC3E}">
        <p14:creationId xmlns:p14="http://schemas.microsoft.com/office/powerpoint/2010/main" xmlns="" val="41220119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13C8EC6-406B-46D8-96B0-66459158BF16}" type="datetimeFigureOut">
              <a:rPr lang="en-US" smtClean="0"/>
              <a:pPr/>
              <a:t>6/8/2022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50AFEA-9EE8-46CF-89FA-D3B7123EDC97}" type="slidenum">
              <a:rPr lang="en-US" smtClean="0"/>
              <a:pPr/>
              <a:t>‹#›</a:t>
            </a:fld>
            <a:endParaRPr lang="en-US"/>
          </a:p>
        </p:txBody>
      </p:sp>
    </p:spTree>
    <p:extLst>
      <p:ext uri="{BB962C8B-B14F-4D97-AF65-F5344CB8AC3E}">
        <p14:creationId xmlns:p14="http://schemas.microsoft.com/office/powerpoint/2010/main" xmlns="" val="6027556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13C8EC6-406B-46D8-96B0-66459158BF16}" type="datetimeFigureOut">
              <a:rPr lang="en-US" smtClean="0"/>
              <a:pPr/>
              <a:t>6/8/2022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50AFEA-9EE8-46CF-89FA-D3B7123EDC97}" type="slidenum">
              <a:rPr lang="en-US" smtClean="0"/>
              <a:pPr/>
              <a:t>‹#›</a:t>
            </a:fld>
            <a:endParaRPr lang="en-US"/>
          </a:p>
        </p:txBody>
      </p:sp>
    </p:spTree>
    <p:extLst>
      <p:ext uri="{BB962C8B-B14F-4D97-AF65-F5344CB8AC3E}">
        <p14:creationId xmlns:p14="http://schemas.microsoft.com/office/powerpoint/2010/main" xmlns="" val="2670692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13C8EC6-406B-46D8-96B0-66459158BF16}" type="datetimeFigureOut">
              <a:rPr lang="en-US" smtClean="0"/>
              <a:pPr/>
              <a:t>6/8/2022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50AFEA-9EE8-46CF-89FA-D3B7123EDC97}" type="slidenum">
              <a:rPr lang="en-US" smtClean="0"/>
              <a:pPr/>
              <a:t>‹#›</a:t>
            </a:fld>
            <a:endParaRPr lang="en-US"/>
          </a:p>
        </p:txBody>
      </p:sp>
    </p:spTree>
    <p:extLst>
      <p:ext uri="{BB962C8B-B14F-4D97-AF65-F5344CB8AC3E}">
        <p14:creationId xmlns:p14="http://schemas.microsoft.com/office/powerpoint/2010/main" xmlns="" val="29687735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13C8EC6-406B-46D8-96B0-66459158BF16}" type="datetimeFigureOut">
              <a:rPr lang="en-US" smtClean="0"/>
              <a:pPr/>
              <a:t>6/8/2022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50AFEA-9EE8-46CF-89FA-D3B7123EDC97}" type="slidenum">
              <a:rPr lang="en-US" smtClean="0"/>
              <a:pPr/>
              <a:t>‹#›</a:t>
            </a:fld>
            <a:endParaRPr lang="en-US"/>
          </a:p>
        </p:txBody>
      </p:sp>
    </p:spTree>
    <p:extLst>
      <p:ext uri="{BB962C8B-B14F-4D97-AF65-F5344CB8AC3E}">
        <p14:creationId xmlns:p14="http://schemas.microsoft.com/office/powerpoint/2010/main" xmlns="" val="2774807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13C8EC6-406B-46D8-96B0-66459158BF16}" type="datetimeFigureOut">
              <a:rPr lang="en-US" smtClean="0"/>
              <a:pPr/>
              <a:t>6/8/2022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850AFEA-9EE8-46CF-89FA-D3B7123EDC97}" type="slidenum">
              <a:rPr lang="en-US" smtClean="0"/>
              <a:pPr/>
              <a:t>‹#›</a:t>
            </a:fld>
            <a:endParaRPr lang="en-US"/>
          </a:p>
        </p:txBody>
      </p:sp>
    </p:spTree>
    <p:extLst>
      <p:ext uri="{BB962C8B-B14F-4D97-AF65-F5344CB8AC3E}">
        <p14:creationId xmlns:p14="http://schemas.microsoft.com/office/powerpoint/2010/main" xmlns="" val="24124629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13C8EC6-406B-46D8-96B0-66459158BF16}" type="datetimeFigureOut">
              <a:rPr lang="en-US" smtClean="0"/>
              <a:pPr/>
              <a:t>6/8/2022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850AFEA-9EE8-46CF-89FA-D3B7123EDC97}" type="slidenum">
              <a:rPr lang="en-US" smtClean="0"/>
              <a:pPr/>
              <a:t>‹#›</a:t>
            </a:fld>
            <a:endParaRPr lang="en-US"/>
          </a:p>
        </p:txBody>
      </p:sp>
    </p:spTree>
    <p:extLst>
      <p:ext uri="{BB962C8B-B14F-4D97-AF65-F5344CB8AC3E}">
        <p14:creationId xmlns:p14="http://schemas.microsoft.com/office/powerpoint/2010/main" xmlns="" val="3545074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3C8EC6-406B-46D8-96B0-66459158BF16}" type="datetimeFigureOut">
              <a:rPr lang="en-US" smtClean="0"/>
              <a:pPr/>
              <a:t>6/8/2022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850AFEA-9EE8-46CF-89FA-D3B7123EDC97}" type="slidenum">
              <a:rPr lang="en-US" smtClean="0"/>
              <a:pPr/>
              <a:t>‹#›</a:t>
            </a:fld>
            <a:endParaRPr lang="en-US"/>
          </a:p>
        </p:txBody>
      </p:sp>
    </p:spTree>
    <p:extLst>
      <p:ext uri="{BB962C8B-B14F-4D97-AF65-F5344CB8AC3E}">
        <p14:creationId xmlns:p14="http://schemas.microsoft.com/office/powerpoint/2010/main" xmlns="" val="1578982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13C8EC6-406B-46D8-96B0-66459158BF16}" type="datetimeFigureOut">
              <a:rPr lang="en-US" smtClean="0"/>
              <a:pPr/>
              <a:t>6/8/2022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50AFEA-9EE8-46CF-89FA-D3B7123EDC97}" type="slidenum">
              <a:rPr lang="en-US" smtClean="0"/>
              <a:pPr/>
              <a:t>‹#›</a:t>
            </a:fld>
            <a:endParaRPr lang="en-US"/>
          </a:p>
        </p:txBody>
      </p:sp>
    </p:spTree>
    <p:extLst>
      <p:ext uri="{BB962C8B-B14F-4D97-AF65-F5344CB8AC3E}">
        <p14:creationId xmlns:p14="http://schemas.microsoft.com/office/powerpoint/2010/main" xmlns="" val="3813760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13C8EC6-406B-46D8-96B0-66459158BF16}" type="datetimeFigureOut">
              <a:rPr lang="en-US" smtClean="0"/>
              <a:pPr/>
              <a:t>6/8/2022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50AFEA-9EE8-46CF-89FA-D3B7123EDC97}" type="slidenum">
              <a:rPr lang="en-US" smtClean="0"/>
              <a:pPr/>
              <a:t>‹#›</a:t>
            </a:fld>
            <a:endParaRPr lang="en-US"/>
          </a:p>
        </p:txBody>
      </p:sp>
    </p:spTree>
    <p:extLst>
      <p:ext uri="{BB962C8B-B14F-4D97-AF65-F5344CB8AC3E}">
        <p14:creationId xmlns:p14="http://schemas.microsoft.com/office/powerpoint/2010/main" xmlns="" val="36548909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2">
                <a:lumMod val="60000"/>
                <a:lumOff val="40000"/>
              </a:schemeClr>
            </a:gs>
            <a:gs pos="69000">
              <a:schemeClr val="accent6">
                <a:lumMod val="60000"/>
                <a:lumOff val="4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3C8EC6-406B-46D8-96B0-66459158BF16}" type="datetimeFigureOut">
              <a:rPr lang="en-US" smtClean="0"/>
              <a:pPr/>
              <a:t>6/8/2022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50AFEA-9EE8-46CF-89FA-D3B7123EDC97}" type="slidenum">
              <a:rPr lang="en-US" smtClean="0"/>
              <a:pPr/>
              <a:t>‹#›</a:t>
            </a:fld>
            <a:endParaRPr lang="en-US"/>
          </a:p>
        </p:txBody>
      </p:sp>
    </p:spTree>
    <p:extLst>
      <p:ext uri="{BB962C8B-B14F-4D97-AF65-F5344CB8AC3E}">
        <p14:creationId xmlns:p14="http://schemas.microsoft.com/office/powerpoint/2010/main" xmlns="" val="18871751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www.rp-photonics.com/laser_marking.html" TargetMode="External"/><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hyperlink" Target="http://www.rp-photonics.com/pulsed_laser_deposition.html"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15.jpeg"/></Relationships>
</file>

<file path=ppt/slides/_rels/slide2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17.jpeg"/></Relationships>
</file>

<file path=ppt/slides/_rels/slide2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hyperlink" Target="http://www.rp-photonics.com/optical_data_transmission.html" TargetMode="External"/><Relationship Id="rId7" Type="http://schemas.openxmlformats.org/officeDocument/2006/relationships/image" Target="../media/image19.jpeg"/><Relationship Id="rId2" Type="http://schemas.openxmlformats.org/officeDocument/2006/relationships/hyperlink" Target="http://www.rp-photonics.com/optical_fiber_communications.html" TargetMode="External"/><Relationship Id="rId1" Type="http://schemas.openxmlformats.org/officeDocument/2006/relationships/slideLayout" Target="../slideLayouts/slideLayout2.xml"/><Relationship Id="rId6" Type="http://schemas.openxmlformats.org/officeDocument/2006/relationships/hyperlink" Target="http://www.rp-photonics.com/beam_divergence.html" TargetMode="External"/><Relationship Id="rId5" Type="http://schemas.openxmlformats.org/officeDocument/2006/relationships/hyperlink" Target="http://www.rp-photonics.com/collimated_beams.html" TargetMode="External"/><Relationship Id="rId4" Type="http://schemas.openxmlformats.org/officeDocument/2006/relationships/hyperlink" Target="http://www.rp-photonics.com/free_space_optical_communications.html"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3.jpeg"/></Relationships>
</file>

<file path=ppt/slides/_rels/slide28.xml.rels><?xml version="1.0" encoding="UTF-8" standalone="yes"?>
<Relationships xmlns="http://schemas.openxmlformats.org/package/2006/relationships"><Relationship Id="rId3" Type="http://schemas.openxmlformats.org/officeDocument/2006/relationships/hyperlink" Target="http://www.rp-photonics.com/distance_measurements_with_lasers.html" TargetMode="External"/><Relationship Id="rId7" Type="http://schemas.openxmlformats.org/officeDocument/2006/relationships/image" Target="../media/image27.jpeg"/><Relationship Id="rId2" Type="http://schemas.openxmlformats.org/officeDocument/2006/relationships/hyperlink" Target="http://www.rp-photonics.com/high_power_lasers.html" TargetMode="External"/><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hyperlink" Target="http://www.rp-photonics.com/laser_pointers.html"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29.wmf"/><Relationship Id="rId2" Type="http://schemas.openxmlformats.org/officeDocument/2006/relationships/slideLayout" Target="../slideLayouts/slideLayout6.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www.studymafia.org/" TargetMode="External"/><Relationship Id="rId2" Type="http://schemas.openxmlformats.org/officeDocument/2006/relationships/hyperlink" Target="http://www.google.com/" TargetMode="External"/><Relationship Id="rId1" Type="http://schemas.openxmlformats.org/officeDocument/2006/relationships/slideLayout" Target="../slideLayouts/slideLayout2.xml"/><Relationship Id="rId5" Type="http://schemas.openxmlformats.org/officeDocument/2006/relationships/hyperlink" Target="http://www.pdfclass.com/" TargetMode="External"/><Relationship Id="rId4" Type="http://schemas.openxmlformats.org/officeDocument/2006/relationships/hyperlink" Target="http://www.pptplanet.com/" TargetMode="External"/></Relationships>
</file>

<file path=ppt/slides/_rels/slide32.xml.rels><?xml version="1.0" encoding="UTF-8" standalone="yes"?>
<Relationships xmlns="http://schemas.openxmlformats.org/package/2006/relationships"><Relationship Id="rId2" Type="http://schemas.openxmlformats.org/officeDocument/2006/relationships/image" Target="../media/image30.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1" name="Text Box 1029"/>
          <p:cNvSpPr txBox="1">
            <a:spLocks noChangeArrowheads="1"/>
          </p:cNvSpPr>
          <p:nvPr/>
        </p:nvSpPr>
        <p:spPr bwMode="auto">
          <a:xfrm>
            <a:off x="0" y="5853113"/>
            <a:ext cx="6908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hangingPunct="1">
              <a:spcBef>
                <a:spcPct val="50000"/>
              </a:spcBef>
            </a:pPr>
            <a:endParaRPr lang="en-US" altLang="en-US" b="1">
              <a:solidFill>
                <a:srgbClr val="FFFF00"/>
              </a:solidFill>
              <a:latin typeface="Comic Sans MS" pitchFamily="66" charset="0"/>
            </a:endParaRPr>
          </a:p>
        </p:txBody>
      </p:sp>
      <p:sp>
        <p:nvSpPr>
          <p:cNvPr id="4102" name="TextBox 5"/>
          <p:cNvSpPr txBox="1">
            <a:spLocks noChangeArrowheads="1"/>
          </p:cNvSpPr>
          <p:nvPr/>
        </p:nvSpPr>
        <p:spPr bwMode="auto">
          <a:xfrm>
            <a:off x="450850" y="304800"/>
            <a:ext cx="8997951" cy="21236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hangingPunct="1"/>
            <a:r>
              <a:rPr lang="en-US" altLang="en-US" sz="6600" dirty="0" smtClean="0">
                <a:latin typeface="Algerian" pitchFamily="82" charset="0"/>
              </a:rPr>
              <a:t>LASERS Fundamentals</a:t>
            </a:r>
            <a:endParaRPr lang="en-US" altLang="en-US" sz="6600" dirty="0">
              <a:latin typeface="Algerian" pitchFamily="82" charset="0"/>
            </a:endParaRPr>
          </a:p>
        </p:txBody>
      </p:sp>
      <p:pic>
        <p:nvPicPr>
          <p:cNvPr id="4103" name="Picture 7"/>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06400" y="2667001"/>
            <a:ext cx="5562600" cy="313807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8" name="Picture 7" descr="http://laxmi.nuc.ucla.edu:8248/M248_98/iphysics/laser.gif"/>
          <p:cNvPicPr>
            <a:picLocks noChangeAspect="1" noChangeArrowheads="1"/>
          </p:cNvPicPr>
          <p:nvPr/>
        </p:nvPicPr>
        <p:blipFill>
          <a:blip r:embed="rId3">
            <a:clrChange>
              <a:clrFrom>
                <a:srgbClr val="000000"/>
              </a:clrFrom>
              <a:clrTo>
                <a:srgbClr val="000000">
                  <a:alpha val="0"/>
                </a:srgbClr>
              </a:clrTo>
            </a:clrChange>
            <a:extLst>
              <a:ext uri="{28A0092B-C50C-407E-A947-70E740481C1C}">
                <a14:useLocalDpi xmlns:a14="http://schemas.microsoft.com/office/drawing/2010/main" xmlns="" val="0"/>
              </a:ext>
            </a:extLst>
          </a:blip>
          <a:srcRect t="-1340" r="-1428" b="5359"/>
          <a:stretch>
            <a:fillRect/>
          </a:stretch>
        </p:blipFill>
        <p:spPr bwMode="auto">
          <a:xfrm>
            <a:off x="8235950" y="391215"/>
            <a:ext cx="2945295" cy="167142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Title 6"/>
          <p:cNvSpPr>
            <a:spLocks noGrp="1"/>
          </p:cNvSpPr>
          <p:nvPr>
            <p:ph type="title"/>
          </p:nvPr>
        </p:nvSpPr>
        <p:spPr/>
        <p:txBody>
          <a:bodyPr/>
          <a:lstStyle/>
          <a:p>
            <a:endParaRPr lang="en-IN"/>
          </a:p>
        </p:txBody>
      </p:sp>
    </p:spTree>
    <p:extLst>
      <p:ext uri="{BB962C8B-B14F-4D97-AF65-F5344CB8AC3E}">
        <p14:creationId xmlns:p14="http://schemas.microsoft.com/office/powerpoint/2010/main" xmlns="" val="296744100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43200" y="457201"/>
            <a:ext cx="6705600" cy="584775"/>
          </a:xfrm>
          <a:prstGeom prst="rect">
            <a:avLst/>
          </a:prstGeom>
          <a:noFill/>
        </p:spPr>
        <p:txBody>
          <a:bodyPr wrap="square" rtlCol="0">
            <a:spAutoFit/>
          </a:bodyPr>
          <a:lstStyle/>
          <a:p>
            <a:r>
              <a:rPr lang="en-US" sz="3200" dirty="0">
                <a:solidFill>
                  <a:srgbClr val="FF0000"/>
                </a:solidFill>
              </a:rPr>
              <a:t>          Stimulated emission</a:t>
            </a:r>
          </a:p>
        </p:txBody>
      </p:sp>
      <p:cxnSp>
        <p:nvCxnSpPr>
          <p:cNvPr id="4" name="Straight Connector 3"/>
          <p:cNvCxnSpPr/>
          <p:nvPr/>
        </p:nvCxnSpPr>
        <p:spPr>
          <a:xfrm>
            <a:off x="2667000" y="4648200"/>
            <a:ext cx="19812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2590800" y="6019800"/>
            <a:ext cx="2133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5410200" y="4648200"/>
            <a:ext cx="15240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5410200" y="6019800"/>
            <a:ext cx="16764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7924800" y="4572000"/>
            <a:ext cx="22098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8001000" y="5943600"/>
            <a:ext cx="20574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rot="5400000" flipH="1" flipV="1">
            <a:off x="2892238" y="5334000"/>
            <a:ext cx="1370806" cy="7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9" name="Oval 18"/>
          <p:cNvSpPr/>
          <p:nvPr/>
        </p:nvSpPr>
        <p:spPr>
          <a:xfrm>
            <a:off x="3505200" y="4572000"/>
            <a:ext cx="76200" cy="1524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0" name="Oval 19"/>
          <p:cNvSpPr/>
          <p:nvPr/>
        </p:nvSpPr>
        <p:spPr>
          <a:xfrm>
            <a:off x="9067800" y="5867400"/>
            <a:ext cx="76200" cy="1524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1" name="Oval 20"/>
          <p:cNvSpPr/>
          <p:nvPr/>
        </p:nvSpPr>
        <p:spPr>
          <a:xfrm>
            <a:off x="6248400" y="5943600"/>
            <a:ext cx="76200" cy="1524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2" name="Freeform 21"/>
          <p:cNvSpPr/>
          <p:nvPr/>
        </p:nvSpPr>
        <p:spPr>
          <a:xfrm>
            <a:off x="8991601" y="4800601"/>
            <a:ext cx="775385" cy="284815"/>
          </a:xfrm>
          <a:custGeom>
            <a:avLst/>
            <a:gdLst>
              <a:gd name="connsiteX0" fmla="*/ 18716 w 775385"/>
              <a:gd name="connsiteY0" fmla="*/ 12672 h 284815"/>
              <a:gd name="connsiteX1" fmla="*/ 18716 w 775385"/>
              <a:gd name="connsiteY1" fmla="*/ 132415 h 284815"/>
              <a:gd name="connsiteX2" fmla="*/ 29602 w 775385"/>
              <a:gd name="connsiteY2" fmla="*/ 165072 h 284815"/>
              <a:gd name="connsiteX3" fmla="*/ 73145 w 775385"/>
              <a:gd name="connsiteY3" fmla="*/ 208615 h 284815"/>
              <a:gd name="connsiteX4" fmla="*/ 171116 w 775385"/>
              <a:gd name="connsiteY4" fmla="*/ 197729 h 284815"/>
              <a:gd name="connsiteX5" fmla="*/ 182002 w 775385"/>
              <a:gd name="connsiteY5" fmla="*/ 165072 h 284815"/>
              <a:gd name="connsiteX6" fmla="*/ 192888 w 775385"/>
              <a:gd name="connsiteY6" fmla="*/ 56215 h 284815"/>
              <a:gd name="connsiteX7" fmla="*/ 214659 w 775385"/>
              <a:gd name="connsiteY7" fmla="*/ 34443 h 284815"/>
              <a:gd name="connsiteX8" fmla="*/ 301745 w 775385"/>
              <a:gd name="connsiteY8" fmla="*/ 12672 h 284815"/>
              <a:gd name="connsiteX9" fmla="*/ 323516 w 775385"/>
              <a:gd name="connsiteY9" fmla="*/ 45329 h 284815"/>
              <a:gd name="connsiteX10" fmla="*/ 334402 w 775385"/>
              <a:gd name="connsiteY10" fmla="*/ 197729 h 284815"/>
              <a:gd name="connsiteX11" fmla="*/ 345288 w 775385"/>
              <a:gd name="connsiteY11" fmla="*/ 230386 h 284815"/>
              <a:gd name="connsiteX12" fmla="*/ 377945 w 775385"/>
              <a:gd name="connsiteY12" fmla="*/ 241272 h 284815"/>
              <a:gd name="connsiteX13" fmla="*/ 410602 w 775385"/>
              <a:gd name="connsiteY13" fmla="*/ 230386 h 284815"/>
              <a:gd name="connsiteX14" fmla="*/ 454145 w 775385"/>
              <a:gd name="connsiteY14" fmla="*/ 186843 h 284815"/>
              <a:gd name="connsiteX15" fmla="*/ 454145 w 775385"/>
              <a:gd name="connsiteY15" fmla="*/ 56215 h 284815"/>
              <a:gd name="connsiteX16" fmla="*/ 486802 w 775385"/>
              <a:gd name="connsiteY16" fmla="*/ 23558 h 284815"/>
              <a:gd name="connsiteX17" fmla="*/ 519459 w 775385"/>
              <a:gd name="connsiteY17" fmla="*/ 12672 h 284815"/>
              <a:gd name="connsiteX18" fmla="*/ 563002 w 775385"/>
              <a:gd name="connsiteY18" fmla="*/ 121529 h 284815"/>
              <a:gd name="connsiteX19" fmla="*/ 595659 w 775385"/>
              <a:gd name="connsiteY19" fmla="*/ 132415 h 284815"/>
              <a:gd name="connsiteX20" fmla="*/ 671859 w 775385"/>
              <a:gd name="connsiteY20" fmla="*/ 143300 h 284815"/>
              <a:gd name="connsiteX21" fmla="*/ 758945 w 775385"/>
              <a:gd name="connsiteY21" fmla="*/ 132415 h 284815"/>
              <a:gd name="connsiteX22" fmla="*/ 715402 w 775385"/>
              <a:gd name="connsiteY22" fmla="*/ 88872 h 284815"/>
              <a:gd name="connsiteX23" fmla="*/ 726288 w 775385"/>
              <a:gd name="connsiteY23" fmla="*/ 77986 h 284815"/>
              <a:gd name="connsiteX24" fmla="*/ 748059 w 775385"/>
              <a:gd name="connsiteY24" fmla="*/ 110643 h 284815"/>
              <a:gd name="connsiteX25" fmla="*/ 769831 w 775385"/>
              <a:gd name="connsiteY25" fmla="*/ 132415 h 284815"/>
              <a:gd name="connsiteX26" fmla="*/ 726288 w 775385"/>
              <a:gd name="connsiteY26" fmla="*/ 197729 h 284815"/>
              <a:gd name="connsiteX27" fmla="*/ 682745 w 775385"/>
              <a:gd name="connsiteY27" fmla="*/ 252158 h 284815"/>
              <a:gd name="connsiteX28" fmla="*/ 671859 w 775385"/>
              <a:gd name="connsiteY28" fmla="*/ 284815 h 284815"/>
              <a:gd name="connsiteX29" fmla="*/ 693631 w 775385"/>
              <a:gd name="connsiteY29" fmla="*/ 263043 h 284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75385" h="284815">
                <a:moveTo>
                  <a:pt x="18716" y="12672"/>
                </a:moveTo>
                <a:cubicBezTo>
                  <a:pt x="0" y="68822"/>
                  <a:pt x="2787" y="44805"/>
                  <a:pt x="18716" y="132415"/>
                </a:cubicBezTo>
                <a:cubicBezTo>
                  <a:pt x="20769" y="143704"/>
                  <a:pt x="22933" y="155735"/>
                  <a:pt x="29602" y="165072"/>
                </a:cubicBezTo>
                <a:cubicBezTo>
                  <a:pt x="41533" y="181775"/>
                  <a:pt x="73145" y="208615"/>
                  <a:pt x="73145" y="208615"/>
                </a:cubicBezTo>
                <a:cubicBezTo>
                  <a:pt x="105802" y="204986"/>
                  <a:pt x="140608" y="209932"/>
                  <a:pt x="171116" y="197729"/>
                </a:cubicBezTo>
                <a:cubicBezTo>
                  <a:pt x="181770" y="193467"/>
                  <a:pt x="180257" y="176413"/>
                  <a:pt x="182002" y="165072"/>
                </a:cubicBezTo>
                <a:cubicBezTo>
                  <a:pt x="187547" y="129029"/>
                  <a:pt x="184044" y="91593"/>
                  <a:pt x="192888" y="56215"/>
                </a:cubicBezTo>
                <a:cubicBezTo>
                  <a:pt x="195377" y="46258"/>
                  <a:pt x="205858" y="39723"/>
                  <a:pt x="214659" y="34443"/>
                </a:cubicBezTo>
                <a:cubicBezTo>
                  <a:pt x="231393" y="24403"/>
                  <a:pt x="290044" y="15012"/>
                  <a:pt x="301745" y="12672"/>
                </a:cubicBezTo>
                <a:cubicBezTo>
                  <a:pt x="309002" y="23558"/>
                  <a:pt x="321242" y="32445"/>
                  <a:pt x="323516" y="45329"/>
                </a:cubicBezTo>
                <a:cubicBezTo>
                  <a:pt x="332367" y="95483"/>
                  <a:pt x="328451" y="147148"/>
                  <a:pt x="334402" y="197729"/>
                </a:cubicBezTo>
                <a:cubicBezTo>
                  <a:pt x="335743" y="209125"/>
                  <a:pt x="337174" y="222272"/>
                  <a:pt x="345288" y="230386"/>
                </a:cubicBezTo>
                <a:cubicBezTo>
                  <a:pt x="353402" y="238500"/>
                  <a:pt x="367059" y="237643"/>
                  <a:pt x="377945" y="241272"/>
                </a:cubicBezTo>
                <a:cubicBezTo>
                  <a:pt x="388831" y="237643"/>
                  <a:pt x="401265" y="237055"/>
                  <a:pt x="410602" y="230386"/>
                </a:cubicBezTo>
                <a:cubicBezTo>
                  <a:pt x="427305" y="218455"/>
                  <a:pt x="454145" y="186843"/>
                  <a:pt x="454145" y="186843"/>
                </a:cubicBezTo>
                <a:cubicBezTo>
                  <a:pt x="444069" y="136464"/>
                  <a:pt x="432541" y="110225"/>
                  <a:pt x="454145" y="56215"/>
                </a:cubicBezTo>
                <a:cubicBezTo>
                  <a:pt x="459862" y="41921"/>
                  <a:pt x="473993" y="32097"/>
                  <a:pt x="486802" y="23558"/>
                </a:cubicBezTo>
                <a:cubicBezTo>
                  <a:pt x="496349" y="17193"/>
                  <a:pt x="508573" y="16301"/>
                  <a:pt x="519459" y="12672"/>
                </a:cubicBezTo>
                <a:cubicBezTo>
                  <a:pt x="596020" y="38193"/>
                  <a:pt x="514390" y="0"/>
                  <a:pt x="563002" y="121529"/>
                </a:cubicBezTo>
                <a:cubicBezTo>
                  <a:pt x="567264" y="132183"/>
                  <a:pt x="584407" y="130165"/>
                  <a:pt x="595659" y="132415"/>
                </a:cubicBezTo>
                <a:cubicBezTo>
                  <a:pt x="620819" y="137447"/>
                  <a:pt x="646459" y="139672"/>
                  <a:pt x="671859" y="143300"/>
                </a:cubicBezTo>
                <a:cubicBezTo>
                  <a:pt x="700888" y="139672"/>
                  <a:pt x="740670" y="155259"/>
                  <a:pt x="758945" y="132415"/>
                </a:cubicBezTo>
                <a:cubicBezTo>
                  <a:pt x="771768" y="116387"/>
                  <a:pt x="729916" y="103386"/>
                  <a:pt x="715402" y="88872"/>
                </a:cubicBezTo>
                <a:cubicBezTo>
                  <a:pt x="685516" y="58986"/>
                  <a:pt x="683896" y="63855"/>
                  <a:pt x="726288" y="77986"/>
                </a:cubicBezTo>
                <a:cubicBezTo>
                  <a:pt x="733545" y="88872"/>
                  <a:pt x="739886" y="100427"/>
                  <a:pt x="748059" y="110643"/>
                </a:cubicBezTo>
                <a:cubicBezTo>
                  <a:pt x="754470" y="118657"/>
                  <a:pt x="767818" y="122351"/>
                  <a:pt x="769831" y="132415"/>
                </a:cubicBezTo>
                <a:cubicBezTo>
                  <a:pt x="775385" y="160184"/>
                  <a:pt x="738471" y="183110"/>
                  <a:pt x="726288" y="197729"/>
                </a:cubicBezTo>
                <a:cubicBezTo>
                  <a:pt x="657617" y="280133"/>
                  <a:pt x="746091" y="188809"/>
                  <a:pt x="682745" y="252158"/>
                </a:cubicBezTo>
                <a:cubicBezTo>
                  <a:pt x="679116" y="263044"/>
                  <a:pt x="663745" y="276702"/>
                  <a:pt x="671859" y="284815"/>
                </a:cubicBezTo>
                <a:lnTo>
                  <a:pt x="693631" y="263043"/>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3" name="Freeform 22"/>
          <p:cNvSpPr/>
          <p:nvPr/>
        </p:nvSpPr>
        <p:spPr>
          <a:xfrm>
            <a:off x="8991601" y="5181601"/>
            <a:ext cx="775385" cy="284815"/>
          </a:xfrm>
          <a:custGeom>
            <a:avLst/>
            <a:gdLst>
              <a:gd name="connsiteX0" fmla="*/ 18716 w 775385"/>
              <a:gd name="connsiteY0" fmla="*/ 12672 h 284815"/>
              <a:gd name="connsiteX1" fmla="*/ 18716 w 775385"/>
              <a:gd name="connsiteY1" fmla="*/ 132415 h 284815"/>
              <a:gd name="connsiteX2" fmla="*/ 29602 w 775385"/>
              <a:gd name="connsiteY2" fmla="*/ 165072 h 284815"/>
              <a:gd name="connsiteX3" fmla="*/ 73145 w 775385"/>
              <a:gd name="connsiteY3" fmla="*/ 208615 h 284815"/>
              <a:gd name="connsiteX4" fmla="*/ 171116 w 775385"/>
              <a:gd name="connsiteY4" fmla="*/ 197729 h 284815"/>
              <a:gd name="connsiteX5" fmla="*/ 182002 w 775385"/>
              <a:gd name="connsiteY5" fmla="*/ 165072 h 284815"/>
              <a:gd name="connsiteX6" fmla="*/ 192888 w 775385"/>
              <a:gd name="connsiteY6" fmla="*/ 56215 h 284815"/>
              <a:gd name="connsiteX7" fmla="*/ 214659 w 775385"/>
              <a:gd name="connsiteY7" fmla="*/ 34443 h 284815"/>
              <a:gd name="connsiteX8" fmla="*/ 301745 w 775385"/>
              <a:gd name="connsiteY8" fmla="*/ 12672 h 284815"/>
              <a:gd name="connsiteX9" fmla="*/ 323516 w 775385"/>
              <a:gd name="connsiteY9" fmla="*/ 45329 h 284815"/>
              <a:gd name="connsiteX10" fmla="*/ 334402 w 775385"/>
              <a:gd name="connsiteY10" fmla="*/ 197729 h 284815"/>
              <a:gd name="connsiteX11" fmla="*/ 345288 w 775385"/>
              <a:gd name="connsiteY11" fmla="*/ 230386 h 284815"/>
              <a:gd name="connsiteX12" fmla="*/ 377945 w 775385"/>
              <a:gd name="connsiteY12" fmla="*/ 241272 h 284815"/>
              <a:gd name="connsiteX13" fmla="*/ 410602 w 775385"/>
              <a:gd name="connsiteY13" fmla="*/ 230386 h 284815"/>
              <a:gd name="connsiteX14" fmla="*/ 454145 w 775385"/>
              <a:gd name="connsiteY14" fmla="*/ 186843 h 284815"/>
              <a:gd name="connsiteX15" fmla="*/ 454145 w 775385"/>
              <a:gd name="connsiteY15" fmla="*/ 56215 h 284815"/>
              <a:gd name="connsiteX16" fmla="*/ 486802 w 775385"/>
              <a:gd name="connsiteY16" fmla="*/ 23558 h 284815"/>
              <a:gd name="connsiteX17" fmla="*/ 519459 w 775385"/>
              <a:gd name="connsiteY17" fmla="*/ 12672 h 284815"/>
              <a:gd name="connsiteX18" fmla="*/ 563002 w 775385"/>
              <a:gd name="connsiteY18" fmla="*/ 121529 h 284815"/>
              <a:gd name="connsiteX19" fmla="*/ 595659 w 775385"/>
              <a:gd name="connsiteY19" fmla="*/ 132415 h 284815"/>
              <a:gd name="connsiteX20" fmla="*/ 671859 w 775385"/>
              <a:gd name="connsiteY20" fmla="*/ 143300 h 284815"/>
              <a:gd name="connsiteX21" fmla="*/ 758945 w 775385"/>
              <a:gd name="connsiteY21" fmla="*/ 132415 h 284815"/>
              <a:gd name="connsiteX22" fmla="*/ 715402 w 775385"/>
              <a:gd name="connsiteY22" fmla="*/ 88872 h 284815"/>
              <a:gd name="connsiteX23" fmla="*/ 726288 w 775385"/>
              <a:gd name="connsiteY23" fmla="*/ 77986 h 284815"/>
              <a:gd name="connsiteX24" fmla="*/ 748059 w 775385"/>
              <a:gd name="connsiteY24" fmla="*/ 110643 h 284815"/>
              <a:gd name="connsiteX25" fmla="*/ 769831 w 775385"/>
              <a:gd name="connsiteY25" fmla="*/ 132415 h 284815"/>
              <a:gd name="connsiteX26" fmla="*/ 726288 w 775385"/>
              <a:gd name="connsiteY26" fmla="*/ 197729 h 284815"/>
              <a:gd name="connsiteX27" fmla="*/ 682745 w 775385"/>
              <a:gd name="connsiteY27" fmla="*/ 252158 h 284815"/>
              <a:gd name="connsiteX28" fmla="*/ 671859 w 775385"/>
              <a:gd name="connsiteY28" fmla="*/ 284815 h 284815"/>
              <a:gd name="connsiteX29" fmla="*/ 693631 w 775385"/>
              <a:gd name="connsiteY29" fmla="*/ 263043 h 284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75385" h="284815">
                <a:moveTo>
                  <a:pt x="18716" y="12672"/>
                </a:moveTo>
                <a:cubicBezTo>
                  <a:pt x="0" y="68822"/>
                  <a:pt x="2787" y="44805"/>
                  <a:pt x="18716" y="132415"/>
                </a:cubicBezTo>
                <a:cubicBezTo>
                  <a:pt x="20769" y="143704"/>
                  <a:pt x="22933" y="155735"/>
                  <a:pt x="29602" y="165072"/>
                </a:cubicBezTo>
                <a:cubicBezTo>
                  <a:pt x="41533" y="181775"/>
                  <a:pt x="73145" y="208615"/>
                  <a:pt x="73145" y="208615"/>
                </a:cubicBezTo>
                <a:cubicBezTo>
                  <a:pt x="105802" y="204986"/>
                  <a:pt x="140608" y="209932"/>
                  <a:pt x="171116" y="197729"/>
                </a:cubicBezTo>
                <a:cubicBezTo>
                  <a:pt x="181770" y="193467"/>
                  <a:pt x="180257" y="176413"/>
                  <a:pt x="182002" y="165072"/>
                </a:cubicBezTo>
                <a:cubicBezTo>
                  <a:pt x="187547" y="129029"/>
                  <a:pt x="184044" y="91593"/>
                  <a:pt x="192888" y="56215"/>
                </a:cubicBezTo>
                <a:cubicBezTo>
                  <a:pt x="195377" y="46258"/>
                  <a:pt x="205858" y="39723"/>
                  <a:pt x="214659" y="34443"/>
                </a:cubicBezTo>
                <a:cubicBezTo>
                  <a:pt x="231393" y="24403"/>
                  <a:pt x="290044" y="15012"/>
                  <a:pt x="301745" y="12672"/>
                </a:cubicBezTo>
                <a:cubicBezTo>
                  <a:pt x="309002" y="23558"/>
                  <a:pt x="321242" y="32445"/>
                  <a:pt x="323516" y="45329"/>
                </a:cubicBezTo>
                <a:cubicBezTo>
                  <a:pt x="332367" y="95483"/>
                  <a:pt x="328451" y="147148"/>
                  <a:pt x="334402" y="197729"/>
                </a:cubicBezTo>
                <a:cubicBezTo>
                  <a:pt x="335743" y="209125"/>
                  <a:pt x="337174" y="222272"/>
                  <a:pt x="345288" y="230386"/>
                </a:cubicBezTo>
                <a:cubicBezTo>
                  <a:pt x="353402" y="238500"/>
                  <a:pt x="367059" y="237643"/>
                  <a:pt x="377945" y="241272"/>
                </a:cubicBezTo>
                <a:cubicBezTo>
                  <a:pt x="388831" y="237643"/>
                  <a:pt x="401265" y="237055"/>
                  <a:pt x="410602" y="230386"/>
                </a:cubicBezTo>
                <a:cubicBezTo>
                  <a:pt x="427305" y="218455"/>
                  <a:pt x="454145" y="186843"/>
                  <a:pt x="454145" y="186843"/>
                </a:cubicBezTo>
                <a:cubicBezTo>
                  <a:pt x="444069" y="136464"/>
                  <a:pt x="432541" y="110225"/>
                  <a:pt x="454145" y="56215"/>
                </a:cubicBezTo>
                <a:cubicBezTo>
                  <a:pt x="459862" y="41921"/>
                  <a:pt x="473993" y="32097"/>
                  <a:pt x="486802" y="23558"/>
                </a:cubicBezTo>
                <a:cubicBezTo>
                  <a:pt x="496349" y="17193"/>
                  <a:pt x="508573" y="16301"/>
                  <a:pt x="519459" y="12672"/>
                </a:cubicBezTo>
                <a:cubicBezTo>
                  <a:pt x="596020" y="38193"/>
                  <a:pt x="514390" y="0"/>
                  <a:pt x="563002" y="121529"/>
                </a:cubicBezTo>
                <a:cubicBezTo>
                  <a:pt x="567264" y="132183"/>
                  <a:pt x="584407" y="130165"/>
                  <a:pt x="595659" y="132415"/>
                </a:cubicBezTo>
                <a:cubicBezTo>
                  <a:pt x="620819" y="137447"/>
                  <a:pt x="646459" y="139672"/>
                  <a:pt x="671859" y="143300"/>
                </a:cubicBezTo>
                <a:cubicBezTo>
                  <a:pt x="700888" y="139672"/>
                  <a:pt x="740670" y="155259"/>
                  <a:pt x="758945" y="132415"/>
                </a:cubicBezTo>
                <a:cubicBezTo>
                  <a:pt x="771768" y="116387"/>
                  <a:pt x="729916" y="103386"/>
                  <a:pt x="715402" y="88872"/>
                </a:cubicBezTo>
                <a:cubicBezTo>
                  <a:pt x="685516" y="58986"/>
                  <a:pt x="683896" y="63855"/>
                  <a:pt x="726288" y="77986"/>
                </a:cubicBezTo>
                <a:cubicBezTo>
                  <a:pt x="733545" y="88872"/>
                  <a:pt x="739886" y="100427"/>
                  <a:pt x="748059" y="110643"/>
                </a:cubicBezTo>
                <a:cubicBezTo>
                  <a:pt x="754470" y="118657"/>
                  <a:pt x="767818" y="122351"/>
                  <a:pt x="769831" y="132415"/>
                </a:cubicBezTo>
                <a:cubicBezTo>
                  <a:pt x="775385" y="160184"/>
                  <a:pt x="738471" y="183110"/>
                  <a:pt x="726288" y="197729"/>
                </a:cubicBezTo>
                <a:cubicBezTo>
                  <a:pt x="657617" y="280133"/>
                  <a:pt x="746091" y="188809"/>
                  <a:pt x="682745" y="252158"/>
                </a:cubicBezTo>
                <a:cubicBezTo>
                  <a:pt x="679116" y="263044"/>
                  <a:pt x="663745" y="276702"/>
                  <a:pt x="671859" y="284815"/>
                </a:cubicBezTo>
                <a:lnTo>
                  <a:pt x="693631" y="263043"/>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4" name="Freeform 23"/>
          <p:cNvSpPr/>
          <p:nvPr/>
        </p:nvSpPr>
        <p:spPr>
          <a:xfrm>
            <a:off x="6019801" y="5105400"/>
            <a:ext cx="775385" cy="304800"/>
          </a:xfrm>
          <a:custGeom>
            <a:avLst/>
            <a:gdLst>
              <a:gd name="connsiteX0" fmla="*/ 18716 w 775385"/>
              <a:gd name="connsiteY0" fmla="*/ 12672 h 284815"/>
              <a:gd name="connsiteX1" fmla="*/ 18716 w 775385"/>
              <a:gd name="connsiteY1" fmla="*/ 132415 h 284815"/>
              <a:gd name="connsiteX2" fmla="*/ 29602 w 775385"/>
              <a:gd name="connsiteY2" fmla="*/ 165072 h 284815"/>
              <a:gd name="connsiteX3" fmla="*/ 73145 w 775385"/>
              <a:gd name="connsiteY3" fmla="*/ 208615 h 284815"/>
              <a:gd name="connsiteX4" fmla="*/ 171116 w 775385"/>
              <a:gd name="connsiteY4" fmla="*/ 197729 h 284815"/>
              <a:gd name="connsiteX5" fmla="*/ 182002 w 775385"/>
              <a:gd name="connsiteY5" fmla="*/ 165072 h 284815"/>
              <a:gd name="connsiteX6" fmla="*/ 192888 w 775385"/>
              <a:gd name="connsiteY6" fmla="*/ 56215 h 284815"/>
              <a:gd name="connsiteX7" fmla="*/ 214659 w 775385"/>
              <a:gd name="connsiteY7" fmla="*/ 34443 h 284815"/>
              <a:gd name="connsiteX8" fmla="*/ 301745 w 775385"/>
              <a:gd name="connsiteY8" fmla="*/ 12672 h 284815"/>
              <a:gd name="connsiteX9" fmla="*/ 323516 w 775385"/>
              <a:gd name="connsiteY9" fmla="*/ 45329 h 284815"/>
              <a:gd name="connsiteX10" fmla="*/ 334402 w 775385"/>
              <a:gd name="connsiteY10" fmla="*/ 197729 h 284815"/>
              <a:gd name="connsiteX11" fmla="*/ 345288 w 775385"/>
              <a:gd name="connsiteY11" fmla="*/ 230386 h 284815"/>
              <a:gd name="connsiteX12" fmla="*/ 377945 w 775385"/>
              <a:gd name="connsiteY12" fmla="*/ 241272 h 284815"/>
              <a:gd name="connsiteX13" fmla="*/ 410602 w 775385"/>
              <a:gd name="connsiteY13" fmla="*/ 230386 h 284815"/>
              <a:gd name="connsiteX14" fmla="*/ 454145 w 775385"/>
              <a:gd name="connsiteY14" fmla="*/ 186843 h 284815"/>
              <a:gd name="connsiteX15" fmla="*/ 454145 w 775385"/>
              <a:gd name="connsiteY15" fmla="*/ 56215 h 284815"/>
              <a:gd name="connsiteX16" fmla="*/ 486802 w 775385"/>
              <a:gd name="connsiteY16" fmla="*/ 23558 h 284815"/>
              <a:gd name="connsiteX17" fmla="*/ 519459 w 775385"/>
              <a:gd name="connsiteY17" fmla="*/ 12672 h 284815"/>
              <a:gd name="connsiteX18" fmla="*/ 563002 w 775385"/>
              <a:gd name="connsiteY18" fmla="*/ 121529 h 284815"/>
              <a:gd name="connsiteX19" fmla="*/ 595659 w 775385"/>
              <a:gd name="connsiteY19" fmla="*/ 132415 h 284815"/>
              <a:gd name="connsiteX20" fmla="*/ 671859 w 775385"/>
              <a:gd name="connsiteY20" fmla="*/ 143300 h 284815"/>
              <a:gd name="connsiteX21" fmla="*/ 758945 w 775385"/>
              <a:gd name="connsiteY21" fmla="*/ 132415 h 284815"/>
              <a:gd name="connsiteX22" fmla="*/ 715402 w 775385"/>
              <a:gd name="connsiteY22" fmla="*/ 88872 h 284815"/>
              <a:gd name="connsiteX23" fmla="*/ 726288 w 775385"/>
              <a:gd name="connsiteY23" fmla="*/ 77986 h 284815"/>
              <a:gd name="connsiteX24" fmla="*/ 748059 w 775385"/>
              <a:gd name="connsiteY24" fmla="*/ 110643 h 284815"/>
              <a:gd name="connsiteX25" fmla="*/ 769831 w 775385"/>
              <a:gd name="connsiteY25" fmla="*/ 132415 h 284815"/>
              <a:gd name="connsiteX26" fmla="*/ 726288 w 775385"/>
              <a:gd name="connsiteY26" fmla="*/ 197729 h 284815"/>
              <a:gd name="connsiteX27" fmla="*/ 682745 w 775385"/>
              <a:gd name="connsiteY27" fmla="*/ 252158 h 284815"/>
              <a:gd name="connsiteX28" fmla="*/ 671859 w 775385"/>
              <a:gd name="connsiteY28" fmla="*/ 284815 h 284815"/>
              <a:gd name="connsiteX29" fmla="*/ 693631 w 775385"/>
              <a:gd name="connsiteY29" fmla="*/ 263043 h 284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75385" h="284815">
                <a:moveTo>
                  <a:pt x="18716" y="12672"/>
                </a:moveTo>
                <a:cubicBezTo>
                  <a:pt x="0" y="68822"/>
                  <a:pt x="2787" y="44805"/>
                  <a:pt x="18716" y="132415"/>
                </a:cubicBezTo>
                <a:cubicBezTo>
                  <a:pt x="20769" y="143704"/>
                  <a:pt x="22933" y="155735"/>
                  <a:pt x="29602" y="165072"/>
                </a:cubicBezTo>
                <a:cubicBezTo>
                  <a:pt x="41533" y="181775"/>
                  <a:pt x="73145" y="208615"/>
                  <a:pt x="73145" y="208615"/>
                </a:cubicBezTo>
                <a:cubicBezTo>
                  <a:pt x="105802" y="204986"/>
                  <a:pt x="140608" y="209932"/>
                  <a:pt x="171116" y="197729"/>
                </a:cubicBezTo>
                <a:cubicBezTo>
                  <a:pt x="181770" y="193467"/>
                  <a:pt x="180257" y="176413"/>
                  <a:pt x="182002" y="165072"/>
                </a:cubicBezTo>
                <a:cubicBezTo>
                  <a:pt x="187547" y="129029"/>
                  <a:pt x="184044" y="91593"/>
                  <a:pt x="192888" y="56215"/>
                </a:cubicBezTo>
                <a:cubicBezTo>
                  <a:pt x="195377" y="46258"/>
                  <a:pt x="205858" y="39723"/>
                  <a:pt x="214659" y="34443"/>
                </a:cubicBezTo>
                <a:cubicBezTo>
                  <a:pt x="231393" y="24403"/>
                  <a:pt x="290044" y="15012"/>
                  <a:pt x="301745" y="12672"/>
                </a:cubicBezTo>
                <a:cubicBezTo>
                  <a:pt x="309002" y="23558"/>
                  <a:pt x="321242" y="32445"/>
                  <a:pt x="323516" y="45329"/>
                </a:cubicBezTo>
                <a:cubicBezTo>
                  <a:pt x="332367" y="95483"/>
                  <a:pt x="328451" y="147148"/>
                  <a:pt x="334402" y="197729"/>
                </a:cubicBezTo>
                <a:cubicBezTo>
                  <a:pt x="335743" y="209125"/>
                  <a:pt x="337174" y="222272"/>
                  <a:pt x="345288" y="230386"/>
                </a:cubicBezTo>
                <a:cubicBezTo>
                  <a:pt x="353402" y="238500"/>
                  <a:pt x="367059" y="237643"/>
                  <a:pt x="377945" y="241272"/>
                </a:cubicBezTo>
                <a:cubicBezTo>
                  <a:pt x="388831" y="237643"/>
                  <a:pt x="401265" y="237055"/>
                  <a:pt x="410602" y="230386"/>
                </a:cubicBezTo>
                <a:cubicBezTo>
                  <a:pt x="427305" y="218455"/>
                  <a:pt x="454145" y="186843"/>
                  <a:pt x="454145" y="186843"/>
                </a:cubicBezTo>
                <a:cubicBezTo>
                  <a:pt x="444069" y="136464"/>
                  <a:pt x="432541" y="110225"/>
                  <a:pt x="454145" y="56215"/>
                </a:cubicBezTo>
                <a:cubicBezTo>
                  <a:pt x="459862" y="41921"/>
                  <a:pt x="473993" y="32097"/>
                  <a:pt x="486802" y="23558"/>
                </a:cubicBezTo>
                <a:cubicBezTo>
                  <a:pt x="496349" y="17193"/>
                  <a:pt x="508573" y="16301"/>
                  <a:pt x="519459" y="12672"/>
                </a:cubicBezTo>
                <a:cubicBezTo>
                  <a:pt x="596020" y="38193"/>
                  <a:pt x="514390" y="0"/>
                  <a:pt x="563002" y="121529"/>
                </a:cubicBezTo>
                <a:cubicBezTo>
                  <a:pt x="567264" y="132183"/>
                  <a:pt x="584407" y="130165"/>
                  <a:pt x="595659" y="132415"/>
                </a:cubicBezTo>
                <a:cubicBezTo>
                  <a:pt x="620819" y="137447"/>
                  <a:pt x="646459" y="139672"/>
                  <a:pt x="671859" y="143300"/>
                </a:cubicBezTo>
                <a:cubicBezTo>
                  <a:pt x="700888" y="139672"/>
                  <a:pt x="740670" y="155259"/>
                  <a:pt x="758945" y="132415"/>
                </a:cubicBezTo>
                <a:cubicBezTo>
                  <a:pt x="771768" y="116387"/>
                  <a:pt x="729916" y="103386"/>
                  <a:pt x="715402" y="88872"/>
                </a:cubicBezTo>
                <a:cubicBezTo>
                  <a:pt x="685516" y="58986"/>
                  <a:pt x="683896" y="63855"/>
                  <a:pt x="726288" y="77986"/>
                </a:cubicBezTo>
                <a:cubicBezTo>
                  <a:pt x="733545" y="88872"/>
                  <a:pt x="739886" y="100427"/>
                  <a:pt x="748059" y="110643"/>
                </a:cubicBezTo>
                <a:cubicBezTo>
                  <a:pt x="754470" y="118657"/>
                  <a:pt x="767818" y="122351"/>
                  <a:pt x="769831" y="132415"/>
                </a:cubicBezTo>
                <a:cubicBezTo>
                  <a:pt x="775385" y="160184"/>
                  <a:pt x="738471" y="183110"/>
                  <a:pt x="726288" y="197729"/>
                </a:cubicBezTo>
                <a:cubicBezTo>
                  <a:pt x="657617" y="280133"/>
                  <a:pt x="746091" y="188809"/>
                  <a:pt x="682745" y="252158"/>
                </a:cubicBezTo>
                <a:cubicBezTo>
                  <a:pt x="679116" y="263044"/>
                  <a:pt x="663745" y="276702"/>
                  <a:pt x="671859" y="284815"/>
                </a:cubicBezTo>
                <a:lnTo>
                  <a:pt x="693631" y="263043"/>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5" name="TextBox 24"/>
          <p:cNvSpPr txBox="1"/>
          <p:nvPr/>
        </p:nvSpPr>
        <p:spPr>
          <a:xfrm>
            <a:off x="2514600" y="3962400"/>
            <a:ext cx="2057400" cy="381000"/>
          </a:xfrm>
          <a:prstGeom prst="rect">
            <a:avLst/>
          </a:prstGeom>
          <a:noFill/>
        </p:spPr>
        <p:txBody>
          <a:bodyPr wrap="square" rtlCol="0">
            <a:spAutoFit/>
          </a:bodyPr>
          <a:lstStyle/>
          <a:p>
            <a:r>
              <a:rPr lang="en-US" dirty="0"/>
              <a:t>Excited state</a:t>
            </a:r>
          </a:p>
        </p:txBody>
      </p:sp>
      <p:sp>
        <p:nvSpPr>
          <p:cNvPr id="26" name="TextBox 25"/>
          <p:cNvSpPr txBox="1"/>
          <p:nvPr/>
        </p:nvSpPr>
        <p:spPr>
          <a:xfrm>
            <a:off x="2590800" y="6248400"/>
            <a:ext cx="2057400" cy="381000"/>
          </a:xfrm>
          <a:prstGeom prst="rect">
            <a:avLst/>
          </a:prstGeom>
          <a:noFill/>
        </p:spPr>
        <p:txBody>
          <a:bodyPr wrap="square" rtlCol="0">
            <a:spAutoFit/>
          </a:bodyPr>
          <a:lstStyle/>
          <a:p>
            <a:r>
              <a:rPr lang="en-US" dirty="0"/>
              <a:t>Ground state</a:t>
            </a:r>
          </a:p>
        </p:txBody>
      </p:sp>
      <p:cxnSp>
        <p:nvCxnSpPr>
          <p:cNvPr id="28" name="Straight Arrow Connector 27"/>
          <p:cNvCxnSpPr>
            <a:endCxn id="21" idx="0"/>
          </p:cNvCxnSpPr>
          <p:nvPr/>
        </p:nvCxnSpPr>
        <p:spPr>
          <a:xfrm rot="5400000">
            <a:off x="5657850" y="5276850"/>
            <a:ext cx="1295400" cy="381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0" name="Oval 29"/>
          <p:cNvSpPr/>
          <p:nvPr/>
        </p:nvSpPr>
        <p:spPr>
          <a:xfrm>
            <a:off x="6248400" y="4572000"/>
            <a:ext cx="152400" cy="1524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1" name="TextBox 30"/>
          <p:cNvSpPr txBox="1"/>
          <p:nvPr/>
        </p:nvSpPr>
        <p:spPr>
          <a:xfrm>
            <a:off x="4800600" y="5867400"/>
            <a:ext cx="533400" cy="369332"/>
          </a:xfrm>
          <a:prstGeom prst="rect">
            <a:avLst/>
          </a:prstGeom>
          <a:noFill/>
        </p:spPr>
        <p:txBody>
          <a:bodyPr wrap="square" rtlCol="0">
            <a:spAutoFit/>
          </a:bodyPr>
          <a:lstStyle/>
          <a:p>
            <a:r>
              <a:rPr lang="en-US" dirty="0"/>
              <a:t>E1</a:t>
            </a:r>
          </a:p>
        </p:txBody>
      </p:sp>
      <p:sp>
        <p:nvSpPr>
          <p:cNvPr id="32" name="TextBox 31"/>
          <p:cNvSpPr txBox="1"/>
          <p:nvPr/>
        </p:nvSpPr>
        <p:spPr>
          <a:xfrm>
            <a:off x="4724400" y="4495800"/>
            <a:ext cx="609600" cy="369332"/>
          </a:xfrm>
          <a:prstGeom prst="rect">
            <a:avLst/>
          </a:prstGeom>
          <a:noFill/>
        </p:spPr>
        <p:txBody>
          <a:bodyPr wrap="square" rtlCol="0">
            <a:spAutoFit/>
          </a:bodyPr>
          <a:lstStyle/>
          <a:p>
            <a:r>
              <a:rPr lang="en-US" dirty="0"/>
              <a:t>E2</a:t>
            </a:r>
          </a:p>
        </p:txBody>
      </p:sp>
      <p:sp>
        <p:nvSpPr>
          <p:cNvPr id="33" name="TextBox 32"/>
          <p:cNvSpPr txBox="1"/>
          <p:nvPr/>
        </p:nvSpPr>
        <p:spPr>
          <a:xfrm>
            <a:off x="7772400" y="3962400"/>
            <a:ext cx="2286000" cy="381000"/>
          </a:xfrm>
          <a:prstGeom prst="rect">
            <a:avLst/>
          </a:prstGeom>
          <a:noFill/>
        </p:spPr>
        <p:txBody>
          <a:bodyPr wrap="square" rtlCol="0">
            <a:spAutoFit/>
          </a:bodyPr>
          <a:lstStyle/>
          <a:p>
            <a:r>
              <a:rPr lang="en-US" dirty="0"/>
              <a:t>After emission</a:t>
            </a:r>
          </a:p>
        </p:txBody>
      </p:sp>
      <p:sp>
        <p:nvSpPr>
          <p:cNvPr id="1026" name="Rectangle 2"/>
          <p:cNvSpPr>
            <a:spLocks noChangeArrowheads="1"/>
          </p:cNvSpPr>
          <p:nvPr/>
        </p:nvSpPr>
        <p:spPr bwMode="auto">
          <a:xfrm>
            <a:off x="1524001" y="439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025" name="Picture 1"/>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6172201" y="6324600"/>
            <a:ext cx="2162175" cy="342900"/>
          </a:xfrm>
          <a:prstGeom prst="rect">
            <a:avLst/>
          </a:prstGeom>
          <a:noFill/>
        </p:spPr>
      </p:pic>
      <p:sp>
        <p:nvSpPr>
          <p:cNvPr id="1027" name="Rectangle 3"/>
          <p:cNvSpPr>
            <a:spLocks noChangeArrowheads="1"/>
          </p:cNvSpPr>
          <p:nvPr/>
        </p:nvSpPr>
        <p:spPr bwMode="auto">
          <a:xfrm>
            <a:off x="1524001" y="6154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fontAlgn="base">
              <a:spcBef>
                <a:spcPct val="0"/>
              </a:spcBef>
              <a:spcAft>
                <a:spcPct val="0"/>
              </a:spcAft>
            </a:pPr>
            <a:endParaRPr lang="en-US">
              <a:latin typeface="Arial" pitchFamily="34" charset="0"/>
            </a:endParaRPr>
          </a:p>
        </p:txBody>
      </p:sp>
      <p:sp>
        <p:nvSpPr>
          <p:cNvPr id="37" name="TextBox 36"/>
          <p:cNvSpPr txBox="1"/>
          <p:nvPr/>
        </p:nvSpPr>
        <p:spPr>
          <a:xfrm>
            <a:off x="5410200" y="6324600"/>
            <a:ext cx="838200" cy="369332"/>
          </a:xfrm>
          <a:prstGeom prst="rect">
            <a:avLst/>
          </a:prstGeom>
          <a:noFill/>
        </p:spPr>
        <p:txBody>
          <a:bodyPr wrap="square" rtlCol="0">
            <a:spAutoFit/>
          </a:bodyPr>
          <a:lstStyle/>
          <a:p>
            <a:r>
              <a:rPr lang="en-US" dirty="0" err="1"/>
              <a:t>ie</a:t>
            </a:r>
            <a:r>
              <a:rPr lang="en-US" dirty="0"/>
              <a:t>,</a:t>
            </a:r>
          </a:p>
        </p:txBody>
      </p:sp>
      <p:sp>
        <p:nvSpPr>
          <p:cNvPr id="1029" name="Rectangle 5"/>
          <p:cNvSpPr>
            <a:spLocks noChangeArrowheads="1"/>
          </p:cNvSpPr>
          <p:nvPr/>
        </p:nvSpPr>
        <p:spPr bwMode="auto">
          <a:xfrm>
            <a:off x="1524001" y="439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028" name="Picture 4"/>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9906001" y="5105400"/>
            <a:ext cx="276225" cy="342900"/>
          </a:xfrm>
          <a:prstGeom prst="rect">
            <a:avLst/>
          </a:prstGeom>
          <a:noFill/>
        </p:spPr>
      </p:pic>
      <p:sp>
        <p:nvSpPr>
          <p:cNvPr id="1030" name="Rectangle 6"/>
          <p:cNvSpPr>
            <a:spLocks noChangeArrowheads="1"/>
          </p:cNvSpPr>
          <p:nvPr/>
        </p:nvSpPr>
        <p:spPr bwMode="auto">
          <a:xfrm>
            <a:off x="1524001" y="6154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fontAlgn="base">
              <a:spcBef>
                <a:spcPct val="0"/>
              </a:spcBef>
              <a:spcAft>
                <a:spcPct val="0"/>
              </a:spcAft>
            </a:pPr>
            <a:endParaRPr lang="en-US">
              <a:latin typeface="Arial" pitchFamily="34" charset="0"/>
            </a:endParaRPr>
          </a:p>
        </p:txBody>
      </p:sp>
      <p:sp>
        <p:nvSpPr>
          <p:cNvPr id="1032" name="Rectangle 8"/>
          <p:cNvSpPr>
            <a:spLocks noChangeArrowheads="1"/>
          </p:cNvSpPr>
          <p:nvPr/>
        </p:nvSpPr>
        <p:spPr bwMode="auto">
          <a:xfrm>
            <a:off x="1524001" y="439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031" name="Picture 7"/>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9906001" y="4724400"/>
            <a:ext cx="276225" cy="342900"/>
          </a:xfrm>
          <a:prstGeom prst="rect">
            <a:avLst/>
          </a:prstGeom>
          <a:noFill/>
        </p:spPr>
      </p:pic>
      <p:sp>
        <p:nvSpPr>
          <p:cNvPr id="1033" name="Rectangle 9"/>
          <p:cNvSpPr>
            <a:spLocks noChangeArrowheads="1"/>
          </p:cNvSpPr>
          <p:nvPr/>
        </p:nvSpPr>
        <p:spPr bwMode="auto">
          <a:xfrm>
            <a:off x="1524001" y="6154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fontAlgn="base">
              <a:spcBef>
                <a:spcPct val="0"/>
              </a:spcBef>
              <a:spcAft>
                <a:spcPct val="0"/>
              </a:spcAft>
            </a:pPr>
            <a:endParaRPr lang="en-US">
              <a:latin typeface="Arial" pitchFamily="34" charset="0"/>
            </a:endParaRPr>
          </a:p>
        </p:txBody>
      </p:sp>
      <p:sp>
        <p:nvSpPr>
          <p:cNvPr id="34" name="TextBox 33"/>
          <p:cNvSpPr txBox="1"/>
          <p:nvPr/>
        </p:nvSpPr>
        <p:spPr>
          <a:xfrm>
            <a:off x="2057400" y="1143000"/>
            <a:ext cx="8153400" cy="1569660"/>
          </a:xfrm>
          <a:prstGeom prst="rect">
            <a:avLst/>
          </a:prstGeom>
          <a:noFill/>
        </p:spPr>
        <p:txBody>
          <a:bodyPr wrap="square" rtlCol="0">
            <a:spAutoFit/>
          </a:bodyPr>
          <a:lstStyle/>
          <a:p>
            <a:r>
              <a:rPr lang="en-US" sz="2400" dirty="0"/>
              <a:t>According to Einstein's, under certain condition it is possible to force an excited atom emit a photon by another photon and the incident light wave must be in same phase .hence we get an enhance beam of coherent light   </a:t>
            </a:r>
          </a:p>
        </p:txBody>
      </p:sp>
    </p:spTree>
    <p:extLst>
      <p:ext uri="{BB962C8B-B14F-4D97-AF65-F5344CB8AC3E}">
        <p14:creationId xmlns:p14="http://schemas.microsoft.com/office/powerpoint/2010/main" xmlns="" val="26532560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33600" y="576761"/>
            <a:ext cx="7239000" cy="769441"/>
          </a:xfrm>
          <a:prstGeom prst="rect">
            <a:avLst/>
          </a:prstGeom>
          <a:noFill/>
        </p:spPr>
        <p:txBody>
          <a:bodyPr wrap="square" rtlCol="0">
            <a:spAutoFit/>
          </a:bodyPr>
          <a:lstStyle/>
          <a:p>
            <a:r>
              <a:rPr lang="en-US" sz="4400" dirty="0">
                <a:solidFill>
                  <a:srgbClr val="FF0000"/>
                </a:solidFill>
              </a:rPr>
              <a:t>      Population inversion</a:t>
            </a:r>
          </a:p>
        </p:txBody>
      </p:sp>
      <p:sp>
        <p:nvSpPr>
          <p:cNvPr id="5" name="TextBox 4"/>
          <p:cNvSpPr txBox="1"/>
          <p:nvPr/>
        </p:nvSpPr>
        <p:spPr>
          <a:xfrm>
            <a:off x="1308100" y="1727200"/>
            <a:ext cx="8458200" cy="4401205"/>
          </a:xfrm>
          <a:prstGeom prst="rect">
            <a:avLst/>
          </a:prstGeom>
          <a:noFill/>
        </p:spPr>
        <p:txBody>
          <a:bodyPr wrap="square" rtlCol="0">
            <a:spAutoFit/>
          </a:bodyPr>
          <a:lstStyle/>
          <a:p>
            <a:pPr algn="just"/>
            <a:r>
              <a:rPr lang="en-US" sz="3200" b="1" dirty="0">
                <a:latin typeface="Adobe Caslon Pro Bold" pitchFamily="18" charset="0"/>
              </a:rPr>
              <a:t>population inversion</a:t>
            </a:r>
            <a:r>
              <a:rPr lang="en-US" sz="3200" dirty="0">
                <a:latin typeface="Adobe Caslon Pro Bold" pitchFamily="18" charset="0"/>
              </a:rPr>
              <a:t> occurs when a system (such as a group of atoms or molecules) exists in a state with more members in an excited state than in lower energy states. The concept is of fundamental importance in laser science because the production of a population inversion is a necessary step in the workings of a standard laser.</a:t>
            </a:r>
          </a:p>
          <a:p>
            <a:endParaRPr lang="en-US" sz="2400" dirty="0"/>
          </a:p>
        </p:txBody>
      </p:sp>
    </p:spTree>
    <p:extLst>
      <p:ext uri="{BB962C8B-B14F-4D97-AF65-F5344CB8AC3E}">
        <p14:creationId xmlns:p14="http://schemas.microsoft.com/office/powerpoint/2010/main" xmlns="" val="21123467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4"/>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AFB83B14-3CE4-45C0-9181-1E6D165DEB53}" type="slidenum">
              <a:rPr lang="en-US" altLang="en-US" sz="1400"/>
              <a:pPr eaLnBrk="1" hangingPunct="1"/>
              <a:t>12</a:t>
            </a:fld>
            <a:endParaRPr lang="en-US" altLang="en-US" sz="1400"/>
          </a:p>
        </p:txBody>
      </p:sp>
      <p:sp>
        <p:nvSpPr>
          <p:cNvPr id="11267" name="Rectangle 2"/>
          <p:cNvSpPr>
            <a:spLocks noGrp="1" noChangeArrowheads="1"/>
          </p:cNvSpPr>
          <p:nvPr>
            <p:ph type="title"/>
          </p:nvPr>
        </p:nvSpPr>
        <p:spPr>
          <a:xfrm>
            <a:off x="2209800" y="304800"/>
            <a:ext cx="7772400" cy="1143000"/>
          </a:xfrm>
        </p:spPr>
        <p:txBody>
          <a:bodyPr/>
          <a:lstStyle/>
          <a:p>
            <a:pPr eaLnBrk="1" hangingPunct="1"/>
            <a:r>
              <a:rPr lang="en-US" altLang="en-US" b="1">
                <a:latin typeface="Comic Sans MS" panose="030F0702030302020204" pitchFamily="66" charset="0"/>
              </a:rPr>
              <a:t>Lasing Action Diagram</a:t>
            </a:r>
          </a:p>
        </p:txBody>
      </p:sp>
      <p:sp>
        <p:nvSpPr>
          <p:cNvPr id="34826" name="Text Box 10"/>
          <p:cNvSpPr txBox="1">
            <a:spLocks noChangeArrowheads="1"/>
          </p:cNvSpPr>
          <p:nvPr/>
        </p:nvSpPr>
        <p:spPr bwMode="auto">
          <a:xfrm rot="10800000">
            <a:off x="1516380" y="3429001"/>
            <a:ext cx="1477328" cy="22844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eaVert">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en-US" altLang="en-US" b="1">
                <a:solidFill>
                  <a:srgbClr val="FFFF00"/>
                </a:solidFill>
                <a:latin typeface="Comic Sans MS" panose="030F0702030302020204" pitchFamily="66" charset="0"/>
              </a:rPr>
              <a:t>Energy Introduction</a:t>
            </a:r>
          </a:p>
          <a:p>
            <a:pPr eaLnBrk="1" hangingPunct="1">
              <a:spcBef>
                <a:spcPct val="50000"/>
              </a:spcBef>
            </a:pPr>
            <a:endParaRPr lang="en-US" altLang="en-US" b="1">
              <a:solidFill>
                <a:srgbClr val="FFFF00"/>
              </a:solidFill>
              <a:latin typeface="Comic Sans MS" panose="030F0702030302020204" pitchFamily="66" charset="0"/>
            </a:endParaRPr>
          </a:p>
        </p:txBody>
      </p:sp>
      <p:sp>
        <p:nvSpPr>
          <p:cNvPr id="34825" name="Line 9"/>
          <p:cNvSpPr>
            <a:spLocks noChangeShapeType="1"/>
          </p:cNvSpPr>
          <p:nvPr/>
        </p:nvSpPr>
        <p:spPr bwMode="auto">
          <a:xfrm>
            <a:off x="2438400" y="2362200"/>
            <a:ext cx="0" cy="4114800"/>
          </a:xfrm>
          <a:prstGeom prst="line">
            <a:avLst/>
          </a:prstGeom>
          <a:noFill/>
          <a:ln w="76200">
            <a:solidFill>
              <a:schemeClr val="tx1"/>
            </a:solidFill>
            <a:round/>
            <a:headEnd type="arrow" w="med" len="med"/>
            <a:tailEnd/>
          </a:ln>
          <a:extLst>
            <a:ext uri="{909E8E84-426E-40DD-AFC4-6F175D3DCCD1}">
              <a14:hiddenFill xmlns:a14="http://schemas.microsoft.com/office/drawing/2010/main" xmlns="">
                <a:noFill/>
              </a14:hiddenFill>
            </a:ext>
          </a:extLst>
        </p:spPr>
        <p:txBody>
          <a:bodyPr wrap="none"/>
          <a:lstStyle/>
          <a:p>
            <a:endParaRPr lang="en-US"/>
          </a:p>
        </p:txBody>
      </p:sp>
      <p:sp>
        <p:nvSpPr>
          <p:cNvPr id="11270" name="Line 11"/>
          <p:cNvSpPr>
            <a:spLocks noChangeShapeType="1"/>
          </p:cNvSpPr>
          <p:nvPr/>
        </p:nvSpPr>
        <p:spPr bwMode="auto">
          <a:xfrm>
            <a:off x="2438400" y="6477000"/>
            <a:ext cx="5562600" cy="0"/>
          </a:xfrm>
          <a:prstGeom prst="line">
            <a:avLst/>
          </a:prstGeom>
          <a:noFill/>
          <a:ln w="762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34829" name="Text Box 13"/>
          <p:cNvSpPr txBox="1">
            <a:spLocks noChangeArrowheads="1"/>
          </p:cNvSpPr>
          <p:nvPr/>
        </p:nvSpPr>
        <p:spPr bwMode="auto">
          <a:xfrm>
            <a:off x="3505200" y="6019800"/>
            <a:ext cx="2667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en-US" altLang="en-US" b="1">
                <a:solidFill>
                  <a:srgbClr val="7BF796"/>
                </a:solidFill>
                <a:latin typeface="Comic Sans MS" panose="030F0702030302020204" pitchFamily="66" charset="0"/>
              </a:rPr>
              <a:t>Ground State</a:t>
            </a:r>
          </a:p>
        </p:txBody>
      </p:sp>
      <p:sp>
        <p:nvSpPr>
          <p:cNvPr id="11272" name="Line 15"/>
          <p:cNvSpPr>
            <a:spLocks noChangeShapeType="1"/>
          </p:cNvSpPr>
          <p:nvPr/>
        </p:nvSpPr>
        <p:spPr bwMode="auto">
          <a:xfrm>
            <a:off x="2438400" y="2362200"/>
            <a:ext cx="5562600" cy="0"/>
          </a:xfrm>
          <a:prstGeom prst="line">
            <a:avLst/>
          </a:prstGeom>
          <a:noFill/>
          <a:ln w="762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34832" name="Text Box 16"/>
          <p:cNvSpPr txBox="1">
            <a:spLocks noChangeArrowheads="1"/>
          </p:cNvSpPr>
          <p:nvPr/>
        </p:nvSpPr>
        <p:spPr bwMode="auto">
          <a:xfrm>
            <a:off x="3733800" y="1905000"/>
            <a:ext cx="2667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en-US" altLang="en-US" b="1">
                <a:solidFill>
                  <a:srgbClr val="7BF796"/>
                </a:solidFill>
                <a:latin typeface="Comic Sans MS" panose="030F0702030302020204" pitchFamily="66" charset="0"/>
              </a:rPr>
              <a:t>Excited State</a:t>
            </a:r>
          </a:p>
        </p:txBody>
      </p:sp>
      <p:sp>
        <p:nvSpPr>
          <p:cNvPr id="11274" name="Line 17"/>
          <p:cNvSpPr>
            <a:spLocks noChangeShapeType="1"/>
          </p:cNvSpPr>
          <p:nvPr/>
        </p:nvSpPr>
        <p:spPr bwMode="auto">
          <a:xfrm>
            <a:off x="3352800" y="3886200"/>
            <a:ext cx="4648200" cy="0"/>
          </a:xfrm>
          <a:prstGeom prst="line">
            <a:avLst/>
          </a:prstGeom>
          <a:noFill/>
          <a:ln w="76200">
            <a:solidFill>
              <a:schemeClr val="tx1"/>
            </a:solidFill>
            <a:round/>
            <a:headEnd/>
            <a:tailEnd/>
          </a:ln>
          <a:extLst>
            <a:ext uri="{909E8E84-426E-40DD-AFC4-6F175D3DCCD1}">
              <a14:hiddenFill xmlns:a14="http://schemas.microsoft.com/office/drawing/2010/main" xmlns="">
                <a:noFill/>
              </a14:hiddenFill>
            </a:ext>
          </a:extLst>
        </p:spPr>
        <p:txBody>
          <a:bodyPr wrap="none"/>
          <a:lstStyle/>
          <a:p>
            <a:endParaRPr lang="en-US"/>
          </a:p>
        </p:txBody>
      </p:sp>
      <p:sp>
        <p:nvSpPr>
          <p:cNvPr id="34834" name="Text Box 18"/>
          <p:cNvSpPr txBox="1">
            <a:spLocks noChangeArrowheads="1"/>
          </p:cNvSpPr>
          <p:nvPr/>
        </p:nvSpPr>
        <p:spPr bwMode="auto">
          <a:xfrm>
            <a:off x="4495800" y="3429000"/>
            <a:ext cx="2971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en-US" altLang="en-US" b="1">
                <a:solidFill>
                  <a:srgbClr val="7BF796"/>
                </a:solidFill>
                <a:latin typeface="Comic Sans MS" panose="030F0702030302020204" pitchFamily="66" charset="0"/>
              </a:rPr>
              <a:t>Metastable State</a:t>
            </a:r>
          </a:p>
        </p:txBody>
      </p:sp>
      <p:sp>
        <p:nvSpPr>
          <p:cNvPr id="34848" name="Line 32"/>
          <p:cNvSpPr>
            <a:spLocks noChangeShapeType="1"/>
          </p:cNvSpPr>
          <p:nvPr/>
        </p:nvSpPr>
        <p:spPr bwMode="auto">
          <a:xfrm>
            <a:off x="3505200" y="2438400"/>
            <a:ext cx="838200" cy="1371600"/>
          </a:xfrm>
          <a:prstGeom prst="line">
            <a:avLst/>
          </a:prstGeom>
          <a:noFill/>
          <a:ln w="76200">
            <a:solidFill>
              <a:schemeClr val="tx1"/>
            </a:solidFill>
            <a:round/>
            <a:headEnd/>
            <a:tailEnd type="arrow" w="med" len="med"/>
          </a:ln>
          <a:extLst>
            <a:ext uri="{909E8E84-426E-40DD-AFC4-6F175D3DCCD1}">
              <a14:hiddenFill xmlns:a14="http://schemas.microsoft.com/office/drawing/2010/main" xmlns="">
                <a:noFill/>
              </a14:hiddenFill>
            </a:ext>
          </a:extLst>
        </p:spPr>
        <p:txBody>
          <a:bodyPr wrap="none"/>
          <a:lstStyle/>
          <a:p>
            <a:endParaRPr lang="en-US"/>
          </a:p>
        </p:txBody>
      </p:sp>
      <p:sp>
        <p:nvSpPr>
          <p:cNvPr id="34849" name="Line 33"/>
          <p:cNvSpPr>
            <a:spLocks noChangeShapeType="1"/>
          </p:cNvSpPr>
          <p:nvPr/>
        </p:nvSpPr>
        <p:spPr bwMode="auto">
          <a:xfrm flipH="1">
            <a:off x="5715000" y="3962400"/>
            <a:ext cx="609600" cy="2438400"/>
          </a:xfrm>
          <a:prstGeom prst="line">
            <a:avLst/>
          </a:prstGeom>
          <a:noFill/>
          <a:ln w="76200">
            <a:solidFill>
              <a:schemeClr val="tx1"/>
            </a:solidFill>
            <a:round/>
            <a:headEnd/>
            <a:tailEnd type="arrow" w="med" len="med"/>
          </a:ln>
          <a:extLst>
            <a:ext uri="{909E8E84-426E-40DD-AFC4-6F175D3DCCD1}">
              <a14:hiddenFill xmlns:a14="http://schemas.microsoft.com/office/drawing/2010/main" xmlns="">
                <a:noFill/>
              </a14:hiddenFill>
            </a:ext>
          </a:extLst>
        </p:spPr>
        <p:txBody>
          <a:bodyPr wrap="none"/>
          <a:lstStyle/>
          <a:p>
            <a:endParaRPr lang="en-US"/>
          </a:p>
        </p:txBody>
      </p:sp>
      <p:sp>
        <p:nvSpPr>
          <p:cNvPr id="34850" name="Text Box 34"/>
          <p:cNvSpPr txBox="1">
            <a:spLocks noChangeArrowheads="1"/>
          </p:cNvSpPr>
          <p:nvPr/>
        </p:nvSpPr>
        <p:spPr bwMode="auto">
          <a:xfrm>
            <a:off x="8382000" y="2438401"/>
            <a:ext cx="2286000" cy="120032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en-US" altLang="en-US" b="1">
                <a:solidFill>
                  <a:srgbClr val="FEF936"/>
                </a:solidFill>
                <a:latin typeface="Comic Sans MS" panose="030F0702030302020204" pitchFamily="66" charset="0"/>
              </a:rPr>
              <a:t>Spontaneous Energy Emission</a:t>
            </a:r>
          </a:p>
        </p:txBody>
      </p:sp>
      <p:grpSp>
        <p:nvGrpSpPr>
          <p:cNvPr id="2" name="Group 37"/>
          <p:cNvGrpSpPr>
            <a:grpSpLocks/>
          </p:cNvGrpSpPr>
          <p:nvPr/>
        </p:nvGrpSpPr>
        <p:grpSpPr bwMode="auto">
          <a:xfrm>
            <a:off x="6858000" y="4114801"/>
            <a:ext cx="4267200" cy="1649413"/>
            <a:chOff x="3360" y="2400"/>
            <a:chExt cx="2688" cy="1039"/>
          </a:xfrm>
        </p:grpSpPr>
        <p:grpSp>
          <p:nvGrpSpPr>
            <p:cNvPr id="11280" name="Group 31"/>
            <p:cNvGrpSpPr>
              <a:grpSpLocks/>
            </p:cNvGrpSpPr>
            <p:nvPr/>
          </p:nvGrpSpPr>
          <p:grpSpPr bwMode="auto">
            <a:xfrm>
              <a:off x="3360" y="2400"/>
              <a:ext cx="1008" cy="1039"/>
              <a:chOff x="1776" y="2496"/>
              <a:chExt cx="1008" cy="1039"/>
            </a:xfrm>
          </p:grpSpPr>
          <p:pic>
            <p:nvPicPr>
              <p:cNvPr id="11282" name="Picture 28" descr="http://www.hood.army.mil/1CD_20thEngr/images/wavyarrow.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1776" y="3072"/>
                <a:ext cx="1008" cy="4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283" name="Picture 29" descr="http://www.hood.army.mil/1CD_20thEngr/images/wavyarrow.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1776" y="2784"/>
                <a:ext cx="1008" cy="4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284" name="Picture 30" descr="http://www.hood.army.mil/1CD_20thEngr/images/wavyarrow.jp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1776" y="2496"/>
                <a:ext cx="1008" cy="4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11281" name="Text Box 35"/>
            <p:cNvSpPr txBox="1">
              <a:spLocks noChangeArrowheads="1"/>
            </p:cNvSpPr>
            <p:nvPr/>
          </p:nvSpPr>
          <p:spPr bwMode="auto">
            <a:xfrm>
              <a:off x="4368" y="2592"/>
              <a:ext cx="1680" cy="7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en-US" altLang="en-US" b="1">
                  <a:solidFill>
                    <a:srgbClr val="FEF936"/>
                  </a:solidFill>
                  <a:latin typeface="Comic Sans MS" panose="030F0702030302020204" pitchFamily="66" charset="0"/>
                </a:rPr>
                <a:t>Stimulated Emission of Radiation</a:t>
              </a:r>
            </a:p>
          </p:txBody>
        </p:sp>
      </p:grpSp>
    </p:spTree>
    <p:extLst>
      <p:ext uri="{BB962C8B-B14F-4D97-AF65-F5344CB8AC3E}">
        <p14:creationId xmlns:p14="http://schemas.microsoft.com/office/powerpoint/2010/main" xmlns="" val="315684730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34826"/>
                                        </p:tgtEl>
                                        <p:attrNameLst>
                                          <p:attrName>style.visibility</p:attrName>
                                        </p:attrNameLst>
                                      </p:cBhvr>
                                      <p:to>
                                        <p:strVal val="visible"/>
                                      </p:to>
                                    </p:set>
                                  </p:childTnLst>
                                </p:cTn>
                              </p:par>
                            </p:childTnLst>
                          </p:cTn>
                        </p:par>
                        <p:par>
                          <p:cTn id="7" fill="hold" nodeType="afterGroup">
                            <p:stCondLst>
                              <p:cond delay="1500"/>
                            </p:stCondLst>
                            <p:childTnLst>
                              <p:par>
                                <p:cTn id="8" presetID="17" presetClass="entr" presetSubtype="4" fill="hold" nodeType="afterEffect">
                                  <p:stCondLst>
                                    <p:cond delay="0"/>
                                  </p:stCondLst>
                                  <p:childTnLst>
                                    <p:set>
                                      <p:cBhvr>
                                        <p:cTn id="9" dur="1" fill="hold">
                                          <p:stCondLst>
                                            <p:cond delay="0"/>
                                          </p:stCondLst>
                                        </p:cTn>
                                        <p:tgtEl>
                                          <p:spTgt spid="34825"/>
                                        </p:tgtEl>
                                        <p:attrNameLst>
                                          <p:attrName>style.visibility</p:attrName>
                                        </p:attrNameLst>
                                      </p:cBhvr>
                                      <p:to>
                                        <p:strVal val="visible"/>
                                      </p:to>
                                    </p:set>
                                    <p:anim calcmode="lin" valueType="num">
                                      <p:cBhvr>
                                        <p:cTn id="10" dur="500" fill="hold"/>
                                        <p:tgtEl>
                                          <p:spTgt spid="34825"/>
                                        </p:tgtEl>
                                        <p:attrNameLst>
                                          <p:attrName>ppt_x</p:attrName>
                                        </p:attrNameLst>
                                      </p:cBhvr>
                                      <p:tavLst>
                                        <p:tav tm="0">
                                          <p:val>
                                            <p:strVal val="#ppt_x"/>
                                          </p:val>
                                        </p:tav>
                                        <p:tav tm="100000">
                                          <p:val>
                                            <p:strVal val="#ppt_x"/>
                                          </p:val>
                                        </p:tav>
                                      </p:tavLst>
                                    </p:anim>
                                    <p:anim calcmode="lin" valueType="num">
                                      <p:cBhvr>
                                        <p:cTn id="11" dur="500" fill="hold"/>
                                        <p:tgtEl>
                                          <p:spTgt spid="34825"/>
                                        </p:tgtEl>
                                        <p:attrNameLst>
                                          <p:attrName>ppt_y</p:attrName>
                                        </p:attrNameLst>
                                      </p:cBhvr>
                                      <p:tavLst>
                                        <p:tav tm="0">
                                          <p:val>
                                            <p:strVal val="#ppt_y+#ppt_h/2"/>
                                          </p:val>
                                        </p:tav>
                                        <p:tav tm="100000">
                                          <p:val>
                                            <p:strVal val="#ppt_y"/>
                                          </p:val>
                                        </p:tav>
                                      </p:tavLst>
                                    </p:anim>
                                    <p:anim calcmode="lin" valueType="num">
                                      <p:cBhvr>
                                        <p:cTn id="12" dur="500" fill="hold"/>
                                        <p:tgtEl>
                                          <p:spTgt spid="34825"/>
                                        </p:tgtEl>
                                        <p:attrNameLst>
                                          <p:attrName>ppt_w</p:attrName>
                                        </p:attrNameLst>
                                      </p:cBhvr>
                                      <p:tavLst>
                                        <p:tav tm="0">
                                          <p:val>
                                            <p:strVal val="#ppt_w"/>
                                          </p:val>
                                        </p:tav>
                                        <p:tav tm="100000">
                                          <p:val>
                                            <p:strVal val="#ppt_w"/>
                                          </p:val>
                                        </p:tav>
                                      </p:tavLst>
                                    </p:anim>
                                    <p:anim calcmode="lin" valueType="num">
                                      <p:cBhvr>
                                        <p:cTn id="13" dur="500" fill="hold"/>
                                        <p:tgtEl>
                                          <p:spTgt spid="34825"/>
                                        </p:tgtEl>
                                        <p:attrNameLst>
                                          <p:attrName>ppt_h</p:attrName>
                                        </p:attrNameLst>
                                      </p:cBhvr>
                                      <p:tavLst>
                                        <p:tav tm="0">
                                          <p:val>
                                            <p:fltVal val="0"/>
                                          </p:val>
                                        </p:tav>
                                        <p:tav tm="100000">
                                          <p:val>
                                            <p:strVal val="#ppt_h"/>
                                          </p:val>
                                        </p:tav>
                                      </p:tavLst>
                                    </p:anim>
                                  </p:childTnLst>
                                </p:cTn>
                              </p:par>
                            </p:childTnLst>
                          </p:cTn>
                        </p:par>
                        <p:par>
                          <p:cTn id="14" fill="hold" nodeType="afterGroup">
                            <p:stCondLst>
                              <p:cond delay="2000"/>
                            </p:stCondLst>
                            <p:childTnLst>
                              <p:par>
                                <p:cTn id="15" presetID="1" presetClass="entr" presetSubtype="0" fill="hold" grpId="0" nodeType="afterEffect">
                                  <p:stCondLst>
                                    <p:cond delay="1000"/>
                                  </p:stCondLst>
                                  <p:childTnLst>
                                    <p:set>
                                      <p:cBhvr>
                                        <p:cTn id="16" dur="1" fill="hold">
                                          <p:stCondLst>
                                            <p:cond delay="499"/>
                                          </p:stCondLst>
                                        </p:cTn>
                                        <p:tgtEl>
                                          <p:spTgt spid="34832"/>
                                        </p:tgtEl>
                                        <p:attrNameLst>
                                          <p:attrName>style.visibility</p:attrName>
                                        </p:attrNameLst>
                                      </p:cBhvr>
                                      <p:to>
                                        <p:strVal val="visible"/>
                                      </p:to>
                                    </p:set>
                                  </p:childTnLst>
                                </p:cTn>
                              </p:par>
                            </p:childTnLst>
                          </p:cTn>
                        </p:par>
                        <p:par>
                          <p:cTn id="17" fill="hold" nodeType="afterGroup">
                            <p:stCondLst>
                              <p:cond delay="3500"/>
                            </p:stCondLst>
                            <p:childTnLst>
                              <p:par>
                                <p:cTn id="18" presetID="22" presetClass="entr" presetSubtype="1" fill="hold" nodeType="afterEffect">
                                  <p:stCondLst>
                                    <p:cond delay="2000"/>
                                  </p:stCondLst>
                                  <p:childTnLst>
                                    <p:set>
                                      <p:cBhvr>
                                        <p:cTn id="19" dur="1" fill="hold">
                                          <p:stCondLst>
                                            <p:cond delay="0"/>
                                          </p:stCondLst>
                                        </p:cTn>
                                        <p:tgtEl>
                                          <p:spTgt spid="34848"/>
                                        </p:tgtEl>
                                        <p:attrNameLst>
                                          <p:attrName>style.visibility</p:attrName>
                                        </p:attrNameLst>
                                      </p:cBhvr>
                                      <p:to>
                                        <p:strVal val="visible"/>
                                      </p:to>
                                    </p:set>
                                    <p:animEffect transition="in" filter="wipe(up)">
                                      <p:cBhvr>
                                        <p:cTn id="20" dur="500"/>
                                        <p:tgtEl>
                                          <p:spTgt spid="34848"/>
                                        </p:tgtEl>
                                      </p:cBhvr>
                                    </p:animEffect>
                                  </p:childTnLst>
                                </p:cTn>
                              </p:par>
                            </p:childTnLst>
                          </p:cTn>
                        </p:par>
                        <p:par>
                          <p:cTn id="21" fill="hold" nodeType="afterGroup">
                            <p:stCondLst>
                              <p:cond delay="6000"/>
                            </p:stCondLst>
                            <p:childTnLst>
                              <p:par>
                                <p:cTn id="22" presetID="1" presetClass="entr" presetSubtype="0" fill="hold" grpId="0" nodeType="afterEffect">
                                  <p:stCondLst>
                                    <p:cond delay="0"/>
                                  </p:stCondLst>
                                  <p:childTnLst>
                                    <p:set>
                                      <p:cBhvr>
                                        <p:cTn id="23" dur="1" fill="hold">
                                          <p:stCondLst>
                                            <p:cond delay="499"/>
                                          </p:stCondLst>
                                        </p:cTn>
                                        <p:tgtEl>
                                          <p:spTgt spid="34834"/>
                                        </p:tgtEl>
                                        <p:attrNameLst>
                                          <p:attrName>style.visibility</p:attrName>
                                        </p:attrNameLst>
                                      </p:cBhvr>
                                      <p:to>
                                        <p:strVal val="visible"/>
                                      </p:to>
                                    </p:set>
                                  </p:childTnLst>
                                </p:cTn>
                              </p:par>
                            </p:childTnLst>
                          </p:cTn>
                        </p:par>
                        <p:par>
                          <p:cTn id="24" fill="hold" nodeType="afterGroup">
                            <p:stCondLst>
                              <p:cond delay="6500"/>
                            </p:stCondLst>
                            <p:childTnLst>
                              <p:par>
                                <p:cTn id="25" presetID="9" presetClass="entr" presetSubtype="0" fill="hold" grpId="0" nodeType="afterEffect">
                                  <p:stCondLst>
                                    <p:cond delay="1000"/>
                                  </p:stCondLst>
                                  <p:childTnLst>
                                    <p:set>
                                      <p:cBhvr>
                                        <p:cTn id="26" dur="1" fill="hold">
                                          <p:stCondLst>
                                            <p:cond delay="0"/>
                                          </p:stCondLst>
                                        </p:cTn>
                                        <p:tgtEl>
                                          <p:spTgt spid="34850"/>
                                        </p:tgtEl>
                                        <p:attrNameLst>
                                          <p:attrName>style.visibility</p:attrName>
                                        </p:attrNameLst>
                                      </p:cBhvr>
                                      <p:to>
                                        <p:strVal val="visible"/>
                                      </p:to>
                                    </p:set>
                                    <p:animEffect transition="in" filter="dissolve">
                                      <p:cBhvr>
                                        <p:cTn id="27" dur="500"/>
                                        <p:tgtEl>
                                          <p:spTgt spid="34850"/>
                                        </p:tgtEl>
                                      </p:cBhvr>
                                    </p:animEffect>
                                  </p:childTnLst>
                                </p:cTn>
                              </p:par>
                            </p:childTnLst>
                          </p:cTn>
                        </p:par>
                        <p:par>
                          <p:cTn id="28" fill="hold" nodeType="afterGroup">
                            <p:stCondLst>
                              <p:cond delay="8000"/>
                            </p:stCondLst>
                            <p:childTnLst>
                              <p:par>
                                <p:cTn id="29" presetID="22" presetClass="entr" presetSubtype="1" fill="hold" nodeType="afterEffect">
                                  <p:stCondLst>
                                    <p:cond delay="2000"/>
                                  </p:stCondLst>
                                  <p:childTnLst>
                                    <p:set>
                                      <p:cBhvr>
                                        <p:cTn id="30" dur="1" fill="hold">
                                          <p:stCondLst>
                                            <p:cond delay="0"/>
                                          </p:stCondLst>
                                        </p:cTn>
                                        <p:tgtEl>
                                          <p:spTgt spid="34849"/>
                                        </p:tgtEl>
                                        <p:attrNameLst>
                                          <p:attrName>style.visibility</p:attrName>
                                        </p:attrNameLst>
                                      </p:cBhvr>
                                      <p:to>
                                        <p:strVal val="visible"/>
                                      </p:to>
                                    </p:set>
                                    <p:animEffect transition="in" filter="wipe(up)">
                                      <p:cBhvr>
                                        <p:cTn id="31" dur="500"/>
                                        <p:tgtEl>
                                          <p:spTgt spid="34849"/>
                                        </p:tgtEl>
                                      </p:cBhvr>
                                    </p:animEffect>
                                  </p:childTnLst>
                                </p:cTn>
                              </p:par>
                            </p:childTnLst>
                          </p:cTn>
                        </p:par>
                        <p:par>
                          <p:cTn id="32" fill="hold" nodeType="afterGroup">
                            <p:stCondLst>
                              <p:cond delay="10500"/>
                            </p:stCondLst>
                            <p:childTnLst>
                              <p:par>
                                <p:cTn id="33" presetID="1" presetClass="entr" presetSubtype="0" fill="hold" grpId="0" nodeType="afterEffect">
                                  <p:stCondLst>
                                    <p:cond delay="0"/>
                                  </p:stCondLst>
                                  <p:childTnLst>
                                    <p:set>
                                      <p:cBhvr>
                                        <p:cTn id="34" dur="1" fill="hold">
                                          <p:stCondLst>
                                            <p:cond delay="499"/>
                                          </p:stCondLst>
                                        </p:cTn>
                                        <p:tgtEl>
                                          <p:spTgt spid="34829"/>
                                        </p:tgtEl>
                                        <p:attrNameLst>
                                          <p:attrName>style.visibility</p:attrName>
                                        </p:attrNameLst>
                                      </p:cBhvr>
                                      <p:to>
                                        <p:strVal val="visible"/>
                                      </p:to>
                                    </p:set>
                                  </p:childTnLst>
                                </p:cTn>
                              </p:par>
                            </p:childTnLst>
                          </p:cTn>
                        </p:par>
                        <p:par>
                          <p:cTn id="35" fill="hold" nodeType="afterGroup">
                            <p:stCondLst>
                              <p:cond delay="11000"/>
                            </p:stCondLst>
                            <p:childTnLst>
                              <p:par>
                                <p:cTn id="36" presetID="22" presetClass="entr" presetSubtype="8" fill="hold" nodeType="afterEffect">
                                  <p:stCondLst>
                                    <p:cond delay="1000"/>
                                  </p:stCondLst>
                                  <p:childTnLst>
                                    <p:set>
                                      <p:cBhvr>
                                        <p:cTn id="37" dur="1" fill="hold">
                                          <p:stCondLst>
                                            <p:cond delay="0"/>
                                          </p:stCondLst>
                                        </p:cTn>
                                        <p:tgtEl>
                                          <p:spTgt spid="2"/>
                                        </p:tgtEl>
                                        <p:attrNameLst>
                                          <p:attrName>style.visibility</p:attrName>
                                        </p:attrNameLst>
                                      </p:cBhvr>
                                      <p:to>
                                        <p:strVal val="visible"/>
                                      </p:to>
                                    </p:set>
                                    <p:animEffect transition="in" filter="wipe(left)">
                                      <p:cBhvr>
                                        <p:cTn id="3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6" grpId="0" autoUpdateAnimBg="0"/>
      <p:bldP spid="34829" grpId="0" autoUpdateAnimBg="0"/>
      <p:bldP spid="34832" grpId="0" autoUpdateAnimBg="0"/>
      <p:bldP spid="34834" grpId="0" autoUpdateAnimBg="0"/>
      <p:bldP spid="34850" grpId="0"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4"/>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A8C7CE0B-B296-4823-9B4A-107B88F9DDB7}" type="slidenum">
              <a:rPr lang="en-US" altLang="en-US" sz="1400"/>
              <a:pPr eaLnBrk="1" hangingPunct="1"/>
              <a:t>13</a:t>
            </a:fld>
            <a:endParaRPr lang="en-US" altLang="en-US" sz="1400"/>
          </a:p>
        </p:txBody>
      </p:sp>
      <p:sp>
        <p:nvSpPr>
          <p:cNvPr id="8195" name="Rectangle 2"/>
          <p:cNvSpPr>
            <a:spLocks noGrp="1" noChangeArrowheads="1"/>
          </p:cNvSpPr>
          <p:nvPr>
            <p:ph type="title"/>
          </p:nvPr>
        </p:nvSpPr>
        <p:spPr>
          <a:xfrm>
            <a:off x="1981200" y="381000"/>
            <a:ext cx="8305800" cy="609600"/>
          </a:xfrm>
        </p:spPr>
        <p:txBody>
          <a:bodyPr/>
          <a:lstStyle/>
          <a:p>
            <a:pPr eaLnBrk="1" hangingPunct="1"/>
            <a:r>
              <a:rPr lang="en-US" altLang="en-US" sz="3600" b="1">
                <a:latin typeface="Arial" panose="020B0604020202020204" pitchFamily="34" charset="0"/>
                <a:cs typeface="Arial" panose="020B0604020202020204" pitchFamily="34" charset="0"/>
              </a:rPr>
              <a:t>Common Components of all Lasers</a:t>
            </a:r>
          </a:p>
        </p:txBody>
      </p:sp>
      <p:sp>
        <p:nvSpPr>
          <p:cNvPr id="8197" name="Text Box 4"/>
          <p:cNvSpPr txBox="1">
            <a:spLocks noChangeArrowheads="1"/>
          </p:cNvSpPr>
          <p:nvPr/>
        </p:nvSpPr>
        <p:spPr bwMode="auto">
          <a:xfrm>
            <a:off x="518391" y="2949238"/>
            <a:ext cx="10753667" cy="353943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marL="457200" indent="-457200"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buFont typeface="Wingdings" pitchFamily="2" charset="2"/>
              <a:buChar char="Ø"/>
            </a:pPr>
            <a:r>
              <a:rPr lang="en-US" sz="2800" b="1" dirty="0" smtClean="0"/>
              <a:t>Active medium or working substance</a:t>
            </a:r>
            <a:r>
              <a:rPr lang="en-US" sz="2800" dirty="0" smtClean="0"/>
              <a:t>:</a:t>
            </a:r>
          </a:p>
          <a:p>
            <a:pPr>
              <a:buFont typeface="Wingdings" pitchFamily="2" charset="2"/>
              <a:buChar char="v"/>
            </a:pPr>
            <a:r>
              <a:rPr lang="en-US" sz="2800" dirty="0" smtClean="0"/>
              <a:t>This is the basic material in which atomic and molecular transitions as well as stimulated emission take place.</a:t>
            </a:r>
          </a:p>
          <a:p>
            <a:pPr>
              <a:buFont typeface="Wingdings" pitchFamily="2" charset="2"/>
              <a:buChar char="v"/>
            </a:pPr>
            <a:r>
              <a:rPr lang="en-US" sz="2800" dirty="0" smtClean="0"/>
              <a:t>Depending the active medium lasers are classified in to different types like solid, gas, dye or liquid, semiconductor laser</a:t>
            </a:r>
          </a:p>
          <a:p>
            <a:pPr>
              <a:buFont typeface="Wingdings" pitchFamily="2" charset="2"/>
              <a:buChar char="Ø"/>
            </a:pPr>
            <a:r>
              <a:rPr lang="en-US" sz="2800" b="1" dirty="0" smtClean="0"/>
              <a:t>Pumping </a:t>
            </a:r>
            <a:r>
              <a:rPr lang="en-US" sz="2800" b="1" dirty="0"/>
              <a:t>source or energy </a:t>
            </a:r>
            <a:r>
              <a:rPr lang="en-US" sz="2800" b="1" dirty="0" smtClean="0"/>
              <a:t>source</a:t>
            </a:r>
          </a:p>
          <a:p>
            <a:pPr>
              <a:buFont typeface="Wingdings" pitchFamily="2" charset="2"/>
              <a:buChar char="v"/>
            </a:pPr>
            <a:r>
              <a:rPr lang="en-US" sz="2800" dirty="0" smtClean="0"/>
              <a:t>With the help of  energy source the no. of atoms in higher energy state may be increased and hence the population inversion is achieved. </a:t>
            </a:r>
            <a:endParaRPr lang="en-US" b="1" dirty="0"/>
          </a:p>
        </p:txBody>
      </p:sp>
      <p:pic>
        <p:nvPicPr>
          <p:cNvPr id="5" name="Content Placeholder 3" descr="gas laser"/>
          <p:cNvPicPr>
            <a:picLocks/>
          </p:cNvPicPr>
          <p:nvPr/>
        </p:nvPicPr>
        <p:blipFill>
          <a:blip r:embed="rId2"/>
          <a:srcRect/>
          <a:stretch>
            <a:fillRect/>
          </a:stretch>
        </p:blipFill>
        <p:spPr bwMode="auto">
          <a:xfrm>
            <a:off x="2132215" y="1226128"/>
            <a:ext cx="7294418" cy="1500448"/>
          </a:xfrm>
          <a:prstGeom prst="rect">
            <a:avLst/>
          </a:prstGeom>
          <a:noFill/>
          <a:ln w="9525">
            <a:noFill/>
            <a:miter lim="800000"/>
            <a:headEnd/>
            <a:tailEnd/>
          </a:ln>
        </p:spPr>
      </p:pic>
    </p:spTree>
    <p:extLst>
      <p:ext uri="{BB962C8B-B14F-4D97-AF65-F5344CB8AC3E}">
        <p14:creationId xmlns:p14="http://schemas.microsoft.com/office/powerpoint/2010/main" xmlns="" val="231271596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0" y="381001"/>
            <a:ext cx="7467600" cy="769441"/>
          </a:xfrm>
          <a:prstGeom prst="rect">
            <a:avLst/>
          </a:prstGeom>
          <a:noFill/>
        </p:spPr>
        <p:txBody>
          <a:bodyPr wrap="square" rtlCol="0">
            <a:spAutoFit/>
          </a:bodyPr>
          <a:lstStyle/>
          <a:p>
            <a:r>
              <a:rPr lang="en-US" sz="4400" dirty="0">
                <a:solidFill>
                  <a:srgbClr val="FF0000"/>
                </a:solidFill>
              </a:rPr>
              <a:t>         Optical resonator</a:t>
            </a:r>
          </a:p>
        </p:txBody>
      </p:sp>
      <p:sp>
        <p:nvSpPr>
          <p:cNvPr id="5" name="Content Placeholder 4"/>
          <p:cNvSpPr>
            <a:spLocks noGrp="1"/>
          </p:cNvSpPr>
          <p:nvPr>
            <p:ph idx="1"/>
          </p:nvPr>
        </p:nvSpPr>
        <p:spPr>
          <a:xfrm>
            <a:off x="1981200" y="1935480"/>
            <a:ext cx="8229600" cy="2407920"/>
          </a:xfrm>
        </p:spPr>
        <p:txBody>
          <a:bodyPr>
            <a:normAutofit fontScale="85000" lnSpcReduction="20000"/>
          </a:bodyPr>
          <a:lstStyle/>
          <a:p>
            <a:pPr>
              <a:buNone/>
            </a:pPr>
            <a:endParaRPr lang="en-US" dirty="0"/>
          </a:p>
          <a:p>
            <a:pPr>
              <a:buFont typeface="Wingdings" pitchFamily="2" charset="2"/>
              <a:buChar char="v"/>
            </a:pPr>
            <a:r>
              <a:rPr lang="en-US" dirty="0" smtClean="0"/>
              <a:t>Optical Resonator consists of a Set </a:t>
            </a:r>
            <a:r>
              <a:rPr lang="en-US" dirty="0"/>
              <a:t>of mirrors at the </a:t>
            </a:r>
            <a:r>
              <a:rPr lang="en-US" dirty="0" smtClean="0"/>
              <a:t>two ends active medium  </a:t>
            </a:r>
            <a:r>
              <a:rPr lang="en-US" dirty="0"/>
              <a:t>which are </a:t>
            </a:r>
            <a:r>
              <a:rPr lang="en-US" dirty="0" smtClean="0"/>
              <a:t>silvered. </a:t>
            </a:r>
            <a:r>
              <a:rPr lang="en-US" dirty="0"/>
              <a:t>one end being completely silvered </a:t>
            </a:r>
            <a:r>
              <a:rPr lang="en-US" dirty="0" smtClean="0"/>
              <a:t>and the </a:t>
            </a:r>
            <a:r>
              <a:rPr lang="en-US" dirty="0"/>
              <a:t>other is partially </a:t>
            </a:r>
            <a:r>
              <a:rPr lang="en-US" dirty="0" smtClean="0"/>
              <a:t>silvered.</a:t>
            </a:r>
            <a:endParaRPr lang="en-US" dirty="0"/>
          </a:p>
          <a:p>
            <a:pPr>
              <a:buFont typeface="Wingdings" pitchFamily="2" charset="2"/>
              <a:buChar char="v"/>
            </a:pPr>
            <a:r>
              <a:rPr lang="en-US" dirty="0"/>
              <a:t>Photons are emitted parallel to the axis of the active medium undergo multiple reflections between them</a:t>
            </a:r>
          </a:p>
          <a:p>
            <a:pPr>
              <a:buFont typeface="Wingdings" pitchFamily="2" charset="2"/>
              <a:buChar char="v"/>
            </a:pPr>
            <a:r>
              <a:rPr lang="en-US" dirty="0"/>
              <a:t>So, the light intensity can be increased</a:t>
            </a:r>
          </a:p>
        </p:txBody>
      </p:sp>
      <p:sp>
        <p:nvSpPr>
          <p:cNvPr id="7" name="Arc 6"/>
          <p:cNvSpPr/>
          <p:nvPr/>
        </p:nvSpPr>
        <p:spPr>
          <a:xfrm rot="14248048">
            <a:off x="3481692" y="4170694"/>
            <a:ext cx="2971800" cy="3200400"/>
          </a:xfrm>
          <a:prstGeom prst="arc">
            <a:avLst>
              <a:gd name="adj1" fmla="val 15971163"/>
              <a:gd name="adj2"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Arc 7"/>
          <p:cNvSpPr/>
          <p:nvPr/>
        </p:nvSpPr>
        <p:spPr>
          <a:xfrm rot="13762164">
            <a:off x="3134518" y="4074702"/>
            <a:ext cx="2971800" cy="3200400"/>
          </a:xfrm>
          <a:prstGeom prst="arc">
            <a:avLst>
              <a:gd name="adj1" fmla="val 15971163"/>
              <a:gd name="adj2"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Arc 8"/>
          <p:cNvSpPr/>
          <p:nvPr/>
        </p:nvSpPr>
        <p:spPr>
          <a:xfrm rot="1928475">
            <a:off x="4357389" y="4355262"/>
            <a:ext cx="2971800" cy="3200400"/>
          </a:xfrm>
          <a:prstGeom prst="arc">
            <a:avLst>
              <a:gd name="adj1" fmla="val 15971163"/>
              <a:gd name="adj2"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Arc 10"/>
          <p:cNvSpPr/>
          <p:nvPr/>
        </p:nvSpPr>
        <p:spPr>
          <a:xfrm rot="1928475">
            <a:off x="4662191" y="4355263"/>
            <a:ext cx="2971800" cy="3200400"/>
          </a:xfrm>
          <a:prstGeom prst="arc">
            <a:avLst>
              <a:gd name="adj1" fmla="val 15971163"/>
              <a:gd name="adj2"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3" name="Straight Connector 12"/>
          <p:cNvCxnSpPr>
            <a:stCxn id="8" idx="2"/>
            <a:endCxn id="7" idx="2"/>
          </p:cNvCxnSpPr>
          <p:nvPr/>
        </p:nvCxnSpPr>
        <p:spPr>
          <a:xfrm flipV="1">
            <a:off x="3652831" y="4518153"/>
            <a:ext cx="515677" cy="29065"/>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a:stCxn id="8" idx="0"/>
            <a:endCxn id="7" idx="0"/>
          </p:cNvCxnSpPr>
          <p:nvPr/>
        </p:nvCxnSpPr>
        <p:spPr>
          <a:xfrm rot="5400000" flipH="1" flipV="1">
            <a:off x="3540755" y="6656582"/>
            <a:ext cx="76052" cy="200777"/>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p:cNvCxnSpPr>
            <a:stCxn id="9" idx="0"/>
            <a:endCxn id="11" idx="0"/>
          </p:cNvCxnSpPr>
          <p:nvPr/>
        </p:nvCxnSpPr>
        <p:spPr>
          <a:xfrm rot="10800000" flipH="1" flipV="1">
            <a:off x="6602328" y="4547382"/>
            <a:ext cx="304802"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a:stCxn id="9" idx="2"/>
            <a:endCxn id="11" idx="2"/>
          </p:cNvCxnSpPr>
          <p:nvPr/>
        </p:nvCxnSpPr>
        <p:spPr>
          <a:xfrm rot="16200000" flipH="1">
            <a:off x="7253861" y="6593572"/>
            <a:ext cx="1" cy="304802"/>
          </a:xfrm>
          <a:prstGeom prst="line">
            <a:avLst/>
          </a:prstGeom>
        </p:spPr>
        <p:style>
          <a:lnRef idx="1">
            <a:schemeClr val="accent1"/>
          </a:lnRef>
          <a:fillRef idx="0">
            <a:schemeClr val="accent1"/>
          </a:fillRef>
          <a:effectRef idx="0">
            <a:schemeClr val="accent1"/>
          </a:effectRef>
          <a:fontRef idx="minor">
            <a:schemeClr val="tx1"/>
          </a:fontRef>
        </p:style>
      </p:cxnSp>
      <p:sp>
        <p:nvSpPr>
          <p:cNvPr id="24" name="Oval 23"/>
          <p:cNvSpPr/>
          <p:nvPr/>
        </p:nvSpPr>
        <p:spPr>
          <a:xfrm>
            <a:off x="4800600" y="4800600"/>
            <a:ext cx="1219200" cy="12192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5" name="TextBox 24"/>
          <p:cNvSpPr txBox="1"/>
          <p:nvPr/>
        </p:nvSpPr>
        <p:spPr>
          <a:xfrm>
            <a:off x="4343400" y="4419600"/>
            <a:ext cx="2057400" cy="369332"/>
          </a:xfrm>
          <a:prstGeom prst="rect">
            <a:avLst/>
          </a:prstGeom>
          <a:noFill/>
        </p:spPr>
        <p:txBody>
          <a:bodyPr wrap="square" rtlCol="0">
            <a:spAutoFit/>
          </a:bodyPr>
          <a:lstStyle/>
          <a:p>
            <a:r>
              <a:rPr lang="en-US" dirty="0"/>
              <a:t>    Energy source</a:t>
            </a:r>
          </a:p>
        </p:txBody>
      </p:sp>
      <p:sp>
        <p:nvSpPr>
          <p:cNvPr id="26" name="TextBox 25"/>
          <p:cNvSpPr txBox="1"/>
          <p:nvPr/>
        </p:nvSpPr>
        <p:spPr>
          <a:xfrm>
            <a:off x="4876800" y="5181601"/>
            <a:ext cx="1066800" cy="461665"/>
          </a:xfrm>
          <a:prstGeom prst="rect">
            <a:avLst/>
          </a:prstGeom>
          <a:noFill/>
        </p:spPr>
        <p:txBody>
          <a:bodyPr wrap="square" rtlCol="0">
            <a:spAutoFit/>
          </a:bodyPr>
          <a:lstStyle/>
          <a:p>
            <a:r>
              <a:rPr lang="en-US" sz="1200" dirty="0"/>
              <a:t>   Working </a:t>
            </a:r>
          </a:p>
          <a:p>
            <a:r>
              <a:rPr lang="en-US" sz="1200" dirty="0"/>
              <a:t>   substance</a:t>
            </a:r>
          </a:p>
        </p:txBody>
      </p:sp>
      <p:sp>
        <p:nvSpPr>
          <p:cNvPr id="27" name="TextBox 26"/>
          <p:cNvSpPr txBox="1"/>
          <p:nvPr/>
        </p:nvSpPr>
        <p:spPr>
          <a:xfrm>
            <a:off x="1676400" y="6248401"/>
            <a:ext cx="1371600" cy="646331"/>
          </a:xfrm>
          <a:prstGeom prst="rect">
            <a:avLst/>
          </a:prstGeom>
          <a:noFill/>
        </p:spPr>
        <p:txBody>
          <a:bodyPr wrap="square" rtlCol="0">
            <a:spAutoFit/>
          </a:bodyPr>
          <a:lstStyle/>
          <a:p>
            <a:r>
              <a:rPr lang="en-US" dirty="0"/>
              <a:t>Fully silvered</a:t>
            </a:r>
          </a:p>
        </p:txBody>
      </p:sp>
      <p:cxnSp>
        <p:nvCxnSpPr>
          <p:cNvPr id="29" name="Straight Arrow Connector 28"/>
          <p:cNvCxnSpPr/>
          <p:nvPr/>
        </p:nvCxnSpPr>
        <p:spPr>
          <a:xfrm flipV="1">
            <a:off x="2286000" y="6248400"/>
            <a:ext cx="83820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7772400" y="6211670"/>
            <a:ext cx="1676400" cy="646331"/>
          </a:xfrm>
          <a:prstGeom prst="rect">
            <a:avLst/>
          </a:prstGeom>
          <a:noFill/>
        </p:spPr>
        <p:txBody>
          <a:bodyPr wrap="square" rtlCol="0">
            <a:spAutoFit/>
          </a:bodyPr>
          <a:lstStyle/>
          <a:p>
            <a:r>
              <a:rPr lang="en-US" dirty="0"/>
              <a:t>Partially silvered</a:t>
            </a:r>
          </a:p>
        </p:txBody>
      </p:sp>
      <p:cxnSp>
        <p:nvCxnSpPr>
          <p:cNvPr id="32" name="Straight Arrow Connector 31"/>
          <p:cNvCxnSpPr/>
          <p:nvPr/>
        </p:nvCxnSpPr>
        <p:spPr>
          <a:xfrm rot="16200000" flipV="1">
            <a:off x="7658100" y="5676900"/>
            <a:ext cx="609600" cy="533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V="1">
            <a:off x="7086600" y="4495800"/>
            <a:ext cx="152400" cy="76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V="1">
            <a:off x="7239000" y="4648200"/>
            <a:ext cx="152400" cy="76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V="1">
            <a:off x="7391400" y="4800600"/>
            <a:ext cx="152400" cy="76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V="1">
            <a:off x="7467600" y="4953000"/>
            <a:ext cx="152400" cy="76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flipV="1">
            <a:off x="7543800" y="5105400"/>
            <a:ext cx="152400" cy="76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7543800" y="6553200"/>
            <a:ext cx="228600" cy="76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a:off x="7467600" y="6629400"/>
            <a:ext cx="228600" cy="76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7620000" y="6400800"/>
            <a:ext cx="228600" cy="76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7696200" y="6248400"/>
            <a:ext cx="228600" cy="76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7696200" y="6096000"/>
            <a:ext cx="228600" cy="76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flipV="1">
            <a:off x="7620000" y="5334000"/>
            <a:ext cx="152400" cy="74612"/>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flipV="1">
            <a:off x="7696200" y="5486400"/>
            <a:ext cx="2286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a:off x="7696200" y="5943600"/>
            <a:ext cx="228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4940330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extBox 1"/>
          <p:cNvSpPr txBox="1"/>
          <p:nvPr/>
        </p:nvSpPr>
        <p:spPr>
          <a:xfrm>
            <a:off x="2286000" y="609601"/>
            <a:ext cx="7543800" cy="646331"/>
          </a:xfrm>
          <a:prstGeom prst="rect">
            <a:avLst/>
          </a:prstGeom>
          <a:noFill/>
        </p:spPr>
        <p:txBody>
          <a:bodyPr wrap="square" rtlCol="0">
            <a:spAutoFit/>
          </a:bodyPr>
          <a:lstStyle/>
          <a:p>
            <a:r>
              <a:rPr lang="en-US" sz="3600" dirty="0"/>
              <a:t>       </a:t>
            </a:r>
            <a:r>
              <a:rPr lang="en-US" sz="3600" dirty="0">
                <a:solidFill>
                  <a:srgbClr val="FF0000"/>
                </a:solidFill>
              </a:rPr>
              <a:t>Three level and four level laser</a:t>
            </a:r>
          </a:p>
        </p:txBody>
      </p:sp>
      <p:sp>
        <p:nvSpPr>
          <p:cNvPr id="6" name="TextBox 5"/>
          <p:cNvSpPr txBox="1"/>
          <p:nvPr/>
        </p:nvSpPr>
        <p:spPr>
          <a:xfrm>
            <a:off x="1955800" y="1181101"/>
            <a:ext cx="7848600" cy="2215991"/>
          </a:xfrm>
          <a:prstGeom prst="rect">
            <a:avLst/>
          </a:prstGeom>
          <a:noFill/>
        </p:spPr>
        <p:txBody>
          <a:bodyPr wrap="square" rtlCol="0">
            <a:spAutoFit/>
          </a:bodyPr>
          <a:lstStyle/>
          <a:p>
            <a:r>
              <a:rPr lang="en-US" sz="2400" dirty="0"/>
              <a:t>The simplest kind is three level laser which uses and assembly of atom or molecules that have three energy states E1,E2,E3.</a:t>
            </a:r>
          </a:p>
          <a:p>
            <a:r>
              <a:rPr lang="en-US" sz="2400" dirty="0"/>
              <a:t>Where, E1-&gt; ground state</a:t>
            </a:r>
          </a:p>
          <a:p>
            <a:r>
              <a:rPr lang="en-US" sz="2400" dirty="0"/>
              <a:t>E2-&gt;meta stable state</a:t>
            </a:r>
          </a:p>
          <a:p>
            <a:r>
              <a:rPr lang="en-US" sz="2400" dirty="0"/>
              <a:t>E3-&gt;higher excited state</a:t>
            </a:r>
          </a:p>
          <a:p>
            <a:endParaRPr lang="en-US" dirty="0"/>
          </a:p>
        </p:txBody>
      </p:sp>
      <p:cxnSp>
        <p:nvCxnSpPr>
          <p:cNvPr id="9" name="Straight Connector 8"/>
          <p:cNvCxnSpPr/>
          <p:nvPr/>
        </p:nvCxnSpPr>
        <p:spPr>
          <a:xfrm>
            <a:off x="2590800" y="3810000"/>
            <a:ext cx="18288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4419600" y="3810000"/>
            <a:ext cx="762000" cy="381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8200" y="4191000"/>
            <a:ext cx="1752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rot="5400000">
            <a:off x="4420394" y="4953000"/>
            <a:ext cx="1523206" cy="7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2590800" y="5715000"/>
            <a:ext cx="4038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rot="5400000" flipH="1" flipV="1">
            <a:off x="2324894" y="4762500"/>
            <a:ext cx="1904206" cy="7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2" name="Freeform 31"/>
          <p:cNvSpPr/>
          <p:nvPr/>
        </p:nvSpPr>
        <p:spPr>
          <a:xfrm>
            <a:off x="5489456" y="4526672"/>
            <a:ext cx="775385" cy="284815"/>
          </a:xfrm>
          <a:custGeom>
            <a:avLst/>
            <a:gdLst>
              <a:gd name="connsiteX0" fmla="*/ 18716 w 775385"/>
              <a:gd name="connsiteY0" fmla="*/ 12672 h 284815"/>
              <a:gd name="connsiteX1" fmla="*/ 18716 w 775385"/>
              <a:gd name="connsiteY1" fmla="*/ 132415 h 284815"/>
              <a:gd name="connsiteX2" fmla="*/ 29602 w 775385"/>
              <a:gd name="connsiteY2" fmla="*/ 165072 h 284815"/>
              <a:gd name="connsiteX3" fmla="*/ 73145 w 775385"/>
              <a:gd name="connsiteY3" fmla="*/ 208615 h 284815"/>
              <a:gd name="connsiteX4" fmla="*/ 171116 w 775385"/>
              <a:gd name="connsiteY4" fmla="*/ 197729 h 284815"/>
              <a:gd name="connsiteX5" fmla="*/ 182002 w 775385"/>
              <a:gd name="connsiteY5" fmla="*/ 165072 h 284815"/>
              <a:gd name="connsiteX6" fmla="*/ 192888 w 775385"/>
              <a:gd name="connsiteY6" fmla="*/ 56215 h 284815"/>
              <a:gd name="connsiteX7" fmla="*/ 214659 w 775385"/>
              <a:gd name="connsiteY7" fmla="*/ 34443 h 284815"/>
              <a:gd name="connsiteX8" fmla="*/ 301745 w 775385"/>
              <a:gd name="connsiteY8" fmla="*/ 12672 h 284815"/>
              <a:gd name="connsiteX9" fmla="*/ 323516 w 775385"/>
              <a:gd name="connsiteY9" fmla="*/ 45329 h 284815"/>
              <a:gd name="connsiteX10" fmla="*/ 334402 w 775385"/>
              <a:gd name="connsiteY10" fmla="*/ 197729 h 284815"/>
              <a:gd name="connsiteX11" fmla="*/ 345288 w 775385"/>
              <a:gd name="connsiteY11" fmla="*/ 230386 h 284815"/>
              <a:gd name="connsiteX12" fmla="*/ 377945 w 775385"/>
              <a:gd name="connsiteY12" fmla="*/ 241272 h 284815"/>
              <a:gd name="connsiteX13" fmla="*/ 410602 w 775385"/>
              <a:gd name="connsiteY13" fmla="*/ 230386 h 284815"/>
              <a:gd name="connsiteX14" fmla="*/ 454145 w 775385"/>
              <a:gd name="connsiteY14" fmla="*/ 186843 h 284815"/>
              <a:gd name="connsiteX15" fmla="*/ 454145 w 775385"/>
              <a:gd name="connsiteY15" fmla="*/ 56215 h 284815"/>
              <a:gd name="connsiteX16" fmla="*/ 486802 w 775385"/>
              <a:gd name="connsiteY16" fmla="*/ 23558 h 284815"/>
              <a:gd name="connsiteX17" fmla="*/ 519459 w 775385"/>
              <a:gd name="connsiteY17" fmla="*/ 12672 h 284815"/>
              <a:gd name="connsiteX18" fmla="*/ 563002 w 775385"/>
              <a:gd name="connsiteY18" fmla="*/ 121529 h 284815"/>
              <a:gd name="connsiteX19" fmla="*/ 595659 w 775385"/>
              <a:gd name="connsiteY19" fmla="*/ 132415 h 284815"/>
              <a:gd name="connsiteX20" fmla="*/ 671859 w 775385"/>
              <a:gd name="connsiteY20" fmla="*/ 143300 h 284815"/>
              <a:gd name="connsiteX21" fmla="*/ 758945 w 775385"/>
              <a:gd name="connsiteY21" fmla="*/ 132415 h 284815"/>
              <a:gd name="connsiteX22" fmla="*/ 715402 w 775385"/>
              <a:gd name="connsiteY22" fmla="*/ 88872 h 284815"/>
              <a:gd name="connsiteX23" fmla="*/ 726288 w 775385"/>
              <a:gd name="connsiteY23" fmla="*/ 77986 h 284815"/>
              <a:gd name="connsiteX24" fmla="*/ 748059 w 775385"/>
              <a:gd name="connsiteY24" fmla="*/ 110643 h 284815"/>
              <a:gd name="connsiteX25" fmla="*/ 769831 w 775385"/>
              <a:gd name="connsiteY25" fmla="*/ 132415 h 284815"/>
              <a:gd name="connsiteX26" fmla="*/ 726288 w 775385"/>
              <a:gd name="connsiteY26" fmla="*/ 197729 h 284815"/>
              <a:gd name="connsiteX27" fmla="*/ 682745 w 775385"/>
              <a:gd name="connsiteY27" fmla="*/ 252158 h 284815"/>
              <a:gd name="connsiteX28" fmla="*/ 671859 w 775385"/>
              <a:gd name="connsiteY28" fmla="*/ 284815 h 284815"/>
              <a:gd name="connsiteX29" fmla="*/ 693631 w 775385"/>
              <a:gd name="connsiteY29" fmla="*/ 263043 h 284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75385" h="284815">
                <a:moveTo>
                  <a:pt x="18716" y="12672"/>
                </a:moveTo>
                <a:cubicBezTo>
                  <a:pt x="0" y="68822"/>
                  <a:pt x="2787" y="44805"/>
                  <a:pt x="18716" y="132415"/>
                </a:cubicBezTo>
                <a:cubicBezTo>
                  <a:pt x="20769" y="143704"/>
                  <a:pt x="22933" y="155735"/>
                  <a:pt x="29602" y="165072"/>
                </a:cubicBezTo>
                <a:cubicBezTo>
                  <a:pt x="41533" y="181775"/>
                  <a:pt x="73145" y="208615"/>
                  <a:pt x="73145" y="208615"/>
                </a:cubicBezTo>
                <a:cubicBezTo>
                  <a:pt x="105802" y="204986"/>
                  <a:pt x="140608" y="209932"/>
                  <a:pt x="171116" y="197729"/>
                </a:cubicBezTo>
                <a:cubicBezTo>
                  <a:pt x="181770" y="193467"/>
                  <a:pt x="180257" y="176413"/>
                  <a:pt x="182002" y="165072"/>
                </a:cubicBezTo>
                <a:cubicBezTo>
                  <a:pt x="187547" y="129029"/>
                  <a:pt x="184044" y="91593"/>
                  <a:pt x="192888" y="56215"/>
                </a:cubicBezTo>
                <a:cubicBezTo>
                  <a:pt x="195377" y="46258"/>
                  <a:pt x="205858" y="39723"/>
                  <a:pt x="214659" y="34443"/>
                </a:cubicBezTo>
                <a:cubicBezTo>
                  <a:pt x="231393" y="24403"/>
                  <a:pt x="290044" y="15012"/>
                  <a:pt x="301745" y="12672"/>
                </a:cubicBezTo>
                <a:cubicBezTo>
                  <a:pt x="309002" y="23558"/>
                  <a:pt x="321242" y="32445"/>
                  <a:pt x="323516" y="45329"/>
                </a:cubicBezTo>
                <a:cubicBezTo>
                  <a:pt x="332367" y="95483"/>
                  <a:pt x="328451" y="147148"/>
                  <a:pt x="334402" y="197729"/>
                </a:cubicBezTo>
                <a:cubicBezTo>
                  <a:pt x="335743" y="209125"/>
                  <a:pt x="337174" y="222272"/>
                  <a:pt x="345288" y="230386"/>
                </a:cubicBezTo>
                <a:cubicBezTo>
                  <a:pt x="353402" y="238500"/>
                  <a:pt x="367059" y="237643"/>
                  <a:pt x="377945" y="241272"/>
                </a:cubicBezTo>
                <a:cubicBezTo>
                  <a:pt x="388831" y="237643"/>
                  <a:pt x="401265" y="237055"/>
                  <a:pt x="410602" y="230386"/>
                </a:cubicBezTo>
                <a:cubicBezTo>
                  <a:pt x="427305" y="218455"/>
                  <a:pt x="454145" y="186843"/>
                  <a:pt x="454145" y="186843"/>
                </a:cubicBezTo>
                <a:cubicBezTo>
                  <a:pt x="444069" y="136464"/>
                  <a:pt x="432541" y="110225"/>
                  <a:pt x="454145" y="56215"/>
                </a:cubicBezTo>
                <a:cubicBezTo>
                  <a:pt x="459862" y="41921"/>
                  <a:pt x="473993" y="32097"/>
                  <a:pt x="486802" y="23558"/>
                </a:cubicBezTo>
                <a:cubicBezTo>
                  <a:pt x="496349" y="17193"/>
                  <a:pt x="508573" y="16301"/>
                  <a:pt x="519459" y="12672"/>
                </a:cubicBezTo>
                <a:cubicBezTo>
                  <a:pt x="596020" y="38193"/>
                  <a:pt x="514390" y="0"/>
                  <a:pt x="563002" y="121529"/>
                </a:cubicBezTo>
                <a:cubicBezTo>
                  <a:pt x="567264" y="132183"/>
                  <a:pt x="584407" y="130165"/>
                  <a:pt x="595659" y="132415"/>
                </a:cubicBezTo>
                <a:cubicBezTo>
                  <a:pt x="620819" y="137447"/>
                  <a:pt x="646459" y="139672"/>
                  <a:pt x="671859" y="143300"/>
                </a:cubicBezTo>
                <a:cubicBezTo>
                  <a:pt x="700888" y="139672"/>
                  <a:pt x="740670" y="155259"/>
                  <a:pt x="758945" y="132415"/>
                </a:cubicBezTo>
                <a:cubicBezTo>
                  <a:pt x="771768" y="116387"/>
                  <a:pt x="729916" y="103386"/>
                  <a:pt x="715402" y="88872"/>
                </a:cubicBezTo>
                <a:cubicBezTo>
                  <a:pt x="685516" y="58986"/>
                  <a:pt x="683896" y="63855"/>
                  <a:pt x="726288" y="77986"/>
                </a:cubicBezTo>
                <a:cubicBezTo>
                  <a:pt x="733545" y="88872"/>
                  <a:pt x="739886" y="100427"/>
                  <a:pt x="748059" y="110643"/>
                </a:cubicBezTo>
                <a:cubicBezTo>
                  <a:pt x="754470" y="118657"/>
                  <a:pt x="767818" y="122351"/>
                  <a:pt x="769831" y="132415"/>
                </a:cubicBezTo>
                <a:cubicBezTo>
                  <a:pt x="775385" y="160184"/>
                  <a:pt x="738471" y="183110"/>
                  <a:pt x="726288" y="197729"/>
                </a:cubicBezTo>
                <a:cubicBezTo>
                  <a:pt x="657617" y="280133"/>
                  <a:pt x="746091" y="188809"/>
                  <a:pt x="682745" y="252158"/>
                </a:cubicBezTo>
                <a:cubicBezTo>
                  <a:pt x="679116" y="263044"/>
                  <a:pt x="663745" y="276702"/>
                  <a:pt x="671859" y="284815"/>
                </a:cubicBezTo>
                <a:lnTo>
                  <a:pt x="693631" y="263043"/>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3" name="Freeform 32"/>
          <p:cNvSpPr/>
          <p:nvPr/>
        </p:nvSpPr>
        <p:spPr>
          <a:xfrm>
            <a:off x="5486401" y="5029201"/>
            <a:ext cx="775385" cy="284815"/>
          </a:xfrm>
          <a:custGeom>
            <a:avLst/>
            <a:gdLst>
              <a:gd name="connsiteX0" fmla="*/ 18716 w 775385"/>
              <a:gd name="connsiteY0" fmla="*/ 12672 h 284815"/>
              <a:gd name="connsiteX1" fmla="*/ 18716 w 775385"/>
              <a:gd name="connsiteY1" fmla="*/ 132415 h 284815"/>
              <a:gd name="connsiteX2" fmla="*/ 29602 w 775385"/>
              <a:gd name="connsiteY2" fmla="*/ 165072 h 284815"/>
              <a:gd name="connsiteX3" fmla="*/ 73145 w 775385"/>
              <a:gd name="connsiteY3" fmla="*/ 208615 h 284815"/>
              <a:gd name="connsiteX4" fmla="*/ 171116 w 775385"/>
              <a:gd name="connsiteY4" fmla="*/ 197729 h 284815"/>
              <a:gd name="connsiteX5" fmla="*/ 182002 w 775385"/>
              <a:gd name="connsiteY5" fmla="*/ 165072 h 284815"/>
              <a:gd name="connsiteX6" fmla="*/ 192888 w 775385"/>
              <a:gd name="connsiteY6" fmla="*/ 56215 h 284815"/>
              <a:gd name="connsiteX7" fmla="*/ 214659 w 775385"/>
              <a:gd name="connsiteY7" fmla="*/ 34443 h 284815"/>
              <a:gd name="connsiteX8" fmla="*/ 301745 w 775385"/>
              <a:gd name="connsiteY8" fmla="*/ 12672 h 284815"/>
              <a:gd name="connsiteX9" fmla="*/ 323516 w 775385"/>
              <a:gd name="connsiteY9" fmla="*/ 45329 h 284815"/>
              <a:gd name="connsiteX10" fmla="*/ 334402 w 775385"/>
              <a:gd name="connsiteY10" fmla="*/ 197729 h 284815"/>
              <a:gd name="connsiteX11" fmla="*/ 345288 w 775385"/>
              <a:gd name="connsiteY11" fmla="*/ 230386 h 284815"/>
              <a:gd name="connsiteX12" fmla="*/ 377945 w 775385"/>
              <a:gd name="connsiteY12" fmla="*/ 241272 h 284815"/>
              <a:gd name="connsiteX13" fmla="*/ 410602 w 775385"/>
              <a:gd name="connsiteY13" fmla="*/ 230386 h 284815"/>
              <a:gd name="connsiteX14" fmla="*/ 454145 w 775385"/>
              <a:gd name="connsiteY14" fmla="*/ 186843 h 284815"/>
              <a:gd name="connsiteX15" fmla="*/ 454145 w 775385"/>
              <a:gd name="connsiteY15" fmla="*/ 56215 h 284815"/>
              <a:gd name="connsiteX16" fmla="*/ 486802 w 775385"/>
              <a:gd name="connsiteY16" fmla="*/ 23558 h 284815"/>
              <a:gd name="connsiteX17" fmla="*/ 519459 w 775385"/>
              <a:gd name="connsiteY17" fmla="*/ 12672 h 284815"/>
              <a:gd name="connsiteX18" fmla="*/ 563002 w 775385"/>
              <a:gd name="connsiteY18" fmla="*/ 121529 h 284815"/>
              <a:gd name="connsiteX19" fmla="*/ 595659 w 775385"/>
              <a:gd name="connsiteY19" fmla="*/ 132415 h 284815"/>
              <a:gd name="connsiteX20" fmla="*/ 671859 w 775385"/>
              <a:gd name="connsiteY20" fmla="*/ 143300 h 284815"/>
              <a:gd name="connsiteX21" fmla="*/ 758945 w 775385"/>
              <a:gd name="connsiteY21" fmla="*/ 132415 h 284815"/>
              <a:gd name="connsiteX22" fmla="*/ 715402 w 775385"/>
              <a:gd name="connsiteY22" fmla="*/ 88872 h 284815"/>
              <a:gd name="connsiteX23" fmla="*/ 726288 w 775385"/>
              <a:gd name="connsiteY23" fmla="*/ 77986 h 284815"/>
              <a:gd name="connsiteX24" fmla="*/ 748059 w 775385"/>
              <a:gd name="connsiteY24" fmla="*/ 110643 h 284815"/>
              <a:gd name="connsiteX25" fmla="*/ 769831 w 775385"/>
              <a:gd name="connsiteY25" fmla="*/ 132415 h 284815"/>
              <a:gd name="connsiteX26" fmla="*/ 726288 w 775385"/>
              <a:gd name="connsiteY26" fmla="*/ 197729 h 284815"/>
              <a:gd name="connsiteX27" fmla="*/ 682745 w 775385"/>
              <a:gd name="connsiteY27" fmla="*/ 252158 h 284815"/>
              <a:gd name="connsiteX28" fmla="*/ 671859 w 775385"/>
              <a:gd name="connsiteY28" fmla="*/ 284815 h 284815"/>
              <a:gd name="connsiteX29" fmla="*/ 693631 w 775385"/>
              <a:gd name="connsiteY29" fmla="*/ 263043 h 284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75385" h="284815">
                <a:moveTo>
                  <a:pt x="18716" y="12672"/>
                </a:moveTo>
                <a:cubicBezTo>
                  <a:pt x="0" y="68822"/>
                  <a:pt x="2787" y="44805"/>
                  <a:pt x="18716" y="132415"/>
                </a:cubicBezTo>
                <a:cubicBezTo>
                  <a:pt x="20769" y="143704"/>
                  <a:pt x="22933" y="155735"/>
                  <a:pt x="29602" y="165072"/>
                </a:cubicBezTo>
                <a:cubicBezTo>
                  <a:pt x="41533" y="181775"/>
                  <a:pt x="73145" y="208615"/>
                  <a:pt x="73145" y="208615"/>
                </a:cubicBezTo>
                <a:cubicBezTo>
                  <a:pt x="105802" y="204986"/>
                  <a:pt x="140608" y="209932"/>
                  <a:pt x="171116" y="197729"/>
                </a:cubicBezTo>
                <a:cubicBezTo>
                  <a:pt x="181770" y="193467"/>
                  <a:pt x="180257" y="176413"/>
                  <a:pt x="182002" y="165072"/>
                </a:cubicBezTo>
                <a:cubicBezTo>
                  <a:pt x="187547" y="129029"/>
                  <a:pt x="184044" y="91593"/>
                  <a:pt x="192888" y="56215"/>
                </a:cubicBezTo>
                <a:cubicBezTo>
                  <a:pt x="195377" y="46258"/>
                  <a:pt x="205858" y="39723"/>
                  <a:pt x="214659" y="34443"/>
                </a:cubicBezTo>
                <a:cubicBezTo>
                  <a:pt x="231393" y="24403"/>
                  <a:pt x="290044" y="15012"/>
                  <a:pt x="301745" y="12672"/>
                </a:cubicBezTo>
                <a:cubicBezTo>
                  <a:pt x="309002" y="23558"/>
                  <a:pt x="321242" y="32445"/>
                  <a:pt x="323516" y="45329"/>
                </a:cubicBezTo>
                <a:cubicBezTo>
                  <a:pt x="332367" y="95483"/>
                  <a:pt x="328451" y="147148"/>
                  <a:pt x="334402" y="197729"/>
                </a:cubicBezTo>
                <a:cubicBezTo>
                  <a:pt x="335743" y="209125"/>
                  <a:pt x="337174" y="222272"/>
                  <a:pt x="345288" y="230386"/>
                </a:cubicBezTo>
                <a:cubicBezTo>
                  <a:pt x="353402" y="238500"/>
                  <a:pt x="367059" y="237643"/>
                  <a:pt x="377945" y="241272"/>
                </a:cubicBezTo>
                <a:cubicBezTo>
                  <a:pt x="388831" y="237643"/>
                  <a:pt x="401265" y="237055"/>
                  <a:pt x="410602" y="230386"/>
                </a:cubicBezTo>
                <a:cubicBezTo>
                  <a:pt x="427305" y="218455"/>
                  <a:pt x="454145" y="186843"/>
                  <a:pt x="454145" y="186843"/>
                </a:cubicBezTo>
                <a:cubicBezTo>
                  <a:pt x="444069" y="136464"/>
                  <a:pt x="432541" y="110225"/>
                  <a:pt x="454145" y="56215"/>
                </a:cubicBezTo>
                <a:cubicBezTo>
                  <a:pt x="459862" y="41921"/>
                  <a:pt x="473993" y="32097"/>
                  <a:pt x="486802" y="23558"/>
                </a:cubicBezTo>
                <a:cubicBezTo>
                  <a:pt x="496349" y="17193"/>
                  <a:pt x="508573" y="16301"/>
                  <a:pt x="519459" y="12672"/>
                </a:cubicBezTo>
                <a:cubicBezTo>
                  <a:pt x="596020" y="38193"/>
                  <a:pt x="514390" y="0"/>
                  <a:pt x="563002" y="121529"/>
                </a:cubicBezTo>
                <a:cubicBezTo>
                  <a:pt x="567264" y="132183"/>
                  <a:pt x="584407" y="130165"/>
                  <a:pt x="595659" y="132415"/>
                </a:cubicBezTo>
                <a:cubicBezTo>
                  <a:pt x="620819" y="137447"/>
                  <a:pt x="646459" y="139672"/>
                  <a:pt x="671859" y="143300"/>
                </a:cubicBezTo>
                <a:cubicBezTo>
                  <a:pt x="700888" y="139672"/>
                  <a:pt x="740670" y="155259"/>
                  <a:pt x="758945" y="132415"/>
                </a:cubicBezTo>
                <a:cubicBezTo>
                  <a:pt x="771768" y="116387"/>
                  <a:pt x="729916" y="103386"/>
                  <a:pt x="715402" y="88872"/>
                </a:cubicBezTo>
                <a:cubicBezTo>
                  <a:pt x="685516" y="58986"/>
                  <a:pt x="683896" y="63855"/>
                  <a:pt x="726288" y="77986"/>
                </a:cubicBezTo>
                <a:cubicBezTo>
                  <a:pt x="733545" y="88872"/>
                  <a:pt x="739886" y="100427"/>
                  <a:pt x="748059" y="110643"/>
                </a:cubicBezTo>
                <a:cubicBezTo>
                  <a:pt x="754470" y="118657"/>
                  <a:pt x="767818" y="122351"/>
                  <a:pt x="769831" y="132415"/>
                </a:cubicBezTo>
                <a:cubicBezTo>
                  <a:pt x="775385" y="160184"/>
                  <a:pt x="738471" y="183110"/>
                  <a:pt x="726288" y="197729"/>
                </a:cubicBezTo>
                <a:cubicBezTo>
                  <a:pt x="657617" y="280133"/>
                  <a:pt x="746091" y="188809"/>
                  <a:pt x="682745" y="252158"/>
                </a:cubicBezTo>
                <a:cubicBezTo>
                  <a:pt x="679116" y="263044"/>
                  <a:pt x="663745" y="276702"/>
                  <a:pt x="671859" y="284815"/>
                </a:cubicBezTo>
                <a:lnTo>
                  <a:pt x="693631" y="263043"/>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4" name="TextBox 33"/>
          <p:cNvSpPr txBox="1"/>
          <p:nvPr/>
        </p:nvSpPr>
        <p:spPr>
          <a:xfrm>
            <a:off x="6705600" y="3886200"/>
            <a:ext cx="1066800" cy="523220"/>
          </a:xfrm>
          <a:prstGeom prst="rect">
            <a:avLst/>
          </a:prstGeom>
          <a:noFill/>
        </p:spPr>
        <p:txBody>
          <a:bodyPr wrap="square" rtlCol="0">
            <a:spAutoFit/>
          </a:bodyPr>
          <a:lstStyle/>
          <a:p>
            <a:r>
              <a:rPr lang="en-US" sz="2800" dirty="0"/>
              <a:t>E2</a:t>
            </a:r>
          </a:p>
        </p:txBody>
      </p:sp>
      <p:sp>
        <p:nvSpPr>
          <p:cNvPr id="37" name="TextBox 36"/>
          <p:cNvSpPr txBox="1"/>
          <p:nvPr/>
        </p:nvSpPr>
        <p:spPr>
          <a:xfrm>
            <a:off x="1752600" y="3276600"/>
            <a:ext cx="1143000" cy="523220"/>
          </a:xfrm>
          <a:prstGeom prst="rect">
            <a:avLst/>
          </a:prstGeom>
          <a:noFill/>
        </p:spPr>
        <p:txBody>
          <a:bodyPr wrap="square" rtlCol="0">
            <a:spAutoFit/>
          </a:bodyPr>
          <a:lstStyle/>
          <a:p>
            <a:r>
              <a:rPr lang="en-US" sz="2800" dirty="0"/>
              <a:t>E3</a:t>
            </a:r>
          </a:p>
        </p:txBody>
      </p:sp>
      <p:sp>
        <p:nvSpPr>
          <p:cNvPr id="38" name="TextBox 37"/>
          <p:cNvSpPr txBox="1"/>
          <p:nvPr/>
        </p:nvSpPr>
        <p:spPr>
          <a:xfrm>
            <a:off x="1828800" y="5486400"/>
            <a:ext cx="762000" cy="523220"/>
          </a:xfrm>
          <a:prstGeom prst="rect">
            <a:avLst/>
          </a:prstGeom>
          <a:noFill/>
        </p:spPr>
        <p:txBody>
          <a:bodyPr wrap="square" rtlCol="0">
            <a:spAutoFit/>
          </a:bodyPr>
          <a:lstStyle/>
          <a:p>
            <a:r>
              <a:rPr lang="en-US" sz="2800" dirty="0"/>
              <a:t>E1</a:t>
            </a:r>
          </a:p>
        </p:txBody>
      </p:sp>
      <p:sp>
        <p:nvSpPr>
          <p:cNvPr id="39" name="TextBox 38"/>
          <p:cNvSpPr txBox="1"/>
          <p:nvPr/>
        </p:nvSpPr>
        <p:spPr>
          <a:xfrm>
            <a:off x="3657600" y="3352800"/>
            <a:ext cx="1676400" cy="381000"/>
          </a:xfrm>
          <a:prstGeom prst="rect">
            <a:avLst/>
          </a:prstGeom>
          <a:noFill/>
        </p:spPr>
        <p:txBody>
          <a:bodyPr wrap="square" rtlCol="0">
            <a:spAutoFit/>
          </a:bodyPr>
          <a:lstStyle/>
          <a:p>
            <a:r>
              <a:rPr lang="en-US" dirty="0"/>
              <a:t>Excited state</a:t>
            </a:r>
          </a:p>
        </p:txBody>
      </p:sp>
      <p:sp>
        <p:nvSpPr>
          <p:cNvPr id="40" name="TextBox 39"/>
          <p:cNvSpPr txBox="1"/>
          <p:nvPr/>
        </p:nvSpPr>
        <p:spPr>
          <a:xfrm>
            <a:off x="3886200" y="5943600"/>
            <a:ext cx="1524000" cy="381000"/>
          </a:xfrm>
          <a:prstGeom prst="rect">
            <a:avLst/>
          </a:prstGeom>
          <a:noFill/>
        </p:spPr>
        <p:txBody>
          <a:bodyPr wrap="square" rtlCol="0">
            <a:spAutoFit/>
          </a:bodyPr>
          <a:lstStyle/>
          <a:p>
            <a:r>
              <a:rPr lang="en-US" dirty="0"/>
              <a:t>Ground state</a:t>
            </a:r>
          </a:p>
        </p:txBody>
      </p:sp>
      <p:sp>
        <p:nvSpPr>
          <p:cNvPr id="41" name="TextBox 40"/>
          <p:cNvSpPr txBox="1"/>
          <p:nvPr/>
        </p:nvSpPr>
        <p:spPr>
          <a:xfrm>
            <a:off x="7162800" y="4495800"/>
            <a:ext cx="1905000" cy="369332"/>
          </a:xfrm>
          <a:prstGeom prst="rect">
            <a:avLst/>
          </a:prstGeom>
          <a:noFill/>
        </p:spPr>
        <p:txBody>
          <a:bodyPr wrap="square" rtlCol="0">
            <a:spAutoFit/>
          </a:bodyPr>
          <a:lstStyle/>
          <a:p>
            <a:r>
              <a:rPr lang="en-US" dirty="0"/>
              <a:t>Meta stable state</a:t>
            </a:r>
          </a:p>
        </p:txBody>
      </p:sp>
      <p:sp>
        <p:nvSpPr>
          <p:cNvPr id="42" name="TextBox 41"/>
          <p:cNvSpPr txBox="1"/>
          <p:nvPr/>
        </p:nvSpPr>
        <p:spPr>
          <a:xfrm rot="16200000">
            <a:off x="1403866" y="4539734"/>
            <a:ext cx="1981200" cy="369332"/>
          </a:xfrm>
          <a:prstGeom prst="rect">
            <a:avLst/>
          </a:prstGeom>
          <a:noFill/>
        </p:spPr>
        <p:txBody>
          <a:bodyPr wrap="square" rtlCol="0">
            <a:spAutoFit/>
          </a:bodyPr>
          <a:lstStyle/>
          <a:p>
            <a:r>
              <a:rPr lang="en-US" dirty="0"/>
              <a:t> Pumping active</a:t>
            </a:r>
          </a:p>
        </p:txBody>
      </p:sp>
    </p:spTree>
    <p:extLst>
      <p:ext uri="{BB962C8B-B14F-4D97-AF65-F5344CB8AC3E}">
        <p14:creationId xmlns:p14="http://schemas.microsoft.com/office/powerpoint/2010/main" xmlns="" val="205088925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40000"/>
                <a:lumOff val="60000"/>
              </a:schemeClr>
            </a:gs>
            <a:gs pos="69000">
              <a:schemeClr val="accent6">
                <a:lumMod val="60000"/>
                <a:lumOff val="4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cxnSp>
        <p:nvCxnSpPr>
          <p:cNvPr id="3" name="Straight Connector 2"/>
          <p:cNvCxnSpPr/>
          <p:nvPr/>
        </p:nvCxnSpPr>
        <p:spPr>
          <a:xfrm>
            <a:off x="3886200" y="3048000"/>
            <a:ext cx="2133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5" name="Straight Arrow Connector 4"/>
          <p:cNvCxnSpPr/>
          <p:nvPr/>
        </p:nvCxnSpPr>
        <p:spPr>
          <a:xfrm rot="16200000" flipH="1">
            <a:off x="6019800" y="3048000"/>
            <a:ext cx="457200" cy="457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5867400" y="3505200"/>
            <a:ext cx="12954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rot="5400000">
            <a:off x="6401594" y="3885406"/>
            <a:ext cx="761206" cy="7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5943600" y="4267200"/>
            <a:ext cx="12954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rot="5400000">
            <a:off x="5867400" y="4648200"/>
            <a:ext cx="7620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3810000" y="5029200"/>
            <a:ext cx="37338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rot="5400000" flipH="1" flipV="1">
            <a:off x="3353594" y="4037806"/>
            <a:ext cx="19812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0" name="Freeform 29"/>
          <p:cNvSpPr/>
          <p:nvPr/>
        </p:nvSpPr>
        <p:spPr>
          <a:xfrm>
            <a:off x="6934201" y="3657600"/>
            <a:ext cx="775385" cy="152400"/>
          </a:xfrm>
          <a:custGeom>
            <a:avLst/>
            <a:gdLst>
              <a:gd name="connsiteX0" fmla="*/ 18716 w 775385"/>
              <a:gd name="connsiteY0" fmla="*/ 12672 h 284815"/>
              <a:gd name="connsiteX1" fmla="*/ 18716 w 775385"/>
              <a:gd name="connsiteY1" fmla="*/ 132415 h 284815"/>
              <a:gd name="connsiteX2" fmla="*/ 29602 w 775385"/>
              <a:gd name="connsiteY2" fmla="*/ 165072 h 284815"/>
              <a:gd name="connsiteX3" fmla="*/ 73145 w 775385"/>
              <a:gd name="connsiteY3" fmla="*/ 208615 h 284815"/>
              <a:gd name="connsiteX4" fmla="*/ 171116 w 775385"/>
              <a:gd name="connsiteY4" fmla="*/ 197729 h 284815"/>
              <a:gd name="connsiteX5" fmla="*/ 182002 w 775385"/>
              <a:gd name="connsiteY5" fmla="*/ 165072 h 284815"/>
              <a:gd name="connsiteX6" fmla="*/ 192888 w 775385"/>
              <a:gd name="connsiteY6" fmla="*/ 56215 h 284815"/>
              <a:gd name="connsiteX7" fmla="*/ 214659 w 775385"/>
              <a:gd name="connsiteY7" fmla="*/ 34443 h 284815"/>
              <a:gd name="connsiteX8" fmla="*/ 301745 w 775385"/>
              <a:gd name="connsiteY8" fmla="*/ 12672 h 284815"/>
              <a:gd name="connsiteX9" fmla="*/ 323516 w 775385"/>
              <a:gd name="connsiteY9" fmla="*/ 45329 h 284815"/>
              <a:gd name="connsiteX10" fmla="*/ 334402 w 775385"/>
              <a:gd name="connsiteY10" fmla="*/ 197729 h 284815"/>
              <a:gd name="connsiteX11" fmla="*/ 345288 w 775385"/>
              <a:gd name="connsiteY11" fmla="*/ 230386 h 284815"/>
              <a:gd name="connsiteX12" fmla="*/ 377945 w 775385"/>
              <a:gd name="connsiteY12" fmla="*/ 241272 h 284815"/>
              <a:gd name="connsiteX13" fmla="*/ 410602 w 775385"/>
              <a:gd name="connsiteY13" fmla="*/ 230386 h 284815"/>
              <a:gd name="connsiteX14" fmla="*/ 454145 w 775385"/>
              <a:gd name="connsiteY14" fmla="*/ 186843 h 284815"/>
              <a:gd name="connsiteX15" fmla="*/ 454145 w 775385"/>
              <a:gd name="connsiteY15" fmla="*/ 56215 h 284815"/>
              <a:gd name="connsiteX16" fmla="*/ 486802 w 775385"/>
              <a:gd name="connsiteY16" fmla="*/ 23558 h 284815"/>
              <a:gd name="connsiteX17" fmla="*/ 519459 w 775385"/>
              <a:gd name="connsiteY17" fmla="*/ 12672 h 284815"/>
              <a:gd name="connsiteX18" fmla="*/ 563002 w 775385"/>
              <a:gd name="connsiteY18" fmla="*/ 121529 h 284815"/>
              <a:gd name="connsiteX19" fmla="*/ 595659 w 775385"/>
              <a:gd name="connsiteY19" fmla="*/ 132415 h 284815"/>
              <a:gd name="connsiteX20" fmla="*/ 671859 w 775385"/>
              <a:gd name="connsiteY20" fmla="*/ 143300 h 284815"/>
              <a:gd name="connsiteX21" fmla="*/ 758945 w 775385"/>
              <a:gd name="connsiteY21" fmla="*/ 132415 h 284815"/>
              <a:gd name="connsiteX22" fmla="*/ 715402 w 775385"/>
              <a:gd name="connsiteY22" fmla="*/ 88872 h 284815"/>
              <a:gd name="connsiteX23" fmla="*/ 726288 w 775385"/>
              <a:gd name="connsiteY23" fmla="*/ 77986 h 284815"/>
              <a:gd name="connsiteX24" fmla="*/ 748059 w 775385"/>
              <a:gd name="connsiteY24" fmla="*/ 110643 h 284815"/>
              <a:gd name="connsiteX25" fmla="*/ 769831 w 775385"/>
              <a:gd name="connsiteY25" fmla="*/ 132415 h 284815"/>
              <a:gd name="connsiteX26" fmla="*/ 726288 w 775385"/>
              <a:gd name="connsiteY26" fmla="*/ 197729 h 284815"/>
              <a:gd name="connsiteX27" fmla="*/ 682745 w 775385"/>
              <a:gd name="connsiteY27" fmla="*/ 252158 h 284815"/>
              <a:gd name="connsiteX28" fmla="*/ 671859 w 775385"/>
              <a:gd name="connsiteY28" fmla="*/ 284815 h 284815"/>
              <a:gd name="connsiteX29" fmla="*/ 693631 w 775385"/>
              <a:gd name="connsiteY29" fmla="*/ 263043 h 284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75385" h="284815">
                <a:moveTo>
                  <a:pt x="18716" y="12672"/>
                </a:moveTo>
                <a:cubicBezTo>
                  <a:pt x="0" y="68822"/>
                  <a:pt x="2787" y="44805"/>
                  <a:pt x="18716" y="132415"/>
                </a:cubicBezTo>
                <a:cubicBezTo>
                  <a:pt x="20769" y="143704"/>
                  <a:pt x="22933" y="155735"/>
                  <a:pt x="29602" y="165072"/>
                </a:cubicBezTo>
                <a:cubicBezTo>
                  <a:pt x="41533" y="181775"/>
                  <a:pt x="73145" y="208615"/>
                  <a:pt x="73145" y="208615"/>
                </a:cubicBezTo>
                <a:cubicBezTo>
                  <a:pt x="105802" y="204986"/>
                  <a:pt x="140608" y="209932"/>
                  <a:pt x="171116" y="197729"/>
                </a:cubicBezTo>
                <a:cubicBezTo>
                  <a:pt x="181770" y="193467"/>
                  <a:pt x="180257" y="176413"/>
                  <a:pt x="182002" y="165072"/>
                </a:cubicBezTo>
                <a:cubicBezTo>
                  <a:pt x="187547" y="129029"/>
                  <a:pt x="184044" y="91593"/>
                  <a:pt x="192888" y="56215"/>
                </a:cubicBezTo>
                <a:cubicBezTo>
                  <a:pt x="195377" y="46258"/>
                  <a:pt x="205858" y="39723"/>
                  <a:pt x="214659" y="34443"/>
                </a:cubicBezTo>
                <a:cubicBezTo>
                  <a:pt x="231393" y="24403"/>
                  <a:pt x="290044" y="15012"/>
                  <a:pt x="301745" y="12672"/>
                </a:cubicBezTo>
                <a:cubicBezTo>
                  <a:pt x="309002" y="23558"/>
                  <a:pt x="321242" y="32445"/>
                  <a:pt x="323516" y="45329"/>
                </a:cubicBezTo>
                <a:cubicBezTo>
                  <a:pt x="332367" y="95483"/>
                  <a:pt x="328451" y="147148"/>
                  <a:pt x="334402" y="197729"/>
                </a:cubicBezTo>
                <a:cubicBezTo>
                  <a:pt x="335743" y="209125"/>
                  <a:pt x="337174" y="222272"/>
                  <a:pt x="345288" y="230386"/>
                </a:cubicBezTo>
                <a:cubicBezTo>
                  <a:pt x="353402" y="238500"/>
                  <a:pt x="367059" y="237643"/>
                  <a:pt x="377945" y="241272"/>
                </a:cubicBezTo>
                <a:cubicBezTo>
                  <a:pt x="388831" y="237643"/>
                  <a:pt x="401265" y="237055"/>
                  <a:pt x="410602" y="230386"/>
                </a:cubicBezTo>
                <a:cubicBezTo>
                  <a:pt x="427305" y="218455"/>
                  <a:pt x="454145" y="186843"/>
                  <a:pt x="454145" y="186843"/>
                </a:cubicBezTo>
                <a:cubicBezTo>
                  <a:pt x="444069" y="136464"/>
                  <a:pt x="432541" y="110225"/>
                  <a:pt x="454145" y="56215"/>
                </a:cubicBezTo>
                <a:cubicBezTo>
                  <a:pt x="459862" y="41921"/>
                  <a:pt x="473993" y="32097"/>
                  <a:pt x="486802" y="23558"/>
                </a:cubicBezTo>
                <a:cubicBezTo>
                  <a:pt x="496349" y="17193"/>
                  <a:pt x="508573" y="16301"/>
                  <a:pt x="519459" y="12672"/>
                </a:cubicBezTo>
                <a:cubicBezTo>
                  <a:pt x="596020" y="38193"/>
                  <a:pt x="514390" y="0"/>
                  <a:pt x="563002" y="121529"/>
                </a:cubicBezTo>
                <a:cubicBezTo>
                  <a:pt x="567264" y="132183"/>
                  <a:pt x="584407" y="130165"/>
                  <a:pt x="595659" y="132415"/>
                </a:cubicBezTo>
                <a:cubicBezTo>
                  <a:pt x="620819" y="137447"/>
                  <a:pt x="646459" y="139672"/>
                  <a:pt x="671859" y="143300"/>
                </a:cubicBezTo>
                <a:cubicBezTo>
                  <a:pt x="700888" y="139672"/>
                  <a:pt x="740670" y="155259"/>
                  <a:pt x="758945" y="132415"/>
                </a:cubicBezTo>
                <a:cubicBezTo>
                  <a:pt x="771768" y="116387"/>
                  <a:pt x="729916" y="103386"/>
                  <a:pt x="715402" y="88872"/>
                </a:cubicBezTo>
                <a:cubicBezTo>
                  <a:pt x="685516" y="58986"/>
                  <a:pt x="683896" y="63855"/>
                  <a:pt x="726288" y="77986"/>
                </a:cubicBezTo>
                <a:cubicBezTo>
                  <a:pt x="733545" y="88872"/>
                  <a:pt x="739886" y="100427"/>
                  <a:pt x="748059" y="110643"/>
                </a:cubicBezTo>
                <a:cubicBezTo>
                  <a:pt x="754470" y="118657"/>
                  <a:pt x="767818" y="122351"/>
                  <a:pt x="769831" y="132415"/>
                </a:cubicBezTo>
                <a:cubicBezTo>
                  <a:pt x="775385" y="160184"/>
                  <a:pt x="738471" y="183110"/>
                  <a:pt x="726288" y="197729"/>
                </a:cubicBezTo>
                <a:cubicBezTo>
                  <a:pt x="657617" y="280133"/>
                  <a:pt x="746091" y="188809"/>
                  <a:pt x="682745" y="252158"/>
                </a:cubicBezTo>
                <a:cubicBezTo>
                  <a:pt x="679116" y="263044"/>
                  <a:pt x="663745" y="276702"/>
                  <a:pt x="671859" y="284815"/>
                </a:cubicBezTo>
                <a:lnTo>
                  <a:pt x="693631" y="263043"/>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1" name="Freeform 30"/>
          <p:cNvSpPr/>
          <p:nvPr/>
        </p:nvSpPr>
        <p:spPr>
          <a:xfrm>
            <a:off x="6934201" y="3962400"/>
            <a:ext cx="775385" cy="152400"/>
          </a:xfrm>
          <a:custGeom>
            <a:avLst/>
            <a:gdLst>
              <a:gd name="connsiteX0" fmla="*/ 18716 w 775385"/>
              <a:gd name="connsiteY0" fmla="*/ 12672 h 284815"/>
              <a:gd name="connsiteX1" fmla="*/ 18716 w 775385"/>
              <a:gd name="connsiteY1" fmla="*/ 132415 h 284815"/>
              <a:gd name="connsiteX2" fmla="*/ 29602 w 775385"/>
              <a:gd name="connsiteY2" fmla="*/ 165072 h 284815"/>
              <a:gd name="connsiteX3" fmla="*/ 73145 w 775385"/>
              <a:gd name="connsiteY3" fmla="*/ 208615 h 284815"/>
              <a:gd name="connsiteX4" fmla="*/ 171116 w 775385"/>
              <a:gd name="connsiteY4" fmla="*/ 197729 h 284815"/>
              <a:gd name="connsiteX5" fmla="*/ 182002 w 775385"/>
              <a:gd name="connsiteY5" fmla="*/ 165072 h 284815"/>
              <a:gd name="connsiteX6" fmla="*/ 192888 w 775385"/>
              <a:gd name="connsiteY6" fmla="*/ 56215 h 284815"/>
              <a:gd name="connsiteX7" fmla="*/ 214659 w 775385"/>
              <a:gd name="connsiteY7" fmla="*/ 34443 h 284815"/>
              <a:gd name="connsiteX8" fmla="*/ 301745 w 775385"/>
              <a:gd name="connsiteY8" fmla="*/ 12672 h 284815"/>
              <a:gd name="connsiteX9" fmla="*/ 323516 w 775385"/>
              <a:gd name="connsiteY9" fmla="*/ 45329 h 284815"/>
              <a:gd name="connsiteX10" fmla="*/ 334402 w 775385"/>
              <a:gd name="connsiteY10" fmla="*/ 197729 h 284815"/>
              <a:gd name="connsiteX11" fmla="*/ 345288 w 775385"/>
              <a:gd name="connsiteY11" fmla="*/ 230386 h 284815"/>
              <a:gd name="connsiteX12" fmla="*/ 377945 w 775385"/>
              <a:gd name="connsiteY12" fmla="*/ 241272 h 284815"/>
              <a:gd name="connsiteX13" fmla="*/ 410602 w 775385"/>
              <a:gd name="connsiteY13" fmla="*/ 230386 h 284815"/>
              <a:gd name="connsiteX14" fmla="*/ 454145 w 775385"/>
              <a:gd name="connsiteY14" fmla="*/ 186843 h 284815"/>
              <a:gd name="connsiteX15" fmla="*/ 454145 w 775385"/>
              <a:gd name="connsiteY15" fmla="*/ 56215 h 284815"/>
              <a:gd name="connsiteX16" fmla="*/ 486802 w 775385"/>
              <a:gd name="connsiteY16" fmla="*/ 23558 h 284815"/>
              <a:gd name="connsiteX17" fmla="*/ 519459 w 775385"/>
              <a:gd name="connsiteY17" fmla="*/ 12672 h 284815"/>
              <a:gd name="connsiteX18" fmla="*/ 563002 w 775385"/>
              <a:gd name="connsiteY18" fmla="*/ 121529 h 284815"/>
              <a:gd name="connsiteX19" fmla="*/ 595659 w 775385"/>
              <a:gd name="connsiteY19" fmla="*/ 132415 h 284815"/>
              <a:gd name="connsiteX20" fmla="*/ 671859 w 775385"/>
              <a:gd name="connsiteY20" fmla="*/ 143300 h 284815"/>
              <a:gd name="connsiteX21" fmla="*/ 758945 w 775385"/>
              <a:gd name="connsiteY21" fmla="*/ 132415 h 284815"/>
              <a:gd name="connsiteX22" fmla="*/ 715402 w 775385"/>
              <a:gd name="connsiteY22" fmla="*/ 88872 h 284815"/>
              <a:gd name="connsiteX23" fmla="*/ 726288 w 775385"/>
              <a:gd name="connsiteY23" fmla="*/ 77986 h 284815"/>
              <a:gd name="connsiteX24" fmla="*/ 748059 w 775385"/>
              <a:gd name="connsiteY24" fmla="*/ 110643 h 284815"/>
              <a:gd name="connsiteX25" fmla="*/ 769831 w 775385"/>
              <a:gd name="connsiteY25" fmla="*/ 132415 h 284815"/>
              <a:gd name="connsiteX26" fmla="*/ 726288 w 775385"/>
              <a:gd name="connsiteY26" fmla="*/ 197729 h 284815"/>
              <a:gd name="connsiteX27" fmla="*/ 682745 w 775385"/>
              <a:gd name="connsiteY27" fmla="*/ 252158 h 284815"/>
              <a:gd name="connsiteX28" fmla="*/ 671859 w 775385"/>
              <a:gd name="connsiteY28" fmla="*/ 284815 h 284815"/>
              <a:gd name="connsiteX29" fmla="*/ 693631 w 775385"/>
              <a:gd name="connsiteY29" fmla="*/ 263043 h 284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75385" h="284815">
                <a:moveTo>
                  <a:pt x="18716" y="12672"/>
                </a:moveTo>
                <a:cubicBezTo>
                  <a:pt x="0" y="68822"/>
                  <a:pt x="2787" y="44805"/>
                  <a:pt x="18716" y="132415"/>
                </a:cubicBezTo>
                <a:cubicBezTo>
                  <a:pt x="20769" y="143704"/>
                  <a:pt x="22933" y="155735"/>
                  <a:pt x="29602" y="165072"/>
                </a:cubicBezTo>
                <a:cubicBezTo>
                  <a:pt x="41533" y="181775"/>
                  <a:pt x="73145" y="208615"/>
                  <a:pt x="73145" y="208615"/>
                </a:cubicBezTo>
                <a:cubicBezTo>
                  <a:pt x="105802" y="204986"/>
                  <a:pt x="140608" y="209932"/>
                  <a:pt x="171116" y="197729"/>
                </a:cubicBezTo>
                <a:cubicBezTo>
                  <a:pt x="181770" y="193467"/>
                  <a:pt x="180257" y="176413"/>
                  <a:pt x="182002" y="165072"/>
                </a:cubicBezTo>
                <a:cubicBezTo>
                  <a:pt x="187547" y="129029"/>
                  <a:pt x="184044" y="91593"/>
                  <a:pt x="192888" y="56215"/>
                </a:cubicBezTo>
                <a:cubicBezTo>
                  <a:pt x="195377" y="46258"/>
                  <a:pt x="205858" y="39723"/>
                  <a:pt x="214659" y="34443"/>
                </a:cubicBezTo>
                <a:cubicBezTo>
                  <a:pt x="231393" y="24403"/>
                  <a:pt x="290044" y="15012"/>
                  <a:pt x="301745" y="12672"/>
                </a:cubicBezTo>
                <a:cubicBezTo>
                  <a:pt x="309002" y="23558"/>
                  <a:pt x="321242" y="32445"/>
                  <a:pt x="323516" y="45329"/>
                </a:cubicBezTo>
                <a:cubicBezTo>
                  <a:pt x="332367" y="95483"/>
                  <a:pt x="328451" y="147148"/>
                  <a:pt x="334402" y="197729"/>
                </a:cubicBezTo>
                <a:cubicBezTo>
                  <a:pt x="335743" y="209125"/>
                  <a:pt x="337174" y="222272"/>
                  <a:pt x="345288" y="230386"/>
                </a:cubicBezTo>
                <a:cubicBezTo>
                  <a:pt x="353402" y="238500"/>
                  <a:pt x="367059" y="237643"/>
                  <a:pt x="377945" y="241272"/>
                </a:cubicBezTo>
                <a:cubicBezTo>
                  <a:pt x="388831" y="237643"/>
                  <a:pt x="401265" y="237055"/>
                  <a:pt x="410602" y="230386"/>
                </a:cubicBezTo>
                <a:cubicBezTo>
                  <a:pt x="427305" y="218455"/>
                  <a:pt x="454145" y="186843"/>
                  <a:pt x="454145" y="186843"/>
                </a:cubicBezTo>
                <a:cubicBezTo>
                  <a:pt x="444069" y="136464"/>
                  <a:pt x="432541" y="110225"/>
                  <a:pt x="454145" y="56215"/>
                </a:cubicBezTo>
                <a:cubicBezTo>
                  <a:pt x="459862" y="41921"/>
                  <a:pt x="473993" y="32097"/>
                  <a:pt x="486802" y="23558"/>
                </a:cubicBezTo>
                <a:cubicBezTo>
                  <a:pt x="496349" y="17193"/>
                  <a:pt x="508573" y="16301"/>
                  <a:pt x="519459" y="12672"/>
                </a:cubicBezTo>
                <a:cubicBezTo>
                  <a:pt x="596020" y="38193"/>
                  <a:pt x="514390" y="0"/>
                  <a:pt x="563002" y="121529"/>
                </a:cubicBezTo>
                <a:cubicBezTo>
                  <a:pt x="567264" y="132183"/>
                  <a:pt x="584407" y="130165"/>
                  <a:pt x="595659" y="132415"/>
                </a:cubicBezTo>
                <a:cubicBezTo>
                  <a:pt x="620819" y="137447"/>
                  <a:pt x="646459" y="139672"/>
                  <a:pt x="671859" y="143300"/>
                </a:cubicBezTo>
                <a:cubicBezTo>
                  <a:pt x="700888" y="139672"/>
                  <a:pt x="740670" y="155259"/>
                  <a:pt x="758945" y="132415"/>
                </a:cubicBezTo>
                <a:cubicBezTo>
                  <a:pt x="771768" y="116387"/>
                  <a:pt x="729916" y="103386"/>
                  <a:pt x="715402" y="88872"/>
                </a:cubicBezTo>
                <a:cubicBezTo>
                  <a:pt x="685516" y="58986"/>
                  <a:pt x="683896" y="63855"/>
                  <a:pt x="726288" y="77986"/>
                </a:cubicBezTo>
                <a:cubicBezTo>
                  <a:pt x="733545" y="88872"/>
                  <a:pt x="739886" y="100427"/>
                  <a:pt x="748059" y="110643"/>
                </a:cubicBezTo>
                <a:cubicBezTo>
                  <a:pt x="754470" y="118657"/>
                  <a:pt x="767818" y="122351"/>
                  <a:pt x="769831" y="132415"/>
                </a:cubicBezTo>
                <a:cubicBezTo>
                  <a:pt x="775385" y="160184"/>
                  <a:pt x="738471" y="183110"/>
                  <a:pt x="726288" y="197729"/>
                </a:cubicBezTo>
                <a:cubicBezTo>
                  <a:pt x="657617" y="280133"/>
                  <a:pt x="746091" y="188809"/>
                  <a:pt x="682745" y="252158"/>
                </a:cubicBezTo>
                <a:cubicBezTo>
                  <a:pt x="679116" y="263044"/>
                  <a:pt x="663745" y="276702"/>
                  <a:pt x="671859" y="284815"/>
                </a:cubicBezTo>
                <a:lnTo>
                  <a:pt x="693631" y="263043"/>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2" name="TextBox 31"/>
          <p:cNvSpPr txBox="1"/>
          <p:nvPr/>
        </p:nvSpPr>
        <p:spPr>
          <a:xfrm>
            <a:off x="7772400" y="3429000"/>
            <a:ext cx="2133600" cy="369332"/>
          </a:xfrm>
          <a:prstGeom prst="rect">
            <a:avLst/>
          </a:prstGeom>
          <a:noFill/>
        </p:spPr>
        <p:txBody>
          <a:bodyPr wrap="square" rtlCol="0">
            <a:spAutoFit/>
          </a:bodyPr>
          <a:lstStyle/>
          <a:p>
            <a:r>
              <a:rPr lang="en-US" dirty="0"/>
              <a:t>Meta stable state</a:t>
            </a:r>
          </a:p>
        </p:txBody>
      </p:sp>
      <p:sp>
        <p:nvSpPr>
          <p:cNvPr id="33" name="TextBox 32"/>
          <p:cNvSpPr txBox="1"/>
          <p:nvPr/>
        </p:nvSpPr>
        <p:spPr>
          <a:xfrm>
            <a:off x="7239000" y="4419600"/>
            <a:ext cx="2514600" cy="369332"/>
          </a:xfrm>
          <a:prstGeom prst="rect">
            <a:avLst/>
          </a:prstGeom>
          <a:noFill/>
        </p:spPr>
        <p:txBody>
          <a:bodyPr wrap="square" rtlCol="0">
            <a:spAutoFit/>
          </a:bodyPr>
          <a:lstStyle/>
          <a:p>
            <a:r>
              <a:rPr lang="en-US" dirty="0"/>
              <a:t>Intermediate </a:t>
            </a:r>
          </a:p>
        </p:txBody>
      </p:sp>
      <p:sp>
        <p:nvSpPr>
          <p:cNvPr id="34" name="TextBox 33"/>
          <p:cNvSpPr txBox="1"/>
          <p:nvPr/>
        </p:nvSpPr>
        <p:spPr>
          <a:xfrm>
            <a:off x="6172200" y="5334000"/>
            <a:ext cx="2286000" cy="369332"/>
          </a:xfrm>
          <a:prstGeom prst="rect">
            <a:avLst/>
          </a:prstGeom>
          <a:noFill/>
        </p:spPr>
        <p:txBody>
          <a:bodyPr wrap="square" rtlCol="0">
            <a:spAutoFit/>
          </a:bodyPr>
          <a:lstStyle/>
          <a:p>
            <a:r>
              <a:rPr lang="en-US" dirty="0"/>
              <a:t>Ground state </a:t>
            </a:r>
          </a:p>
        </p:txBody>
      </p:sp>
      <p:sp>
        <p:nvSpPr>
          <p:cNvPr id="35" name="TextBox 34"/>
          <p:cNvSpPr txBox="1"/>
          <p:nvPr/>
        </p:nvSpPr>
        <p:spPr>
          <a:xfrm>
            <a:off x="2819400" y="4800601"/>
            <a:ext cx="1066800" cy="461665"/>
          </a:xfrm>
          <a:prstGeom prst="rect">
            <a:avLst/>
          </a:prstGeom>
          <a:noFill/>
        </p:spPr>
        <p:txBody>
          <a:bodyPr wrap="square" rtlCol="0">
            <a:spAutoFit/>
          </a:bodyPr>
          <a:lstStyle/>
          <a:p>
            <a:r>
              <a:rPr lang="en-US" sz="2400" dirty="0"/>
              <a:t>E1</a:t>
            </a:r>
          </a:p>
        </p:txBody>
      </p:sp>
      <p:sp>
        <p:nvSpPr>
          <p:cNvPr id="36" name="TextBox 35"/>
          <p:cNvSpPr txBox="1"/>
          <p:nvPr/>
        </p:nvSpPr>
        <p:spPr>
          <a:xfrm>
            <a:off x="2819400" y="2895601"/>
            <a:ext cx="990600" cy="461665"/>
          </a:xfrm>
          <a:prstGeom prst="rect">
            <a:avLst/>
          </a:prstGeom>
          <a:noFill/>
        </p:spPr>
        <p:txBody>
          <a:bodyPr wrap="square" rtlCol="0">
            <a:spAutoFit/>
          </a:bodyPr>
          <a:lstStyle/>
          <a:p>
            <a:r>
              <a:rPr lang="en-US" sz="2400" dirty="0"/>
              <a:t>E4</a:t>
            </a:r>
          </a:p>
        </p:txBody>
      </p:sp>
      <p:sp>
        <p:nvSpPr>
          <p:cNvPr id="37" name="TextBox 36"/>
          <p:cNvSpPr txBox="1"/>
          <p:nvPr/>
        </p:nvSpPr>
        <p:spPr>
          <a:xfrm>
            <a:off x="5105400" y="4191001"/>
            <a:ext cx="762000" cy="461665"/>
          </a:xfrm>
          <a:prstGeom prst="rect">
            <a:avLst/>
          </a:prstGeom>
          <a:noFill/>
        </p:spPr>
        <p:txBody>
          <a:bodyPr wrap="square" rtlCol="0">
            <a:spAutoFit/>
          </a:bodyPr>
          <a:lstStyle/>
          <a:p>
            <a:r>
              <a:rPr lang="en-US" sz="2400" dirty="0"/>
              <a:t>E2</a:t>
            </a:r>
          </a:p>
        </p:txBody>
      </p:sp>
      <p:sp>
        <p:nvSpPr>
          <p:cNvPr id="38" name="TextBox 37"/>
          <p:cNvSpPr txBox="1"/>
          <p:nvPr/>
        </p:nvSpPr>
        <p:spPr>
          <a:xfrm>
            <a:off x="5029200" y="3429001"/>
            <a:ext cx="838200" cy="461665"/>
          </a:xfrm>
          <a:prstGeom prst="rect">
            <a:avLst/>
          </a:prstGeom>
          <a:noFill/>
        </p:spPr>
        <p:txBody>
          <a:bodyPr wrap="square" rtlCol="0">
            <a:spAutoFit/>
          </a:bodyPr>
          <a:lstStyle/>
          <a:p>
            <a:r>
              <a:rPr lang="en-US" sz="2400" dirty="0"/>
              <a:t>E3</a:t>
            </a:r>
          </a:p>
        </p:txBody>
      </p:sp>
      <p:sp>
        <p:nvSpPr>
          <p:cNvPr id="39" name="TextBox 38"/>
          <p:cNvSpPr txBox="1"/>
          <p:nvPr/>
        </p:nvSpPr>
        <p:spPr>
          <a:xfrm>
            <a:off x="4648200" y="2514600"/>
            <a:ext cx="2362200" cy="381000"/>
          </a:xfrm>
          <a:prstGeom prst="rect">
            <a:avLst/>
          </a:prstGeom>
          <a:noFill/>
        </p:spPr>
        <p:txBody>
          <a:bodyPr wrap="square" rtlCol="0">
            <a:spAutoFit/>
          </a:bodyPr>
          <a:lstStyle/>
          <a:p>
            <a:r>
              <a:rPr lang="en-US" dirty="0"/>
              <a:t>Excited state</a:t>
            </a:r>
          </a:p>
        </p:txBody>
      </p:sp>
      <p:sp>
        <p:nvSpPr>
          <p:cNvPr id="40" name="TextBox 39"/>
          <p:cNvSpPr txBox="1"/>
          <p:nvPr/>
        </p:nvSpPr>
        <p:spPr>
          <a:xfrm rot="16200000">
            <a:off x="2514600" y="3810000"/>
            <a:ext cx="2057400" cy="381000"/>
          </a:xfrm>
          <a:prstGeom prst="rect">
            <a:avLst/>
          </a:prstGeom>
          <a:noFill/>
        </p:spPr>
        <p:txBody>
          <a:bodyPr wrap="square" rtlCol="0">
            <a:spAutoFit/>
          </a:bodyPr>
          <a:lstStyle/>
          <a:p>
            <a:r>
              <a:rPr lang="en-US" dirty="0"/>
              <a:t>Pumping active</a:t>
            </a:r>
          </a:p>
        </p:txBody>
      </p:sp>
      <p:sp>
        <p:nvSpPr>
          <p:cNvPr id="41" name="TextBox 40"/>
          <p:cNvSpPr txBox="1"/>
          <p:nvPr/>
        </p:nvSpPr>
        <p:spPr>
          <a:xfrm>
            <a:off x="2209800" y="1524000"/>
            <a:ext cx="7162800" cy="369332"/>
          </a:xfrm>
          <a:prstGeom prst="rect">
            <a:avLst/>
          </a:prstGeom>
          <a:noFill/>
        </p:spPr>
        <p:txBody>
          <a:bodyPr wrap="square" rtlCol="0">
            <a:spAutoFit/>
          </a:bodyPr>
          <a:lstStyle/>
          <a:p>
            <a:r>
              <a:rPr lang="en-US" dirty="0"/>
              <a:t>E1-&gt;ground state,E2-&gt;intermediate,E3-&gt;metastable,E4-&gt;excited state</a:t>
            </a:r>
          </a:p>
        </p:txBody>
      </p:sp>
      <p:sp>
        <p:nvSpPr>
          <p:cNvPr id="42" name="TextBox 41"/>
          <p:cNvSpPr txBox="1"/>
          <p:nvPr/>
        </p:nvSpPr>
        <p:spPr>
          <a:xfrm>
            <a:off x="3886200" y="685800"/>
            <a:ext cx="3733800" cy="707886"/>
          </a:xfrm>
          <a:prstGeom prst="rect">
            <a:avLst/>
          </a:prstGeom>
          <a:noFill/>
        </p:spPr>
        <p:txBody>
          <a:bodyPr wrap="square" rtlCol="0">
            <a:spAutoFit/>
          </a:bodyPr>
          <a:lstStyle/>
          <a:p>
            <a:r>
              <a:rPr lang="en-US" sz="4000" dirty="0"/>
              <a:t> </a:t>
            </a:r>
            <a:r>
              <a:rPr lang="en-US" sz="4000" dirty="0">
                <a:solidFill>
                  <a:srgbClr val="FF0000"/>
                </a:solidFill>
              </a:rPr>
              <a:t>Four level laser</a:t>
            </a:r>
          </a:p>
        </p:txBody>
      </p:sp>
    </p:spTree>
    <p:extLst>
      <p:ext uri="{BB962C8B-B14F-4D97-AF65-F5344CB8AC3E}">
        <p14:creationId xmlns:p14="http://schemas.microsoft.com/office/powerpoint/2010/main" xmlns="" val="260386441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38400" y="914401"/>
            <a:ext cx="7315200" cy="769441"/>
          </a:xfrm>
          <a:prstGeom prst="rect">
            <a:avLst/>
          </a:prstGeom>
          <a:noFill/>
        </p:spPr>
        <p:txBody>
          <a:bodyPr wrap="square" rtlCol="0">
            <a:spAutoFit/>
          </a:bodyPr>
          <a:lstStyle/>
          <a:p>
            <a:r>
              <a:rPr lang="en-US" sz="3600" dirty="0">
                <a:solidFill>
                  <a:srgbClr val="FF0000"/>
                </a:solidFill>
              </a:rPr>
              <a:t>        </a:t>
            </a:r>
            <a:r>
              <a:rPr lang="en-US" sz="4400" dirty="0">
                <a:solidFill>
                  <a:srgbClr val="FF0000"/>
                </a:solidFill>
              </a:rPr>
              <a:t>Different types of lasers</a:t>
            </a:r>
          </a:p>
        </p:txBody>
      </p:sp>
      <p:sp>
        <p:nvSpPr>
          <p:cNvPr id="3" name="TextBox 2"/>
          <p:cNvSpPr txBox="1"/>
          <p:nvPr/>
        </p:nvSpPr>
        <p:spPr>
          <a:xfrm>
            <a:off x="1524000" y="2057401"/>
            <a:ext cx="8001000" cy="461665"/>
          </a:xfrm>
          <a:prstGeom prst="rect">
            <a:avLst/>
          </a:prstGeom>
          <a:noFill/>
        </p:spPr>
        <p:txBody>
          <a:bodyPr wrap="square" rtlCol="0">
            <a:spAutoFit/>
          </a:bodyPr>
          <a:lstStyle/>
          <a:p>
            <a:r>
              <a:rPr lang="en-US" sz="2400" dirty="0"/>
              <a:t>There are basically four types of lasers</a:t>
            </a:r>
          </a:p>
        </p:txBody>
      </p:sp>
      <p:sp>
        <p:nvSpPr>
          <p:cNvPr id="6" name="Content Placeholder 5"/>
          <p:cNvSpPr>
            <a:spLocks noGrp="1"/>
          </p:cNvSpPr>
          <p:nvPr>
            <p:ph idx="4294967295"/>
          </p:nvPr>
        </p:nvSpPr>
        <p:spPr>
          <a:xfrm>
            <a:off x="1524000" y="2819400"/>
            <a:ext cx="8229600" cy="2865438"/>
          </a:xfrm>
        </p:spPr>
        <p:txBody>
          <a:bodyPr>
            <a:normAutofit fontScale="77500" lnSpcReduction="20000"/>
          </a:bodyPr>
          <a:lstStyle/>
          <a:p>
            <a:pPr>
              <a:buFont typeface="Wingdings" pitchFamily="2" charset="2"/>
              <a:buChar char="Ø"/>
            </a:pPr>
            <a:endParaRPr lang="en-US" sz="2930" dirty="0">
              <a:solidFill>
                <a:srgbClr val="FF0000"/>
              </a:solidFill>
            </a:endParaRPr>
          </a:p>
          <a:p>
            <a:pPr>
              <a:buFont typeface="Wingdings" pitchFamily="2" charset="2"/>
              <a:buChar char="Ø"/>
            </a:pPr>
            <a:r>
              <a:rPr lang="en-US" sz="5500" dirty="0">
                <a:solidFill>
                  <a:srgbClr val="FF0000"/>
                </a:solidFill>
              </a:rPr>
              <a:t>Solid state laser</a:t>
            </a:r>
          </a:p>
          <a:p>
            <a:pPr>
              <a:buFont typeface="Wingdings" pitchFamily="2" charset="2"/>
              <a:buChar char="Ø"/>
            </a:pPr>
            <a:r>
              <a:rPr lang="en-US" sz="5500" dirty="0">
                <a:solidFill>
                  <a:srgbClr val="FF0000"/>
                </a:solidFill>
              </a:rPr>
              <a:t>Gas laser</a:t>
            </a:r>
          </a:p>
          <a:p>
            <a:pPr>
              <a:buFont typeface="Wingdings" pitchFamily="2" charset="2"/>
              <a:buChar char="Ø"/>
            </a:pPr>
            <a:r>
              <a:rPr lang="en-US" sz="5500" dirty="0">
                <a:solidFill>
                  <a:srgbClr val="FF0000"/>
                </a:solidFill>
              </a:rPr>
              <a:t>Liquid laser or dye laser</a:t>
            </a:r>
          </a:p>
          <a:p>
            <a:pPr>
              <a:buFont typeface="Wingdings" pitchFamily="2" charset="2"/>
              <a:buChar char="Ø"/>
            </a:pPr>
            <a:r>
              <a:rPr lang="en-US" sz="5500" dirty="0">
                <a:solidFill>
                  <a:srgbClr val="FF0000"/>
                </a:solidFill>
              </a:rPr>
              <a:t>Semi conductor laser</a:t>
            </a:r>
          </a:p>
        </p:txBody>
      </p:sp>
    </p:spTree>
    <p:extLst>
      <p:ext uri="{BB962C8B-B14F-4D97-AF65-F5344CB8AC3E}">
        <p14:creationId xmlns:p14="http://schemas.microsoft.com/office/powerpoint/2010/main" xmlns="" val="14626853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76600" y="381001"/>
            <a:ext cx="5638800" cy="769441"/>
          </a:xfrm>
          <a:prstGeom prst="rect">
            <a:avLst/>
          </a:prstGeom>
          <a:noFill/>
        </p:spPr>
        <p:txBody>
          <a:bodyPr wrap="square" rtlCol="0">
            <a:spAutoFit/>
          </a:bodyPr>
          <a:lstStyle/>
          <a:p>
            <a:r>
              <a:rPr lang="en-US" sz="4400" dirty="0">
                <a:solidFill>
                  <a:srgbClr val="FF0000"/>
                </a:solidFill>
              </a:rPr>
              <a:t>        Applications</a:t>
            </a:r>
            <a:r>
              <a:rPr lang="en-US" dirty="0"/>
              <a:t> </a:t>
            </a:r>
          </a:p>
        </p:txBody>
      </p:sp>
      <p:sp>
        <p:nvSpPr>
          <p:cNvPr id="5" name="Content Placeholder 4"/>
          <p:cNvSpPr>
            <a:spLocks noGrp="1"/>
          </p:cNvSpPr>
          <p:nvPr>
            <p:ph idx="1"/>
          </p:nvPr>
        </p:nvSpPr>
        <p:spPr/>
        <p:txBody>
          <a:bodyPr>
            <a:normAutofit/>
          </a:bodyPr>
          <a:lstStyle/>
          <a:p>
            <a:pPr>
              <a:buFont typeface="Wingdings" pitchFamily="2" charset="2"/>
              <a:buChar char="Ø"/>
            </a:pPr>
            <a:r>
              <a:rPr lang="en-US" sz="2400" dirty="0"/>
              <a:t>Modulated laser beam have been used for communication</a:t>
            </a:r>
          </a:p>
          <a:p>
            <a:pPr>
              <a:buFont typeface="Wingdings" pitchFamily="2" charset="2"/>
              <a:buChar char="Ø"/>
            </a:pPr>
            <a:r>
              <a:rPr lang="en-US" sz="2400" dirty="0"/>
              <a:t>In medical field</a:t>
            </a:r>
          </a:p>
          <a:p>
            <a:pPr>
              <a:buFont typeface="Wingdings" pitchFamily="2" charset="2"/>
              <a:buChar char="Ø"/>
            </a:pPr>
            <a:r>
              <a:rPr lang="en-US" sz="2400" dirty="0"/>
              <a:t>High power laser have been used for cutting &amp; drilling holes in hard metal and diamonds</a:t>
            </a:r>
          </a:p>
          <a:p>
            <a:pPr>
              <a:buFont typeface="Wingdings" pitchFamily="2" charset="2"/>
              <a:buChar char="Ø"/>
            </a:pPr>
            <a:r>
              <a:rPr lang="en-US" sz="2400" dirty="0"/>
              <a:t>They have been used in the production and research with holograms, they are also used in high speed photography and fiber optics</a:t>
            </a:r>
          </a:p>
          <a:p>
            <a:pPr>
              <a:buFont typeface="Wingdings" pitchFamily="2" charset="2"/>
              <a:buChar char="Ø"/>
            </a:pPr>
            <a:endParaRPr lang="en-US" sz="2400" dirty="0"/>
          </a:p>
        </p:txBody>
      </p:sp>
    </p:spTree>
    <p:extLst>
      <p:ext uri="{BB962C8B-B14F-4D97-AF65-F5344CB8AC3E}">
        <p14:creationId xmlns:p14="http://schemas.microsoft.com/office/powerpoint/2010/main" xmlns="" val="318899761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EC-PPT\2.jpg"/>
          <p:cNvPicPr>
            <a:picLocks noGrp="1" noChangeAspect="1" noChangeArrowheads="1"/>
          </p:cNvPicPr>
          <p:nvPr>
            <p:ph idx="1"/>
          </p:nvPr>
        </p:nvPicPr>
        <p:blipFill>
          <a:blip r:embed="rId2"/>
          <a:srcRect/>
          <a:stretch>
            <a:fillRect/>
          </a:stretch>
        </p:blipFill>
        <p:spPr bwMode="auto">
          <a:xfrm>
            <a:off x="0" y="2507672"/>
            <a:ext cx="7924800" cy="4350327"/>
          </a:xfrm>
          <a:prstGeom prst="rect">
            <a:avLst/>
          </a:prstGeom>
          <a:noFill/>
        </p:spPr>
      </p:pic>
      <p:sp>
        <p:nvSpPr>
          <p:cNvPr id="2" name="Title 1"/>
          <p:cNvSpPr>
            <a:spLocks noGrp="1"/>
          </p:cNvSpPr>
          <p:nvPr>
            <p:ph type="title"/>
          </p:nvPr>
        </p:nvSpPr>
        <p:spPr>
          <a:xfrm>
            <a:off x="173182" y="360220"/>
            <a:ext cx="8111836" cy="2078616"/>
          </a:xfrm>
        </p:spPr>
        <p:txBody>
          <a:bodyPr>
            <a:noAutofit/>
          </a:bodyPr>
          <a:lstStyle/>
          <a:p>
            <a:r>
              <a:rPr lang="en-US" sz="2800" b="1" dirty="0" smtClean="0">
                <a:solidFill>
                  <a:srgbClr val="FF0000"/>
                </a:solidFill>
              </a:rPr>
              <a:t>IN INDUSTRY</a:t>
            </a:r>
            <a:r>
              <a:rPr lang="en-US" sz="2800" dirty="0" smtClean="0"/>
              <a:t>: Lasers are widely used in  for cutting, drilling, welding, cladding, soldering (brazing), hardening,  surface treatment, </a:t>
            </a:r>
            <a:r>
              <a:rPr lang="en-US" sz="2800" dirty="0" smtClean="0">
                <a:hlinkClick r:id="rId3" tooltip="laser marking: a group of methods for labeling materials with lasers"/>
              </a:rPr>
              <a:t>marking</a:t>
            </a:r>
            <a:r>
              <a:rPr lang="en-US" sz="2800" dirty="0" smtClean="0"/>
              <a:t>, engraving, micromachining, </a:t>
            </a:r>
            <a:r>
              <a:rPr lang="en-US" sz="2800" dirty="0" smtClean="0">
                <a:hlinkClick r:id="rId4" tooltip="pulsed laser deposition: a method for fabricating thin films on substrates by evaporating materials with laser pulses"/>
              </a:rPr>
              <a:t>pulsed laser deposition</a:t>
            </a:r>
            <a:r>
              <a:rPr lang="en-US" sz="2800" dirty="0" smtClean="0"/>
              <a:t>, lithography, alignment, etc.</a:t>
            </a:r>
            <a:endParaRPr lang="en-US" sz="2800" dirty="0"/>
          </a:p>
        </p:txBody>
      </p:sp>
      <p:pic>
        <p:nvPicPr>
          <p:cNvPr id="2052" name="Picture 4" descr="http://www.northropgrumman.com/BusinessVentures/CEO/CEOHomePage/custom_laser_manufacturing.jpg"/>
          <p:cNvPicPr>
            <a:picLocks noChangeAspect="1" noChangeArrowheads="1"/>
          </p:cNvPicPr>
          <p:nvPr/>
        </p:nvPicPr>
        <p:blipFill>
          <a:blip r:embed="rId5"/>
          <a:srcRect/>
          <a:stretch>
            <a:fillRect/>
          </a:stretch>
        </p:blipFill>
        <p:spPr bwMode="auto">
          <a:xfrm rot="5400000">
            <a:off x="6699249" y="1365250"/>
            <a:ext cx="6858000" cy="4127500"/>
          </a:xfrm>
          <a:prstGeom prst="rect">
            <a:avLst/>
          </a:prstGeom>
          <a:noFill/>
        </p:spPr>
      </p:pic>
    </p:spTree>
    <p:extLst>
      <p:ext uri="{BB962C8B-B14F-4D97-AF65-F5344CB8AC3E}">
        <p14:creationId xmlns:p14="http://schemas.microsoft.com/office/powerpoint/2010/main" xmlns="" val="2611620913"/>
      </p:ext>
    </p:extLst>
  </p:cSld>
  <p:clrMapOvr>
    <a:masterClrMapping/>
  </p:clrMapOvr>
  <p:transition>
    <p:pull dir="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4"/>
          <p:cNvSpPr txBox="1">
            <a:spLocks noChangeArrowheads="1"/>
          </p:cNvSpPr>
          <p:nvPr/>
        </p:nvSpPr>
        <p:spPr bwMode="auto">
          <a:xfrm>
            <a:off x="1220789" y="1830388"/>
            <a:ext cx="9675813" cy="5191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cap="sq">
                <a:solidFill>
                  <a:schemeClr val="tx1"/>
                </a:solidFill>
                <a:miter lim="800000"/>
                <a:headEnd type="none" w="sm" len="sm"/>
                <a:tailEnd type="none" w="sm" len="sm"/>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zh-TW" sz="2800" b="1">
                <a:ea typeface="新細明體" pitchFamily="18" charset="-120"/>
                <a:cs typeface="Times New Roman" panose="02020603050405020304" pitchFamily="18" charset="0"/>
              </a:rPr>
              <a:t>Laser</a:t>
            </a:r>
            <a:r>
              <a:rPr lang="en-US" altLang="zh-TW" sz="2800">
                <a:ea typeface="新細明體" pitchFamily="18" charset="-120"/>
                <a:cs typeface="Times New Roman" panose="02020603050405020304" pitchFamily="18" charset="0"/>
              </a:rPr>
              <a:t> = </a:t>
            </a:r>
            <a:r>
              <a:rPr lang="en-US" altLang="zh-TW" sz="2800" b="1">
                <a:solidFill>
                  <a:schemeClr val="hlink"/>
                </a:solidFill>
                <a:ea typeface="新細明體" pitchFamily="18" charset="-120"/>
                <a:cs typeface="Times New Roman" panose="02020603050405020304" pitchFamily="18" charset="0"/>
              </a:rPr>
              <a:t>L</a:t>
            </a:r>
            <a:r>
              <a:rPr lang="en-US" altLang="zh-TW" sz="2800">
                <a:ea typeface="新細明體" pitchFamily="18" charset="-120"/>
                <a:cs typeface="Times New Roman" panose="02020603050405020304" pitchFamily="18" charset="0"/>
              </a:rPr>
              <a:t>ight </a:t>
            </a:r>
            <a:r>
              <a:rPr lang="en-US" altLang="zh-TW" sz="2800" b="1">
                <a:solidFill>
                  <a:schemeClr val="hlink"/>
                </a:solidFill>
                <a:ea typeface="新細明體" pitchFamily="18" charset="-120"/>
                <a:cs typeface="Times New Roman" panose="02020603050405020304" pitchFamily="18" charset="0"/>
              </a:rPr>
              <a:t>A</a:t>
            </a:r>
            <a:r>
              <a:rPr lang="en-US" altLang="zh-TW" sz="2800">
                <a:ea typeface="新細明體" pitchFamily="18" charset="-120"/>
                <a:cs typeface="Times New Roman" panose="02020603050405020304" pitchFamily="18" charset="0"/>
              </a:rPr>
              <a:t>mplification by </a:t>
            </a:r>
            <a:r>
              <a:rPr lang="en-US" altLang="zh-TW" sz="2800" b="1">
                <a:solidFill>
                  <a:schemeClr val="hlink"/>
                </a:solidFill>
                <a:ea typeface="新細明體" pitchFamily="18" charset="-120"/>
                <a:cs typeface="Times New Roman" panose="02020603050405020304" pitchFamily="18" charset="0"/>
              </a:rPr>
              <a:t>S</a:t>
            </a:r>
            <a:r>
              <a:rPr lang="en-US" altLang="zh-TW" sz="2800">
                <a:ea typeface="新細明體" pitchFamily="18" charset="-120"/>
                <a:cs typeface="Times New Roman" panose="02020603050405020304" pitchFamily="18" charset="0"/>
              </a:rPr>
              <a:t>timulated </a:t>
            </a:r>
            <a:r>
              <a:rPr lang="en-US" altLang="zh-TW" sz="2800" b="1">
                <a:solidFill>
                  <a:schemeClr val="hlink"/>
                </a:solidFill>
                <a:ea typeface="新細明體" pitchFamily="18" charset="-120"/>
                <a:cs typeface="Times New Roman" panose="02020603050405020304" pitchFamily="18" charset="0"/>
              </a:rPr>
              <a:t>E</a:t>
            </a:r>
            <a:r>
              <a:rPr lang="en-US" altLang="zh-TW" sz="2800">
                <a:ea typeface="新細明體" pitchFamily="18" charset="-120"/>
                <a:cs typeface="Times New Roman" panose="02020603050405020304" pitchFamily="18" charset="0"/>
              </a:rPr>
              <a:t>mission of </a:t>
            </a:r>
            <a:r>
              <a:rPr lang="en-US" altLang="zh-TW" sz="2800" b="1">
                <a:solidFill>
                  <a:schemeClr val="hlink"/>
                </a:solidFill>
                <a:ea typeface="新細明體" pitchFamily="18" charset="-120"/>
                <a:cs typeface="Times New Roman" panose="02020603050405020304" pitchFamily="18" charset="0"/>
              </a:rPr>
              <a:t>R</a:t>
            </a:r>
            <a:r>
              <a:rPr lang="en-US" altLang="zh-TW" sz="2800">
                <a:ea typeface="新細明體" pitchFamily="18" charset="-120"/>
                <a:cs typeface="Times New Roman" panose="02020603050405020304" pitchFamily="18" charset="0"/>
              </a:rPr>
              <a:t>adiation</a:t>
            </a:r>
            <a:endParaRPr lang="en-GB" altLang="en-US" sz="2800">
              <a:ea typeface="新細明體" pitchFamily="18" charset="-120"/>
              <a:cs typeface="Times New Roman" panose="02020603050405020304" pitchFamily="18" charset="0"/>
            </a:endParaRPr>
          </a:p>
        </p:txBody>
      </p:sp>
      <p:sp>
        <p:nvSpPr>
          <p:cNvPr id="8195" name="Text Box 5"/>
          <p:cNvSpPr txBox="1">
            <a:spLocks noChangeArrowheads="1"/>
          </p:cNvSpPr>
          <p:nvPr/>
        </p:nvSpPr>
        <p:spPr bwMode="auto">
          <a:xfrm>
            <a:off x="1198326" y="3358662"/>
            <a:ext cx="9720738" cy="97872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cap="sq">
                <a:solidFill>
                  <a:schemeClr val="tx1"/>
                </a:solidFill>
                <a:miter lim="800000"/>
                <a:headEnd type="none" w="sm" len="sm"/>
                <a:tailEnd type="none" w="sm" len="sm"/>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anose="02020603050405020304" pitchFamily="18" charset="0"/>
              </a:defRPr>
            </a:lvl1pPr>
            <a:lvl2pPr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lnSpc>
                <a:spcPct val="90000"/>
              </a:lnSpc>
            </a:pPr>
            <a:r>
              <a:rPr lang="en-US" sz="3200" dirty="0"/>
              <a:t>A laser is a device that generates light by a process called </a:t>
            </a:r>
          </a:p>
          <a:p>
            <a:pPr algn="just" eaLnBrk="1" hangingPunct="1">
              <a:lnSpc>
                <a:spcPct val="90000"/>
              </a:lnSpc>
            </a:pPr>
            <a:r>
              <a:rPr lang="en-US" sz="3200" dirty="0">
                <a:solidFill>
                  <a:srgbClr val="FF0000"/>
                </a:solidFill>
              </a:rPr>
              <a:t>STIMULATED EMISSION</a:t>
            </a:r>
            <a:r>
              <a:rPr lang="en-US" sz="3200" dirty="0"/>
              <a:t>.</a:t>
            </a:r>
          </a:p>
        </p:txBody>
      </p:sp>
      <p:sp>
        <p:nvSpPr>
          <p:cNvPr id="189446" name="Rectangle 6"/>
          <p:cNvSpPr>
            <a:spLocks noGrp="1" noChangeArrowheads="1"/>
          </p:cNvSpPr>
          <p:nvPr>
            <p:ph type="title"/>
          </p:nvPr>
        </p:nvSpPr>
        <p:spPr>
          <a:xfrm>
            <a:off x="1600202" y="609600"/>
            <a:ext cx="8416925" cy="1219200"/>
          </a:xfrm>
        </p:spPr>
        <p:txBody>
          <a:bodyPr/>
          <a:lstStyle/>
          <a:p>
            <a:pPr eaLnBrk="1" hangingPunct="1">
              <a:defRPr/>
            </a:pPr>
            <a:r>
              <a:rPr lang="en-US" altLang="zh-TW">
                <a:ea typeface="新細明體" pitchFamily="18" charset="-120"/>
              </a:rPr>
              <a:t>What is a laser?</a:t>
            </a:r>
            <a:endParaRPr lang="en-GB"/>
          </a:p>
        </p:txBody>
      </p:sp>
    </p:spTree>
    <p:extLst>
      <p:ext uri="{BB962C8B-B14F-4D97-AF65-F5344CB8AC3E}">
        <p14:creationId xmlns:p14="http://schemas.microsoft.com/office/powerpoint/2010/main" xmlns="" val="850680669"/>
      </p:ext>
    </p:extLst>
  </p:cSld>
  <p:clrMapOvr>
    <a:masterClrMapping/>
  </p:clrMapOvr>
  <p:transition>
    <p:cover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160339"/>
            <a:ext cx="8631382" cy="2347334"/>
          </a:xfrm>
        </p:spPr>
        <p:txBody>
          <a:bodyPr>
            <a:noAutofit/>
          </a:bodyPr>
          <a:lstStyle/>
          <a:p>
            <a:r>
              <a:rPr lang="en-US" sz="3600" b="1" dirty="0">
                <a:solidFill>
                  <a:srgbClr val="FF0000"/>
                </a:solidFill>
              </a:rPr>
              <a:t>IN </a:t>
            </a:r>
            <a:r>
              <a:rPr lang="en-US" sz="3600" b="1" dirty="0" smtClean="0">
                <a:solidFill>
                  <a:srgbClr val="FF0000"/>
                </a:solidFill>
              </a:rPr>
              <a:t>MEDICAL:</a:t>
            </a:r>
            <a:br>
              <a:rPr lang="en-US" sz="3600" b="1" dirty="0" smtClean="0">
                <a:solidFill>
                  <a:srgbClr val="FF0000"/>
                </a:solidFill>
              </a:rPr>
            </a:br>
            <a:r>
              <a:rPr lang="en-US" sz="3600" dirty="0" smtClean="0"/>
              <a:t>For </a:t>
            </a:r>
            <a:r>
              <a:rPr lang="en-US" sz="3600" dirty="0"/>
              <a:t>the treatment of detached retinas.</a:t>
            </a:r>
            <a:br>
              <a:rPr lang="en-US" sz="3600" dirty="0"/>
            </a:br>
            <a:r>
              <a:rPr lang="en-US" sz="3600" dirty="0"/>
              <a:t>I</a:t>
            </a:r>
            <a:r>
              <a:rPr lang="en-US" sz="3600" dirty="0" smtClean="0"/>
              <a:t>n </a:t>
            </a:r>
            <a:r>
              <a:rPr lang="en-US" sz="3600" dirty="0"/>
              <a:t>performing bloodless </a:t>
            </a:r>
            <a:r>
              <a:rPr lang="en-US" sz="3600" dirty="0" smtClean="0"/>
              <a:t>surgery.</a:t>
            </a:r>
            <a:r>
              <a:rPr lang="en-US" sz="3600" dirty="0"/>
              <a:t/>
            </a:r>
            <a:br>
              <a:rPr lang="en-US" sz="3600" dirty="0"/>
            </a:br>
            <a:r>
              <a:rPr lang="en-US" sz="3600" dirty="0"/>
              <a:t>F</a:t>
            </a:r>
            <a:r>
              <a:rPr lang="en-US" sz="3600" dirty="0" smtClean="0"/>
              <a:t>or </a:t>
            </a:r>
            <a:r>
              <a:rPr lang="en-US" sz="3600" dirty="0"/>
              <a:t>the treatment of human and animal cancers and skin </a:t>
            </a:r>
            <a:r>
              <a:rPr lang="en-US" sz="3600" dirty="0" err="1"/>
              <a:t>tumtors</a:t>
            </a:r>
            <a:r>
              <a:rPr lang="en-US" sz="3600" dirty="0" smtClean="0"/>
              <a:t>.</a:t>
            </a:r>
            <a:endParaRPr lang="en-US" sz="3600" dirty="0"/>
          </a:p>
        </p:txBody>
      </p:sp>
      <p:pic>
        <p:nvPicPr>
          <p:cNvPr id="34819" name="Picture 3"/>
          <p:cNvPicPr>
            <a:picLocks noGrp="1" noChangeAspect="1" noChangeArrowheads="1"/>
          </p:cNvPicPr>
          <p:nvPr>
            <p:ph idx="1"/>
          </p:nvPr>
        </p:nvPicPr>
        <p:blipFill>
          <a:blip r:embed="rId2"/>
          <a:srcRect/>
          <a:stretch>
            <a:fillRect/>
          </a:stretch>
        </p:blipFill>
        <p:spPr bwMode="auto">
          <a:xfrm>
            <a:off x="0" y="2823370"/>
            <a:ext cx="6477000" cy="3583852"/>
          </a:xfrm>
          <a:prstGeom prst="rect">
            <a:avLst/>
          </a:prstGeom>
          <a:noFill/>
          <a:ln w="9525">
            <a:noFill/>
            <a:miter lim="800000"/>
            <a:headEnd/>
            <a:tailEnd/>
          </a:ln>
          <a:effectLst/>
        </p:spPr>
      </p:pic>
      <p:pic>
        <p:nvPicPr>
          <p:cNvPr id="34821" name="Picture 5" descr="https://encrypted-tbn2.gstatic.com/images?q=tbn:ANd9GcQNHqVZSMPNLGa_GYfolJchIHpbXDzqAUbNicUrD5x8zthD-3ADdA"/>
          <p:cNvPicPr>
            <a:picLocks noChangeAspect="1" noChangeArrowheads="1"/>
          </p:cNvPicPr>
          <p:nvPr/>
        </p:nvPicPr>
        <p:blipFill>
          <a:blip r:embed="rId3"/>
          <a:srcRect/>
          <a:stretch>
            <a:fillRect/>
          </a:stretch>
        </p:blipFill>
        <p:spPr bwMode="auto">
          <a:xfrm>
            <a:off x="8648700" y="98858"/>
            <a:ext cx="3543300" cy="1724025"/>
          </a:xfrm>
          <a:prstGeom prst="rect">
            <a:avLst/>
          </a:prstGeom>
          <a:noFill/>
        </p:spPr>
      </p:pic>
      <p:sp>
        <p:nvSpPr>
          <p:cNvPr id="34823" name="AutoShape 7" descr="data:image/jpeg;base64,/9j/4AAQSkZJRgABAQAAAQABAAD/2wCEAAkGBhQSERUUExQUFBUVFhcXFxgWFxgWHBcYFhccHBgYHBgXHCYfFxokHBgcHy8gJCcpLCwsGB4xNTAqNSYsLCkBCQoKDgwOGg8PGiwkHCQsLCwsLCwsLCwsLCwsKSwsLCwsLCwsKSwsLCwsLCksLCwsLCwsLCwsLCwsLCwsLCwsLP/AABEIALcBEwMBIgACEQEDEQH/xAAcAAACAgMBAQAAAAAAAAAAAAAEBgMFAAIHAQj/xABBEAABAwIDBQUFBwMDBAIDAAABAAIRAyEEEjEFBkFRYRMicYGRQqGxwfAHIzJSctHhFDOSYoLxFaKywmOTFjRT/8QAGQEAAwEBAQAAAAAAAAAAAAAAAQIDBAAF/8QAJxEAAgIBBAICAgIDAAAAAAAAAAECEQMSITFBE1EEYRQiMvBxodH/2gAMAwEAAhEDEQA/AOtL1eLFYier0rVbFcceLxerxcceOWL1y1XAMC8JXsrxE48K1WxWpTANVqStlqUUAieVC8qWooXKiFZG/RCVEU/RC1FWIrIlCVMFA5UQDRy5/ix9479R+KfyUgY3+4/9RVsfJHJweMqEEFpIIggjgQZnxVriMMMQwvaACQQ4fleRcfpOo8xwVO0orA4003Zm+BBuHDlb1B4QqSjZHkSMRRc6ZtlMEcQQYIPmqyvSXQNv7HFUuxNATI++p8WnhUbpINgf+Un1hE2tpf4dDxXmZMfsrjm4ukVQCwNU5CxzCGkxoFm0mvWW+y9mOqgta0kAS6Pmsxu7L2jMBIXadhbj4bDUw0CpUzDM4vddxIH5A0Ach8dVeN3SwZ1w1F3629p/5kqbjJM1RcNNNbnzO4NFiYeDdpiCDoRxB6GZmbaKRtInQSvpjE7CpFhpmlSyOBBYKbA0giDIy8viqGnuhg6JBbh6DSNDkbY6SJmCqxtGaeOzimzd2cRif7NIuH5rNaPF5t5CT0KfNjfZRTEHEVnvdIltKGs00zPBc6/GG+HN0q1WjwEcOVuNlGcWB/J5HkEdN8hiqB6W5mEgdx3/ANtT91iI/r+nu/lYh44+ivkl7HSFiwrEBDF6vCUJtDalKi0uq1GU2jUucG/E3ROCyVE+uB9fLUrnW3/tcptOXCtNV0xmdLWzMWBEu8RA/wBXNH2pv5XqEOqVXkiRkpONOnPGWgzU/U4u0trJbTQLO6Yja1Nh7zsv6oZ/5ET5KFm3qLtKtM+D2n4FfPDt4qrictp1gAHr3gJR2Gq4mrADbX1LnG/G9geog9eQtIZRs+gRiwbi45t7w911M2oCJF/BcZ2PhMXTcHN+7gk2qFkzzAsePCDyTkzeKuGGWguMXBEaXMSIMnztYJkrOcGhzNUcx6rwv8/Bcq2rvBiWmcz2AcSM4F+bY+oQuC+0bEUY7oqstMOAIHhobcIH6gmpC00ddLwtSVUbu710cY37twLhq3Q+bTdptMcrguF1bOCCAzR4ULgpnzx05/woXqiEZE/RCVUW9B1VWIrIlC5SqJxVEAickDH/AN1/iU/kpA2iIqv/AFFWx8kcnBECpAommFsFYiG7Lo9pVpsDxTL3QHkZspP4bAiZMN14pi2z9m9Grdpyz+INblGt4AcQ2/QwlNh5SOotC6pu/ju2wzKjjJIh5077bOPSYnzWP5Kez6NOCnaZzh32WBpkNqkcO8w2/wAZ9yt9j/ZwwuBfThntZzmJHIA2E6TA1XQIC9bWkwFkv0i+iN2D4p2Ug8AdOHopqW0iQItpyQm1SgKWIylK1Y9ltiq1iXO6XPP6lVdGp2hdHDSLTP1Pqsf37uM9FvSqZdFyQGyGrQPEKHsAiqry5xk+HgpOzB4QjRwH2HVYjRQCxCjrGYoTaW1aWHpmpVe1jGi5cY8B4k2A4lQbc23Tw1J1So7K1vmTyAHEnQAarhO8e81XaFaXEikwy1gMgH/2MauPWICVILY3bc+1arWJbhh2VMavcO+RzA0ZPWTBkxZIW0Nq1Kzrue97j7Ti746AeluAEnyoJtJygySOLuAjmSoxSgFxF3WbF7Aw6BxIOVoiJJj2gi51wHRYFUqZdNSDc8BN45GxB5aaixuyd3n1yCRlbaLXI6D5m3wV/u/uY6oe0qzGgBuQ0fhaZ1dznQ8zMOTcG2m2AIH1xWeWS+DRjw9sX9mbqMZdwnp+/NXGYMEAADT6C2fUQ7ykUjTpJDiIXlPEX/lQkrTNz+venU2BxRYMeDrxVPtbdWnV71M9i/oO64ToW9eY96NZV5/Xqtv6tvEhc3LlC1F7MQqvbYSq1zg6jVae69pmm8ePjr65Rquvbm78Mxg7N3crtHeYTOaBdzHe1z8PApfxFBlRpa8Ne06giR4349UrY3dKpReK2Ec7MwhzWz32kaFjj+LllOtxfRVjNvkzTxVwdwc6dFA8R4Jc3J30bjaeV5a3EMtVYLSRbOGm7Z4jgbJleFeJmaIHmyEqop4j69yFqhWiIyGVA5SlQuCohTQpA2l/ef8AqKfXJB2n/ef+pWhySycEAK3BUa2BViBITY+BXVcJXDGhlNrGM1ytbAveYHOZnquUtcn3Yu02upUhMlrGMceTmtAMnhdvHms3yFaRfC6YwmQ0mLW52nhCmwrcrZOp+C2rVqbGAve1rTpcXOtufkg6u8WHHtz4A/OFh5NZHtN/yVevdpbRa53dmAhDjeQCAQ1hPBTMYTwVRi8W4NkOMenwVtsbE54GpNggENo7OJiSB71ZMwTG6iTwlTUqWURr8l6wXSOTGo9aLaD0WKGpWubrEAnEftF3ndisSadM/dsOWnpBgd6pMamSNTYCIkhVeAwmRkgE2sI1LvwnxuPItHAoTB087i48SQPn4XMJkosJqMbOjQ/zdIEDpBt/rHkspDRj2V78NlysB1DgCRPeI77zAvlbIBnU9Ar7dbd3t3jMC1rI0LhoPTNItxETqGlVVd0uGUF7n1G0qLZPe72sxYe1J5CbOXUtk7KFCi1g70CXuHtOOpAknWw5AAcFJl0iJ+Ga0QBAFgNOMCOnVV1dlzx+irSuwzfhedNden0UHUA014W+oUmWRU1MN9c/mtHUQROlj0+H1ZFOxgIMR4nnwI8PRVWL2k1gzOdA43iFyGI8RWymOM+nP4oariIv5qMUKlXvNbladHP7oi2li53kCEYzZ7QO9L/Gw/xB+JPgrRi2SlkjErWYtznQwFx5NGYjxjRF4bZFZ57xawHWTmP+Lbe8K8wuzqjmyGhlMXzOhjB9dEbhqFHtOzD3Vn3kUxDWxqXPOgHS/RVSohLI3wV+D2C0RmqPPhDR75PvV82phcLTFSoQ0OOUTmqOJPAC50EmOAUeLe1jSKcNPMAOI83yPcqCRU7TC4p73Uq5llQmXU3zLYPQxbQ6GxIRk3WxPdjKzbWAe4Oz0w7g51PKf8iJCsaOMov/AAV6bugeCuE4zAVcLXNKpapTdyEOHsub/ocLjzGoMev22WEgtsZ/C4iJmBB1ueJ0KhHLJOnyJb7R3qphXEWv4XQeIpEcFxLCb6YilPZVHt1i+nLu/gn/AGlM+7H2lYiviG0sQ5rmOgDugGdJJGs+nIBaceaXYrSY9E3UJU1VsOI+oOiHcV6CIs1e5c/2o775/in15SDtY/fP8VSHJHJwQArcFQgrZrlYgTZlPRxDmmWkg8xx6EcQhAVsHLg2X2xtp5qoZWMtfYGwyu9k2iRNjPOeaZnbul1g4gHmFz3Mun7qbY7fDAuM1Kfcf1gd13+4e8OWXMtO6NGJ3syr2mzJVcBJA6KKoIMjkZ5FbbYvULtfBR4TECIKxtGpGMqhzSPcpNibVOHq3EtNuo5x1QDiWutp8Vs9wcIPkkCdKw+Ja5stIIIW8ckj7D2waYyu0mxvx6Jh2xtPKOzYbx3jynh4pGhjavjqQcR3jHERC8VOyiSLA+hWIgOW4PDNBDRfIACba6GP+70WYTaDXFzjrVzHXKANZngAwX8ARdVYxZDCJ7xtY6uJieupWlKg6tUZQpm9VwZ4NFy73E+XVRNA8fZ5sz+oq/1bmkU6QNLDNI0gAOdGg5eo9kLo5Fun7Kt2RhWUaTKdMQxjQ0c4AtPU6k9VZt72n1yUrsrVAWLdA6XSxtfazKY7xg8uXT6+SsN6ceWu7GhLq5uYjuA6ydGxxJ0kcUtMoMw01HvFSsLl7rNpx/8AznT9ZuYtl0TKFhc1FBVNrnDNVmm3gz2ze0g/2wbf6r6N1QlfeHDUHd7Ix40hud8eJkjTmEr7c3wc+W0iQD7ZFz+kcB1N1U7N2Ka8E16NOTfO4zPznnKqklwZZ5XLs65sh7MVRZWY+W1HFskGRldBkG+qHr7TFP8A/XpB7x7VS5I45WgwHcphe7m7J/pqFSm05gHioHZmuzOLYJlulmt4DRUO1ceW1nuabZ3COBaDafJO90Kn2a7fpvxLA5zzUztlhN48G6CDyHBF7K28RLxbN3agvIdqQRzE+h6ojYGNp1aFRtmmnWJgxpUAcY83H1QmNp0M8h0P0OW+YcARoeMcvAqMHpbRqnDXFNFyavGZlC4locIPH6lAUsQW2mW872nhfT+eKmdiLJnIio0e7R2a3H0hQqEMxVIH+nqu0eNTTeeR9xg8weaYzC1KVRzKjS17CWua7UEcD/FjYixT9XrjS88I1B8eCZMDsuli2h2NwzKj2tDW1SBmc0aZoIuOa6M1wdPH2jjdKlmnmGucBzyiS0dYmPAqfZB+9plpl/aABjRLoAkutoNB1vyXa6G42ABkYWnPVkx/kSrM4GlhqL3U6PdY0uyUmNBc1okta0RLiAYHOEyq9iWhgzjLWO5tg+X/AD7kM6VHtTetopns6DqgbUY0ZHNcS19MOFSJ7rZIbrqDyUWJxJOUtYe8NOS9DC7iQyKmbvJSDtU/fP8AFPVLO5slhaeRVXhdkNbVL303uJnwV9VEZR1CrTwzyJDSR4FR6FdDfjQBlFNwtySr/wDjuIr1iKdIy42mAB1PIcU0cl8k5Y64KcFehy6Th/shZlbnxNTN7WRrYnpmk+qi2l9kIDfuMSZ5Vmgz50wI9PRT/Jx8WHwT9HPA9WGxt4DhqhLS05gGvZI7w4eDhJI8TzXRaG4ODp0iDSFVzWyX1CSSQLmAQGieAVJsba7n0GFjW0mvE9nS7rWg3y2/F1J1v4KWT5UEqovj+LN9nr2dtSD6WZ0xLXjI4eIJi3AgkcpQT8M9l3NhXlOlOt+mqGr4Vg0aGw0kwSLk205QT5hY/KmbPC12VD6oMRqt6dNxgZXT4Hgva4jnbqYUAxDm3bEi9wbeEEEKXniN4JF9srDOZUa+oGgC8ON+hgTJReGaalQim0vMmajxYXvbifGfBKj993Up7TDtebkEVC0HyLTF9fgqvG7/AGKq2Dm0Wz+GkItyLnEnzGXwXPLHo5YZM7K002gNMEjidT1Xi4E+HGXAOJ1LhJPUkySsUPO/X+y34/2U9CrYTHdE+Ji3vMph+zrDB2IfUIns2Q3xP8fFLDT3JHEAfP8AZOf2fw0PbxLhw45RI8LT5p5/xJ495I6FQqwAFJidqOYIZAdF3HRk2m1ydYA49JKDbUAudAJPw9ZgeaUt6d7QwcyfwsB955DrxS443u+CuSekl2rtqnhmEAm+rjd9V3XnrpoJXPdrbafXPeMNBs0aDx5lC43HOqPLnmT7gOQHAIVz1e0Y22zx7l6HrUqTD4dz3BjGue5xhrWguc48g0XKBx0T7GgM2MAt93SPo5/7qn2/iYqubyqP/wDIpw3A3cfs6jiK2KLabqjGgU5Di0MLj3i20mR3QT62CDtmrmqk8yT6kn5pl6HrYiFYh0jX+P4Tru/Q+7DolzrzyHT64pFqCCfBdG2NtEUWF2VrjkAbmuBIiY42UJumejhjcDytiBNxC2wuAbWsw5SfRUeKxud5gp43NwjSCZuGE+ECym5vgpLHFK2b7t7qUwM1UNLweJt4wU1toMA1b70G+m2o2aRaHxJbrmjW038kobR2ziM5Z2gpEey1kSOBD5LvSEyyJIyPFKT2OgNLRoJ8Aocc8VKb6bXmm57XND2luZhcIDhPETK5k6pU9pxd1JLp8yj8GZ5FDzfQ3479jjg6QJg5ZFJoc0aAhxkgcpzQUX/RjkqnYdZtN8wO8AJ6DQT5plpPzCbLXhn+pizQqRXnCdF4MBPBWcHovS5V8jJaAJmyW+16D90XSptaIaAF4XLA5I23yOkkaOxJzQpS+xKDpHvk9UQT3VzQQbaFTLhqruVN59Glcs3KrzhmtJuzu/P5roe/GK7LZuIMwTSLB41IYPe5cw3MfZ46t+BWbMasK2Hpr7IKq+S/9UejQPl70UTAQT/xu/1Q4ekH0I96m5D1uA1ignPRmLVZUqXUGyyRpiqQeIMFUOK2flMi4Vy+ohKlVcmGiszFeogsasXWGhZcYpjxHwTVubie8+Tq4G15meMapfx2FyYZpJu54gQ2zWsI1iSSZ4x3fNXW4NJpLs8tgB08A2SCVsnujBjdS3OoUsKCw5rlwEcYAIv6j3Lnu/e6jsxxFIF1gKjQCSANHADhe48+aetibxUsUaopgjsnhsOsS0juvA1DTcf7VYVqMq0YJRpE5y1O2fPDm8l5SoOe4Ma1z3O0a0Fzj4NFyuw4/cfBVanaVQaUEl/ZuFMP55rQDzIgr1m3sHgmluDotBIguaILo/NVdLn+9K1Qqi2Kmwvsorvh2JcMMyxy2fUI42nLTMcSSRyTQ3aeC2c0swdNpeRDnzmc79VU3P6R6BL+094a1eznQ38jfnz8/RVoHL3a+qH+CiilyFbW21VrnNUcejRYDwHzKo+zl0lE4jGMFiZPJt/U6D1Ve/FF3Jo5C59VyaRWOOU3SWx4+XOhou4hrfE2CeKmGIYGAgmIt7kl7FrgYimToH/Ix7074XHND3vMFtJpf/gCY9yzZWepCNKvQo7Q2gKFU02DMWHvEk2P5R1+C6ZuxiMzQDYPaW9RmbHzXIdmML3l77kuLndXEyT6rpmxsQWtYRHBTy7UdFOULl2J2Fdi9l4lrHF7Q0ganI9oI7zeAPvHFOG/mLcf6fENs4scKg55spaY/wAvVNVXG064vk7RtxmAcD5GyV9pYVziTUcHWjy+SSTt2djaSSrdFZsza7XgDQ8ifmr/AAgGo4/X14pJxey3UXZqcxe3JXu7e189idImSuKTimrQ54EwEzbKxWZscW6+enwS9RuAVY4KpkcD5HwKtinpf0ednhqX2XhKic9Y96ge9b0jzyTMtmlQtW4NkTjR7YJ8USxtgoXiboinogzhL+16sf6FrACQ+swOPINl4/7mhJG5nt+Lf/b9k3/bDiIw9Bn5qpP+LDbxv7ikjdHERVc38zbeX8SsmXk2Yf4j4TZCYhlgRq2fNvtD3A+ICkp1fqV4NVFMo0AYkSOf1qqmoLpmrYVpaHAxwc38rjcEc2u9xkaFU2Jwt0klQ8XZWV6eqrqlNXj6NrgqtqsukKFd2axWAorEQWLu26gIDRo0QPDgfMD3pn3C3bc/AYiuAc735KU6ZKY78A83OIJ/+PxlGqVyZPH3Tf3LuO6pptwGGFJ0sFFt9CXe2SJMHPmkTa69GK3o8yT7ELdrE06WMY59dtIhjs+YhvaNcS1tMMOpzjNIkiBa5IZMbv00nLQpl5/M/uN99/cEt76UaDMW5zqTTYSASMwIIy2Pdu6ZbBshcEQ6mL2Avm4W4p41wCSdauiTHY+tXdmqOEfla0W8T/Kgy6+/kOpK2q41mUtDQ50yHklrQADIj2rxpHG6gw2xsRiXANY+pfgA1gk25N8ySfFBySKQwyl9IHr7RaLN756Wb/l7Xl6qur4h79TA/KLD04+cp1f9m1RtIvfUph/BgJIi+rudtIVdS3YDRNRw8G+66k5ezdixY19iuKSkLYCbThqbG91l411S3jnS4lT1WehhjbKnLBJHNGf9UqZS0aHXr4odoTLu/uy6r3nCGxPiDofD9kdq3J6tLbKjCNgSbHkrFm8hY3KAE5O2KwCHBpEcYsBz92vRJu1dpNzZaDWtaD+LKJd4TNv4U29XRTEnk2Rth9uVswc0Hx0BnqUw4XaueMxE2mJi/Ua+nLml3ZmGfUqN7Qktda5sCbCY/CJIPkmahg6YFN7yC1zSQGxObu634F0cR3fRXpKZPj1/ks8PhA9ugLTaQZg8uh6FUW0dhuw1UVGfhJm31ZMey61IEBlWCQAcwGU8ToT3bk30E6K02hTD6cEDSfI8Qu0prYxuUsctzTYeKD2X+uquGpI2XjOxeW9bA6fX7puwuNDoISIlkVMuaVSWD0Xoah6L7EdQVPWqhoXp43qgmeXkVSZIvXGyCGLlT0SSFSiZPRuFOENQMKcFIwgG2tl08TSdSqtzMd6g8HNPBw5rje2NjVNn4locZH46bxbOwGDbg4SAR1HNdvcLpW+0bd44rDh1IZqtAlzWiJe10Z2ieMAEDiWgcVPJDUiuOel/RUYeqHNBbcESPkpWPSTsPbhoPNGrLQDdrgQ6mTza64B196b+2HDisDVG3kJqXEcxdAVTFnevwHjHqpxiAF6/K4X+vr5Lr2o6uwJ7oVXiaYlG418GJHTrPCec8/Xgq4VZKRoquD0UuixTNZI195WLgHNmv1H1qnXc3en+kaaT70yztAOLarrwByc0tBjQieJSQGyY5qcY3NJvJNtIAPlM6dLL0brg8pF++s6veLZsxceJva1gJJ9Ar/dzYnaVG5mgtEkyLHh8UPusxr6LmHi7XykfFO2z6YaMosBpCjKW5tgv1PcPsuiw92myeEib+eiK/riAARBgWGllq/VAVMQHExwMeBHip20VSs3xuPJsCb9eYVFi33ROJfzVfiXHglbNEVRW4utIj69EvYi5KvMZUmVS1xBhHo9L49WAUacmOJMetl1rY9cMDRIsPH46m8rldAEPBGoIMi0EGx6FPez3EMEH64+JRlKkjJlx70wzfHbDRS7Nsg1D3oEd0SeJOpS3svZbQO1eBliQOYvrP1xXm33F+IazkB8ZVp/091eOzktpOgt/MRqB4cuJU5SdHp4cax40vYNQo1cgc1hc1rmumwdDAQDHKDfwGqZsHuvTqU/vC6SDobAuvIGmqnwZywQJBA9CgcZvlhsPmb2heWmA2mM3kXGG2014KNt8CZJt8CrtTYVXCt7Rrycri13CL6jofgVabr73Z5pVTeO4eovl5weCotvb6PrF4YMlN4ALTDiYm8xYkcByS/QrcdCCqx+wTissdMuToGNrS4PH/CO2dtQiEobO2vmsbnTz+atsI8A/ePDOgBe7/EWHmQtChe54mROD0s6VsnHB5A8lm1sZNQMbqlHBbUY1wLBiJHE9k0ejj81YYbGv7TtBmzf6xSqC/SlUla8C0rc8/MrdobsPg4ARNd2UBo1Pw4/XVUFPeeoy9RtKOZ7SgPWo0tPqpHbfhlSqWOzR3dHMiYAzMPibgKj9sileyLmiwyiQ5JjdvF34nZgR4D+FFtHa3ea1lwG949eSg80WV8UkOlQjmPVB16ggjMPUJGdtMnko/wDqgEorNE7xMaNo0WVW5aradUcqjWv+KFbsugGxApjhlebDweTbolt23IWr94TEWKDyQlygqElwXeI2Jxp1abo4OIYfW4PuVTiMNVbYsd5DMPVsj38EMNvwsdvKeCzSjjfGxojKa5IKuGqOP4Hn/a79lPQ2PWPsGObiGnwuZI8QVZYfFvcAeBE+qOpnqmjhj7FnnformbvOi76YPKSfgIWK2yrE/ih6J+Wfs4dVAyPMCe61sccxMm/+lpH+4dUJhmkuHIFPW5+5QxNPtsSS2i49wNMPqZZBdJsxsyJiTwiJObX3Wo0qn3L5bycZcNeP1+3OcUwRxSluCbt4osfxhxj69PeV0LAYiR9fX/KQsNg203HUz7tY98pu2NUlg6WP14qMnvZpimlRempIJ0jrwKr8SzW/mtv6jgeKhqusPrwSlIgWIqAaqvruN+SMxRnyKEqNQKplXXZM+fXT46KqxVO6vqoEHn0VZWpePFFGvDkplTEOTdhXw1t+ASyaHeTEx0UwhLih80tTsHJnEF8nuNmfDy8vNQ0N83UKIp4duWp7VR0GCdcg0meJ9OKCqYoNznMZiB1vx/hUiRm91KCQZV2vWdTFM1HFjRAbMCBoDH4vOUEQtl4gCkDvYVLRctivaTYk+njwTXZKOPTK0XewMEwul1VtIggXa4zmMWy8enjyKYaWDqAnsqbS0cWObVcb8YMtPQNHzKTRdBDuRB9DKZ67ATNtf+CtEE9NoyfN0JrUv7/fYZWqEWOvGRf3iU3bB2bQqscXU2k5GOFiImQYykcQfVKeH2lUy5S/OOLagbVb6VAQnfdCuHMksY0tzNOQFujgR3Zj2vir4m73PFzqNXFhLd1KYqRRdVpQO8WvJ8LOm8+4dVDid0awktfQrTaKjDScRy7SmZPnZMWHJAmNbnzW5rqz3MttHMsdsqvQMvpVGNn8VntHi5kj1jwWlDFEiQC6b90E/BdO7QqsxmwqFQlxYGv/AD0/u3eJLfxeYKg8C6NH5DfIgurkgxoNen7IHEMPEx56p2xew6rZLH9raO993Ujl2jSA7wMBUVahkddrqNSOADHHn7PZVp6tA5m6V4KCsti45hWhAVhtje2lSpkOw+CxFXRpfhw0i+rmwQ6ObXgE8AqzD727PqtAxODqUHj28JUcGHr2bycvhDvFTeP7D5a2aNXOXgqXRopbLf8AhxWNZ+oUnD1DAtsJuiKjg5mI7SgZl3ZupujgB3nAz+YG3JLoY+tDXsunOHpHmwenBEsokmAvC50AMaQ0AAACAANAphUyNAP4uKvEzuNskGGPT1XiF7fr9eqxMHShFft5zNnYcMMEM7PwLXEEqr2dhC5hP4nGSeJn4r3GUcgdRggF2dk8HQARPWAfLqrX7PMd2eK7NwgvaQJEEOaJi+kj4LPKOls9LG08K99ldWY+hTBqhwzkBocCDHncC+h6pq2C4imx0Wc1pB5yEs784x1TEnN7NtUZu1vCWUjSeC5gJLSNWh3xE380vKsE4Mb6on5Iata62w+La9oIuCpKlwkJLYrnuQtQwjqrI0CCqBcOgUhR1aMqd5WEDh9fsuHTABhhOinqP7sKapT9VFWbAQZTUUGMwrnOsEDUwzm6tI8kzNbmKsnlsCR0Hx1QkbcfyElTENeFOhw+GmajNSJgAcNbDnB8jrKB2m7CNA7KmZ5ug63/AGEePSCoWaFli9hY1R+H2WXDM85GCDJMEyY7vPl04rT+vIMCAOUCEQGVKsDUX5wOBMcNPNOoJchcoo2p02ukMBsCZ4+aPoEtaBOguvKWIbRpFrQC9wu6AT4Tw0HoomVJaqqR5PyZ62WFF9057n14zjmW+p6eXwSJhn3TLsKtBIkXEaxebearidSPNzL9WdRptmymJAEKro7TkNDQYICJjMJBIWhr2Y7JH0gf4UTqccVqKhGqypWgLqOsExFUgqk3weX4aBNnBxHSCJ8iQi8fjIOqrMVtERGo+KaULVHRlpaZynePDVHPzGXNAgc28xzIn6CoHiF03aGEEksNj7J4etiqd2Ap5ofQpukg5oykeY4LDLVDaSNaxxyO4ugncvccODauIE5rtpu0A/M8e0SOBte45dJpUGR+EQNJ6Kn2VUeYkNDI/EDPl4o/E7SaBGnimx/srBNaNjbF4uEq7a26Q0xq0gg/EI7F40Ge8lPbmLGUxey6ToEN2N+CxYqU2vj8QlYtNj0IoU+HdCxGzmVu9eAa4GQJvpa44qk2Hiu2xFMv/u04AI9sN0k8x/C8WJci5NGKTTVd/wDAzfXYrnPFRgnNqJAvedSjN3tzGtodtiapYHCcjGy6BpLpiT7lixZraRqcm0kW+HpteZotDKbGCAbmBMEnUuuSSdVsKv19dV4sXLgjP+RHWQNdkg/FYsXHIGe261Lb/XBeLEB0e8YKhrMlYsXDkVNsH3KZ9X3LFiUZA9QzPJU+JpDiAsWKkGOmR0KY1Ab6Lc1iCbkLFibsZyYKa6mpV14sVEjNMsMMf4VliP7Do4BpnwcCsWJjLIafsv24XZsO8ucWy9hcSTlOok8je/OOC6I4r1YrwdxRjmqkwNz0LjnwFixXXJNintXGRdxj1+SVcbvbRBjOZ6Nd8wsWJpSomVlbelh0D3eQHzVzuthHYuXu7tNro1kmBeANNVixQnvyUxN3Y216wYMosALBUO0MWvFinIuhfxGOMqn2jiZIbzI96xYs7ZrxRTZ1HDNhjRPALFixWRnP/9k="/>
          <p:cNvSpPr>
            <a:spLocks noChangeAspect="1" noChangeArrowheads="1"/>
          </p:cNvSpPr>
          <p:nvPr/>
        </p:nvSpPr>
        <p:spPr bwMode="auto">
          <a:xfrm>
            <a:off x="207433" y="-144463"/>
            <a:ext cx="4064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4825" name="AutoShape 9" descr="data:image/jpeg;base64,/9j/4AAQSkZJRgABAQAAAQABAAD/2wCEAAkGBhQSERUUExQUFBUVFhcXFxgWFxgWHBcYFhccHBgYHBgXHCYfFxokHBgcHy8gJCcpLCwsGB4xNTAqNSYsLCkBCQoKDgwOGg8PGiwkHCQsLCwsLCwsLCwsLCwsKSwsLCwsLCwsKSwsLCwsLCksLCwsLCwsLCwsLCwsLCwsLCwsLP/AABEIALcBEwMBIgACEQEDEQH/xAAcAAACAgMBAQAAAAAAAAAAAAAEBgMFAAIHAQj/xABBEAABAwIDBQUFBwMDBAIDAAABAAIRAyEEEjEFBkFRYRMicYGRQqGxwfAHIzJSctHhFDOSYoLxFaKywmOTFjRT/8QAGQEAAwEBAQAAAAAAAAAAAAAAAQIDBAAF/8QAJxEAAgIBBAICAgIDAAAAAAAAAAECEQMSITFBE1EEYRQiMvBxodH/2gAMAwEAAhEDEQA/AOtL1eLFYier0rVbFcceLxerxcceOWL1y1XAMC8JXsrxE48K1WxWpTANVqStlqUUAieVC8qWooXKiFZG/RCVEU/RC1FWIrIlCVMFA5UQDRy5/ix9479R+KfyUgY3+4/9RVsfJHJweMqEEFpIIggjgQZnxVriMMMQwvaACQQ4fleRcfpOo8xwVO0orA4003Zm+BBuHDlb1B4QqSjZHkSMRRc6ZtlMEcQQYIPmqyvSXQNv7HFUuxNATI++p8WnhUbpINgf+Un1hE2tpf4dDxXmZMfsrjm4ukVQCwNU5CxzCGkxoFm0mvWW+y9mOqgta0kAS6Pmsxu7L2jMBIXadhbj4bDUw0CpUzDM4vddxIH5A0Ach8dVeN3SwZ1w1F3629p/5kqbjJM1RcNNNbnzO4NFiYeDdpiCDoRxB6GZmbaKRtInQSvpjE7CpFhpmlSyOBBYKbA0giDIy8viqGnuhg6JBbh6DSNDkbY6SJmCqxtGaeOzimzd2cRif7NIuH5rNaPF5t5CT0KfNjfZRTEHEVnvdIltKGs00zPBc6/GG+HN0q1WjwEcOVuNlGcWB/J5HkEdN8hiqB6W5mEgdx3/ANtT91iI/r+nu/lYh44+ivkl7HSFiwrEBDF6vCUJtDalKi0uq1GU2jUucG/E3ROCyVE+uB9fLUrnW3/tcptOXCtNV0xmdLWzMWBEu8RA/wBXNH2pv5XqEOqVXkiRkpONOnPGWgzU/U4u0trJbTQLO6Yja1Nh7zsv6oZ/5ET5KFm3qLtKtM+D2n4FfPDt4qrictp1gAHr3gJR2Gq4mrADbX1LnG/G9geog9eQtIZRs+gRiwbi45t7w911M2oCJF/BcZ2PhMXTcHN+7gk2qFkzzAsePCDyTkzeKuGGWguMXBEaXMSIMnztYJkrOcGhzNUcx6rwv8/Bcq2rvBiWmcz2AcSM4F+bY+oQuC+0bEUY7oqstMOAIHhobcIH6gmpC00ddLwtSVUbu710cY37twLhq3Q+bTdptMcrguF1bOCCAzR4ULgpnzx05/woXqiEZE/RCVUW9B1VWIrIlC5SqJxVEAickDH/AN1/iU/kpA2iIqv/AFFWx8kcnBECpAommFsFYiG7Lo9pVpsDxTL3QHkZspP4bAiZMN14pi2z9m9Grdpyz+INblGt4AcQ2/QwlNh5SOotC6pu/ju2wzKjjJIh5077bOPSYnzWP5Kez6NOCnaZzh32WBpkNqkcO8w2/wAZ9yt9j/ZwwuBfThntZzmJHIA2E6TA1XQIC9bWkwFkv0i+iN2D4p2Ug8AdOHopqW0iQItpyQm1SgKWIylK1Y9ltiq1iXO6XPP6lVdGp2hdHDSLTP1Pqsf37uM9FvSqZdFyQGyGrQPEKHsAiqry5xk+HgpOzB4QjRwH2HVYjRQCxCjrGYoTaW1aWHpmpVe1jGi5cY8B4k2A4lQbc23Tw1J1So7K1vmTyAHEnQAarhO8e81XaFaXEikwy1gMgH/2MauPWICVILY3bc+1arWJbhh2VMavcO+RzA0ZPWTBkxZIW0Nq1Kzrue97j7Ti746AeluAEnyoJtJygySOLuAjmSoxSgFxF3WbF7Aw6BxIOVoiJJj2gi51wHRYFUqZdNSDc8BN45GxB5aaixuyd3n1yCRlbaLXI6D5m3wV/u/uY6oe0qzGgBuQ0fhaZ1dznQ8zMOTcG2m2AIH1xWeWS+DRjw9sX9mbqMZdwnp+/NXGYMEAADT6C2fUQ7ykUjTpJDiIXlPEX/lQkrTNz+venU2BxRYMeDrxVPtbdWnV71M9i/oO64ToW9eY96NZV5/Xqtv6tvEhc3LlC1F7MQqvbYSq1zg6jVae69pmm8ePjr65Rquvbm78Mxg7N3crtHeYTOaBdzHe1z8PApfxFBlRpa8Ne06giR4349UrY3dKpReK2Ec7MwhzWz32kaFjj+LllOtxfRVjNvkzTxVwdwc6dFA8R4Jc3J30bjaeV5a3EMtVYLSRbOGm7Z4jgbJleFeJmaIHmyEqop4j69yFqhWiIyGVA5SlQuCohTQpA2l/ef8AqKfXJB2n/ef+pWhySycEAK3BUa2BViBITY+BXVcJXDGhlNrGM1ytbAveYHOZnquUtcn3Yu02upUhMlrGMceTmtAMnhdvHms3yFaRfC6YwmQ0mLW52nhCmwrcrZOp+C2rVqbGAve1rTpcXOtufkg6u8WHHtz4A/OFh5NZHtN/yVevdpbRa53dmAhDjeQCAQ1hPBTMYTwVRi8W4NkOMenwVtsbE54GpNggENo7OJiSB71ZMwTG6iTwlTUqWURr8l6wXSOTGo9aLaD0WKGpWubrEAnEftF3ndisSadM/dsOWnpBgd6pMamSNTYCIkhVeAwmRkgE2sI1LvwnxuPItHAoTB087i48SQPn4XMJkosJqMbOjQ/zdIEDpBt/rHkspDRj2V78NlysB1DgCRPeI77zAvlbIBnU9Ar7dbd3t3jMC1rI0LhoPTNItxETqGlVVd0uGUF7n1G0qLZPe72sxYe1J5CbOXUtk7KFCi1g70CXuHtOOpAknWw5AAcFJl0iJ+Ga0QBAFgNOMCOnVV1dlzx+irSuwzfhedNden0UHUA014W+oUmWRU1MN9c/mtHUQROlj0+H1ZFOxgIMR4nnwI8PRVWL2k1gzOdA43iFyGI8RWymOM+nP4oariIv5qMUKlXvNbladHP7oi2li53kCEYzZ7QO9L/Gw/xB+JPgrRi2SlkjErWYtznQwFx5NGYjxjRF4bZFZ57xawHWTmP+Lbe8K8wuzqjmyGhlMXzOhjB9dEbhqFHtOzD3Vn3kUxDWxqXPOgHS/RVSohLI3wV+D2C0RmqPPhDR75PvV82phcLTFSoQ0OOUTmqOJPAC50EmOAUeLe1jSKcNPMAOI83yPcqCRU7TC4p73Uq5llQmXU3zLYPQxbQ6GxIRk3WxPdjKzbWAe4Oz0w7g51PKf8iJCsaOMov/AAV6bugeCuE4zAVcLXNKpapTdyEOHsub/ocLjzGoMev22WEgtsZ/C4iJmBB1ueJ0KhHLJOnyJb7R3qphXEWv4XQeIpEcFxLCb6YilPZVHt1i+nLu/gn/AGlM+7H2lYiviG0sQ5rmOgDugGdJJGs+nIBaceaXYrSY9E3UJU1VsOI+oOiHcV6CIs1e5c/2o775/in15SDtY/fP8VSHJHJwQArcFQgrZrlYgTZlPRxDmmWkg8xx6EcQhAVsHLg2X2xtp5qoZWMtfYGwyu9k2iRNjPOeaZnbul1g4gHmFz3Mun7qbY7fDAuM1Kfcf1gd13+4e8OWXMtO6NGJ3syr2mzJVcBJA6KKoIMjkZ5FbbYvULtfBR4TECIKxtGpGMqhzSPcpNibVOHq3EtNuo5x1QDiWutp8Vs9wcIPkkCdKw+Ja5stIIIW8ckj7D2waYyu0mxvx6Jh2xtPKOzYbx3jynh4pGhjavjqQcR3jHERC8VOyiSLA+hWIgOW4PDNBDRfIACba6GP+70WYTaDXFzjrVzHXKANZngAwX8ARdVYxZDCJ7xtY6uJieupWlKg6tUZQpm9VwZ4NFy73E+XVRNA8fZ5sz+oq/1bmkU6QNLDNI0gAOdGg5eo9kLo5Fun7Kt2RhWUaTKdMQxjQ0c4AtPU6k9VZt72n1yUrsrVAWLdA6XSxtfazKY7xg8uXT6+SsN6ceWu7GhLq5uYjuA6ydGxxJ0kcUtMoMw01HvFSsLl7rNpx/8AznT9ZuYtl0TKFhc1FBVNrnDNVmm3gz2ze0g/2wbf6r6N1QlfeHDUHd7Ix40hud8eJkjTmEr7c3wc+W0iQD7ZFz+kcB1N1U7N2Ka8E16NOTfO4zPznnKqklwZZ5XLs65sh7MVRZWY+W1HFskGRldBkG+qHr7TFP8A/XpB7x7VS5I45WgwHcphe7m7J/pqFSm05gHioHZmuzOLYJlulmt4DRUO1ceW1nuabZ3COBaDafJO90Kn2a7fpvxLA5zzUztlhN48G6CDyHBF7K28RLxbN3agvIdqQRzE+h6ojYGNp1aFRtmmnWJgxpUAcY83H1QmNp0M8h0P0OW+YcARoeMcvAqMHpbRqnDXFNFyavGZlC4locIPH6lAUsQW2mW872nhfT+eKmdiLJnIio0e7R2a3H0hQqEMxVIH+nqu0eNTTeeR9xg8weaYzC1KVRzKjS17CWua7UEcD/FjYixT9XrjS88I1B8eCZMDsuli2h2NwzKj2tDW1SBmc0aZoIuOa6M1wdPH2jjdKlmnmGucBzyiS0dYmPAqfZB+9plpl/aABjRLoAkutoNB1vyXa6G42ABkYWnPVkx/kSrM4GlhqL3U6PdY0uyUmNBc1okta0RLiAYHOEyq9iWhgzjLWO5tg+X/AD7kM6VHtTetopns6DqgbUY0ZHNcS19MOFSJ7rZIbrqDyUWJxJOUtYe8NOS9DC7iQyKmbvJSDtU/fP8AFPVLO5slhaeRVXhdkNbVL303uJnwV9VEZR1CrTwzyJDSR4FR6FdDfjQBlFNwtySr/wDjuIr1iKdIy42mAB1PIcU0cl8k5Y64KcFehy6Th/shZlbnxNTN7WRrYnpmk+qi2l9kIDfuMSZ5Vmgz50wI9PRT/Jx8WHwT9HPA9WGxt4DhqhLS05gGvZI7w4eDhJI8TzXRaG4ODp0iDSFVzWyX1CSSQLmAQGieAVJsba7n0GFjW0mvE9nS7rWg3y2/F1J1v4KWT5UEqovj+LN9nr2dtSD6WZ0xLXjI4eIJi3AgkcpQT8M9l3NhXlOlOt+mqGr4Vg0aGw0kwSLk205QT5hY/KmbPC12VD6oMRqt6dNxgZXT4Hgva4jnbqYUAxDm3bEi9wbeEEEKXniN4JF9srDOZUa+oGgC8ON+hgTJReGaalQim0vMmajxYXvbifGfBKj993Up7TDtebkEVC0HyLTF9fgqvG7/AGKq2Dm0Wz+GkItyLnEnzGXwXPLHo5YZM7K002gNMEjidT1Xi4E+HGXAOJ1LhJPUkySsUPO/X+y34/2U9CrYTHdE+Ji3vMph+zrDB2IfUIns2Q3xP8fFLDT3JHEAfP8AZOf2fw0PbxLhw45RI8LT5p5/xJ495I6FQqwAFJidqOYIZAdF3HRk2m1ydYA49JKDbUAudAJPw9ZgeaUt6d7QwcyfwsB955DrxS443u+CuSekl2rtqnhmEAm+rjd9V3XnrpoJXPdrbafXPeMNBs0aDx5lC43HOqPLnmT7gOQHAIVz1e0Y22zx7l6HrUqTD4dz3BjGue5xhrWguc48g0XKBx0T7GgM2MAt93SPo5/7qn2/iYqubyqP/wDIpw3A3cfs6jiK2KLabqjGgU5Di0MLj3i20mR3QT62CDtmrmqk8yT6kn5pl6HrYiFYh0jX+P4Tru/Q+7DolzrzyHT64pFqCCfBdG2NtEUWF2VrjkAbmuBIiY42UJumejhjcDytiBNxC2wuAbWsw5SfRUeKxud5gp43NwjSCZuGE+ECym5vgpLHFK2b7t7qUwM1UNLweJt4wU1toMA1b70G+m2o2aRaHxJbrmjW038kobR2ziM5Z2gpEey1kSOBD5LvSEyyJIyPFKT2OgNLRoJ8Aocc8VKb6bXmm57XND2luZhcIDhPETK5k6pU9pxd1JLp8yj8GZ5FDzfQ3479jjg6QJg5ZFJoc0aAhxkgcpzQUX/RjkqnYdZtN8wO8AJ6DQT5plpPzCbLXhn+pizQqRXnCdF4MBPBWcHovS5V8jJaAJmyW+16D90XSptaIaAF4XLA5I23yOkkaOxJzQpS+xKDpHvk9UQT3VzQQbaFTLhqruVN59Glcs3KrzhmtJuzu/P5roe/GK7LZuIMwTSLB41IYPe5cw3MfZ46t+BWbMasK2Hpr7IKq+S/9UejQPl70UTAQT/xu/1Q4ekH0I96m5D1uA1ignPRmLVZUqXUGyyRpiqQeIMFUOK2flMi4Vy+ohKlVcmGiszFeogsasXWGhZcYpjxHwTVubie8+Tq4G15meMapfx2FyYZpJu54gQ2zWsI1iSSZ4x3fNXW4NJpLs8tgB08A2SCVsnujBjdS3OoUsKCw5rlwEcYAIv6j3Lnu/e6jsxxFIF1gKjQCSANHADhe48+aetibxUsUaopgjsnhsOsS0juvA1DTcf7VYVqMq0YJRpE5y1O2fPDm8l5SoOe4Ma1z3O0a0Fzj4NFyuw4/cfBVanaVQaUEl/ZuFMP55rQDzIgr1m3sHgmluDotBIguaILo/NVdLn+9K1Qqi2Kmwvsorvh2JcMMyxy2fUI42nLTMcSSRyTQ3aeC2c0swdNpeRDnzmc79VU3P6R6BL+094a1eznQ38jfnz8/RVoHL3a+qH+CiilyFbW21VrnNUcejRYDwHzKo+zl0lE4jGMFiZPJt/U6D1Ve/FF3Jo5C59VyaRWOOU3SWx4+XOhou4hrfE2CeKmGIYGAgmIt7kl7FrgYimToH/Ix7074XHND3vMFtJpf/gCY9yzZWepCNKvQo7Q2gKFU02DMWHvEk2P5R1+C6ZuxiMzQDYPaW9RmbHzXIdmML3l77kuLndXEyT6rpmxsQWtYRHBTy7UdFOULl2J2Fdi9l4lrHF7Q0ganI9oI7zeAPvHFOG/mLcf6fENs4scKg55spaY/wAvVNVXG064vk7RtxmAcD5GyV9pYVziTUcHWjy+SSTt2djaSSrdFZsza7XgDQ8ifmr/AAgGo4/X14pJxey3UXZqcxe3JXu7e189idImSuKTimrQ54EwEzbKxWZscW6+enwS9RuAVY4KpkcD5HwKtinpf0ednhqX2XhKic9Y96ge9b0jzyTMtmlQtW4NkTjR7YJ8USxtgoXiboinogzhL+16sf6FrACQ+swOPINl4/7mhJG5nt+Lf/b9k3/bDiIw9Bn5qpP+LDbxv7ikjdHERVc38zbeX8SsmXk2Yf4j4TZCYhlgRq2fNvtD3A+ICkp1fqV4NVFMo0AYkSOf1qqmoLpmrYVpaHAxwc38rjcEc2u9xkaFU2Jwt0klQ8XZWV6eqrqlNXj6NrgqtqsukKFd2axWAorEQWLu26gIDRo0QPDgfMD3pn3C3bc/AYiuAc735KU6ZKY78A83OIJ/+PxlGqVyZPH3Tf3LuO6pptwGGFJ0sFFt9CXe2SJMHPmkTa69GK3o8yT7ELdrE06WMY59dtIhjs+YhvaNcS1tMMOpzjNIkiBa5IZMbv00nLQpl5/M/uN99/cEt76UaDMW5zqTTYSASMwIIy2Pdu6ZbBshcEQ6mL2Avm4W4p41wCSdauiTHY+tXdmqOEfla0W8T/Kgy6+/kOpK2q41mUtDQ50yHklrQADIj2rxpHG6gw2xsRiXANY+pfgA1gk25N8ySfFBySKQwyl9IHr7RaLN756Wb/l7Xl6qur4h79TA/KLD04+cp1f9m1RtIvfUph/BgJIi+rudtIVdS3YDRNRw8G+66k5ezdixY19iuKSkLYCbThqbG91l411S3jnS4lT1WehhjbKnLBJHNGf9UqZS0aHXr4odoTLu/uy6r3nCGxPiDofD9kdq3J6tLbKjCNgSbHkrFm8hY3KAE5O2KwCHBpEcYsBz92vRJu1dpNzZaDWtaD+LKJd4TNv4U29XRTEnk2Rth9uVswc0Hx0BnqUw4XaueMxE2mJi/Ua+nLml3ZmGfUqN7Qktda5sCbCY/CJIPkmahg6YFN7yC1zSQGxObu634F0cR3fRXpKZPj1/ks8PhA9ugLTaQZg8uh6FUW0dhuw1UVGfhJm31ZMey61IEBlWCQAcwGU8ToT3bk30E6K02hTD6cEDSfI8Qu0prYxuUsctzTYeKD2X+uquGpI2XjOxeW9bA6fX7puwuNDoISIlkVMuaVSWD0Xoah6L7EdQVPWqhoXp43qgmeXkVSZIvXGyCGLlT0SSFSiZPRuFOENQMKcFIwgG2tl08TSdSqtzMd6g8HNPBw5rje2NjVNn4locZH46bxbOwGDbg4SAR1HNdvcLpW+0bd44rDh1IZqtAlzWiJe10Z2ieMAEDiWgcVPJDUiuOel/RUYeqHNBbcESPkpWPSTsPbhoPNGrLQDdrgQ6mTza64B196b+2HDisDVG3kJqXEcxdAVTFnevwHjHqpxiAF6/K4X+vr5Lr2o6uwJ7oVXiaYlG418GJHTrPCec8/Xgq4VZKRoquD0UuixTNZI195WLgHNmv1H1qnXc3en+kaaT70yztAOLarrwByc0tBjQieJSQGyY5qcY3NJvJNtIAPlM6dLL0brg8pF++s6veLZsxceJva1gJJ9Ar/dzYnaVG5mgtEkyLHh8UPusxr6LmHi7XykfFO2z6YaMosBpCjKW5tgv1PcPsuiw92myeEib+eiK/riAARBgWGllq/VAVMQHExwMeBHip20VSs3xuPJsCb9eYVFi33ROJfzVfiXHglbNEVRW4utIj69EvYi5KvMZUmVS1xBhHo9L49WAUacmOJMetl1rY9cMDRIsPH46m8rldAEPBGoIMi0EGx6FPez3EMEH64+JRlKkjJlx70wzfHbDRS7Nsg1D3oEd0SeJOpS3svZbQO1eBliQOYvrP1xXm33F+IazkB8ZVp/091eOzktpOgt/MRqB4cuJU5SdHp4cax40vYNQo1cgc1hc1rmumwdDAQDHKDfwGqZsHuvTqU/vC6SDobAuvIGmqnwZywQJBA9CgcZvlhsPmb2heWmA2mM3kXGG2014KNt8CZJt8CrtTYVXCt7Rrycri13CL6jofgVabr73Z5pVTeO4eovl5weCotvb6PrF4YMlN4ALTDiYm8xYkcByS/QrcdCCqx+wTissdMuToGNrS4PH/CO2dtQiEobO2vmsbnTz+atsI8A/ePDOgBe7/EWHmQtChe54mROD0s6VsnHB5A8lm1sZNQMbqlHBbUY1wLBiJHE9k0ejj81YYbGv7TtBmzf6xSqC/SlUla8C0rc8/MrdobsPg4ARNd2UBo1Pw4/XVUFPeeoy9RtKOZ7SgPWo0tPqpHbfhlSqWOzR3dHMiYAzMPibgKj9sileyLmiwyiQ5JjdvF34nZgR4D+FFtHa3ea1lwG949eSg80WV8UkOlQjmPVB16ggjMPUJGdtMnko/wDqgEorNE7xMaNo0WVW5aradUcqjWv+KFbsugGxApjhlebDweTbolt23IWr94TEWKDyQlygqElwXeI2Jxp1abo4OIYfW4PuVTiMNVbYsd5DMPVsj38EMNvwsdvKeCzSjjfGxojKa5IKuGqOP4Hn/a79lPQ2PWPsGObiGnwuZI8QVZYfFvcAeBE+qOpnqmjhj7FnnformbvOi76YPKSfgIWK2yrE/ih6J+Wfs4dVAyPMCe61sccxMm/+lpH+4dUJhmkuHIFPW5+5QxNPtsSS2i49wNMPqZZBdJsxsyJiTwiJObX3Wo0qn3L5bycZcNeP1+3OcUwRxSluCbt4osfxhxj69PeV0LAYiR9fX/KQsNg203HUz7tY98pu2NUlg6WP14qMnvZpimlRempIJ0jrwKr8SzW/mtv6jgeKhqusPrwSlIgWIqAaqvruN+SMxRnyKEqNQKplXXZM+fXT46KqxVO6vqoEHn0VZWpePFFGvDkplTEOTdhXw1t+ASyaHeTEx0UwhLih80tTsHJnEF8nuNmfDy8vNQ0N83UKIp4duWp7VR0GCdcg0meJ9OKCqYoNznMZiB1vx/hUiRm91KCQZV2vWdTFM1HFjRAbMCBoDH4vOUEQtl4gCkDvYVLRctivaTYk+njwTXZKOPTK0XewMEwul1VtIggXa4zmMWy8enjyKYaWDqAnsqbS0cWObVcb8YMtPQNHzKTRdBDuRB9DKZ67ATNtf+CtEE9NoyfN0JrUv7/fYZWqEWOvGRf3iU3bB2bQqscXU2k5GOFiImQYykcQfVKeH2lUy5S/OOLagbVb6VAQnfdCuHMksY0tzNOQFujgR3Zj2vir4m73PFzqNXFhLd1KYqRRdVpQO8WvJ8LOm8+4dVDid0awktfQrTaKjDScRy7SmZPnZMWHJAmNbnzW5rqz3MttHMsdsqvQMvpVGNn8VntHi5kj1jwWlDFEiQC6b90E/BdO7QqsxmwqFQlxYGv/AD0/u3eJLfxeYKg8C6NH5DfIgurkgxoNen7IHEMPEx56p2xew6rZLH9raO993Ujl2jSA7wMBUVahkddrqNSOADHHn7PZVp6tA5m6V4KCsti45hWhAVhtje2lSpkOw+CxFXRpfhw0i+rmwQ6ObXgE8AqzD727PqtAxODqUHj28JUcGHr2bycvhDvFTeP7D5a2aNXOXgqXRopbLf8AhxWNZ+oUnD1DAtsJuiKjg5mI7SgZl3ZupujgB3nAz+YG3JLoY+tDXsunOHpHmwenBEsokmAvC50AMaQ0AAACAANAphUyNAP4uKvEzuNskGGPT1XiF7fr9eqxMHShFft5zNnYcMMEM7PwLXEEqr2dhC5hP4nGSeJn4r3GUcgdRggF2dk8HQARPWAfLqrX7PMd2eK7NwgvaQJEEOaJi+kj4LPKOls9LG08K99ldWY+hTBqhwzkBocCDHncC+h6pq2C4imx0Wc1pB5yEs784x1TEnN7NtUZu1vCWUjSeC5gJLSNWh3xE380vKsE4Mb6on5Iata62w+La9oIuCpKlwkJLYrnuQtQwjqrI0CCqBcOgUhR1aMqd5WEDh9fsuHTABhhOinqP7sKapT9VFWbAQZTUUGMwrnOsEDUwzm6tI8kzNbmKsnlsCR0Hx1QkbcfyElTENeFOhw+GmajNSJgAcNbDnB8jrKB2m7CNA7KmZ5ug63/AGEePSCoWaFli9hY1R+H2WXDM85GCDJMEyY7vPl04rT+vIMCAOUCEQGVKsDUX5wOBMcNPNOoJchcoo2p02ukMBsCZ4+aPoEtaBOguvKWIbRpFrQC9wu6AT4Tw0HoomVJaqqR5PyZ62WFF9057n14zjmW+p6eXwSJhn3TLsKtBIkXEaxebearidSPNzL9WdRptmymJAEKro7TkNDQYICJjMJBIWhr2Y7JH0gf4UTqccVqKhGqypWgLqOsExFUgqk3weX4aBNnBxHSCJ8iQi8fjIOqrMVtERGo+KaULVHRlpaZynePDVHPzGXNAgc28xzIn6CoHiF03aGEEksNj7J4etiqd2Ap5ofQpukg5oykeY4LDLVDaSNaxxyO4ugncvccODauIE5rtpu0A/M8e0SOBte45dJpUGR+EQNJ6Kn2VUeYkNDI/EDPl4o/E7SaBGnimx/srBNaNjbF4uEq7a26Q0xq0gg/EI7F40Ge8lPbmLGUxey6ToEN2N+CxYqU2vj8QlYtNj0IoU+HdCxGzmVu9eAa4GQJvpa44qk2Hiu2xFMv/u04AI9sN0k8x/C8WJci5NGKTTVd/wDAzfXYrnPFRgnNqJAvedSjN3tzGtodtiapYHCcjGy6BpLpiT7lixZraRqcm0kW+HpteZotDKbGCAbmBMEnUuuSSdVsKv19dV4sXLgjP+RHWQNdkg/FYsXHIGe261Lb/XBeLEB0e8YKhrMlYsXDkVNsH3KZ9X3LFiUZA9QzPJU+JpDiAsWKkGOmR0KY1Ab6Lc1iCbkLFibsZyYKa6mpV14sVEjNMsMMf4VliP7Do4BpnwcCsWJjLIafsv24XZsO8ucWy9hcSTlOok8je/OOC6I4r1YrwdxRjmqkwNz0LjnwFixXXJNintXGRdxj1+SVcbvbRBjOZ6Nd8wsWJpSomVlbelh0D3eQHzVzuthHYuXu7tNro1kmBeANNVixQnvyUxN3Y216wYMosALBUO0MWvFinIuhfxGOMqn2jiZIbzI96xYs7ZrxRTZ1HDNhjRPALFixWRnP/9k="/>
          <p:cNvSpPr>
            <a:spLocks noChangeAspect="1" noChangeArrowheads="1"/>
          </p:cNvSpPr>
          <p:nvPr/>
        </p:nvSpPr>
        <p:spPr bwMode="auto">
          <a:xfrm>
            <a:off x="207433" y="-144463"/>
            <a:ext cx="4064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34827" name="Picture 11" descr="http://www.pro-lite.uk.com/Image/LVN%20Medical%20Patient%20Eyewear%20450.jpg"/>
          <p:cNvPicPr>
            <a:picLocks noChangeAspect="1" noChangeArrowheads="1"/>
          </p:cNvPicPr>
          <p:nvPr/>
        </p:nvPicPr>
        <p:blipFill>
          <a:blip r:embed="rId4"/>
          <a:srcRect/>
          <a:stretch>
            <a:fillRect/>
          </a:stretch>
        </p:blipFill>
        <p:spPr bwMode="auto">
          <a:xfrm>
            <a:off x="6477000" y="3311236"/>
            <a:ext cx="5548745" cy="2857500"/>
          </a:xfrm>
          <a:prstGeom prst="rect">
            <a:avLst/>
          </a:prstGeom>
          <a:noFill/>
        </p:spPr>
      </p:pic>
    </p:spTree>
    <p:extLst>
      <p:ext uri="{BB962C8B-B14F-4D97-AF65-F5344CB8AC3E}">
        <p14:creationId xmlns:p14="http://schemas.microsoft.com/office/powerpoint/2010/main" xmlns="" val="487927433"/>
      </p:ext>
    </p:extLst>
  </p:cSld>
  <p:clrMapOvr>
    <a:masterClrMapping/>
  </p:clrMapOvr>
  <p:transition>
    <p:circl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7600" y="2971800"/>
            <a:ext cx="5689600" cy="1143000"/>
          </a:xfrm>
        </p:spPr>
        <p:txBody>
          <a:bodyPr>
            <a:normAutofit/>
          </a:bodyPr>
          <a:lstStyle/>
          <a:p>
            <a:r>
              <a:rPr lang="en-US" sz="3200" b="1" dirty="0" smtClean="0"/>
              <a:t>ADVANTAGES</a:t>
            </a:r>
            <a:endParaRPr lang="en-US" sz="3200" dirty="0"/>
          </a:p>
        </p:txBody>
      </p:sp>
      <p:pic>
        <p:nvPicPr>
          <p:cNvPr id="29698" name="Picture 2" descr="http://www.dentalproductshopper.com/files/p120-1_10_11_Lasers_NV_Microlaser_Discus_Dental_Review.jpg"/>
          <p:cNvPicPr>
            <a:picLocks noChangeAspect="1" noChangeArrowheads="1"/>
          </p:cNvPicPr>
          <p:nvPr/>
        </p:nvPicPr>
        <p:blipFill>
          <a:blip r:embed="rId2" cstate="print"/>
          <a:srcRect/>
          <a:stretch>
            <a:fillRect/>
          </a:stretch>
        </p:blipFill>
        <p:spPr bwMode="auto">
          <a:xfrm>
            <a:off x="0" y="0"/>
            <a:ext cx="11480800" cy="6897054"/>
          </a:xfrm>
          <a:prstGeom prst="rect">
            <a:avLst/>
          </a:prstGeom>
          <a:noFill/>
        </p:spPr>
      </p:pic>
      <p:graphicFrame>
        <p:nvGraphicFramePr>
          <p:cNvPr id="8" name="Content Placeholder 7"/>
          <p:cNvGraphicFramePr>
            <a:graphicFrameLocks noGrp="1"/>
          </p:cNvGraphicFramePr>
          <p:nvPr>
            <p:ph idx="1"/>
            <p:extLst>
              <p:ext uri="{D42A27DB-BD31-4B8C-83A1-F6EECF244321}">
                <p14:modId xmlns:p14="http://schemas.microsoft.com/office/powerpoint/2010/main" xmlns="" val="15010313"/>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ounded Rectangle 5"/>
          <p:cNvSpPr/>
          <p:nvPr/>
        </p:nvSpPr>
        <p:spPr>
          <a:xfrm>
            <a:off x="3759200" y="2819400"/>
            <a:ext cx="4762533" cy="1071570"/>
          </a:xfrm>
          <a:prstGeom prst="roundRect">
            <a:avLst/>
          </a:prstGeom>
          <a:solidFill>
            <a:srgbClr val="FF0066"/>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3200" dirty="0">
                <a:solidFill>
                  <a:schemeClr val="tx1"/>
                </a:solidFill>
              </a:rPr>
              <a:t> </a:t>
            </a:r>
            <a:r>
              <a:rPr lang="en-US" sz="3200" dirty="0" smtClean="0">
                <a:solidFill>
                  <a:schemeClr val="tx1"/>
                </a:solidFill>
              </a:rPr>
              <a:t>          LASER</a:t>
            </a:r>
            <a:endParaRPr lang="en-IN" sz="3200" dirty="0">
              <a:solidFill>
                <a:schemeClr val="tx1"/>
              </a:solidFill>
            </a:endParaRPr>
          </a:p>
        </p:txBody>
      </p:sp>
    </p:spTree>
    <p:extLst>
      <p:ext uri="{BB962C8B-B14F-4D97-AF65-F5344CB8AC3E}">
        <p14:creationId xmlns:p14="http://schemas.microsoft.com/office/powerpoint/2010/main" xmlns="" val="1303002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8" presetClass="entr" presetSubtype="0" accel="5000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1000" fill="hold"/>
                                        <p:tgtEl>
                                          <p:spTgt spid="8"/>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3" dur="1000" fill="hold"/>
                                        <p:tgtEl>
                                          <p:spTgt spid="8"/>
                                        </p:tgtEl>
                                        <p:attrNameLst>
                                          <p:attrName>ppt_x</p:attrName>
                                        </p:attrNameLst>
                                      </p:cBhvr>
                                      <p:tavLst>
                                        <p:tav tm="0">
                                          <p:val>
                                            <p:fltVal val="-1"/>
                                          </p:val>
                                        </p:tav>
                                        <p:tav tm="50000">
                                          <p:val>
                                            <p:fltVal val="0.95"/>
                                          </p:val>
                                        </p:tav>
                                        <p:tav tm="100000">
                                          <p:val>
                                            <p:strVal val="#ppt_x"/>
                                          </p:val>
                                        </p:tav>
                                      </p:tavLst>
                                    </p:anim>
                                    <p:anim calcmode="lin" valueType="num">
                                      <p:cBhvr>
                                        <p:cTn id="14" dur="1000" fill="hold"/>
                                        <p:tgtEl>
                                          <p:spTgt spid="8"/>
                                        </p:tgtEl>
                                        <p:attrNameLst>
                                          <p:attrName>ppt_y</p:attrName>
                                        </p:attrNameLst>
                                      </p:cBhvr>
                                      <p:tavLst>
                                        <p:tav tm="0">
                                          <p:val>
                                            <p:strVal val="#ppt_y"/>
                                          </p:val>
                                        </p:tav>
                                        <p:tav tm="100000">
                                          <p:val>
                                            <p:strVal val="#ppt_y"/>
                                          </p:val>
                                        </p:tav>
                                      </p:tavLst>
                                    </p:anim>
                                    <p:animEffect transition="in" filter="fade">
                                      <p:cBhvr>
                                        <p:cTn id="15"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 Box 2"/>
          <p:cNvSpPr txBox="1">
            <a:spLocks noChangeArrowheads="1"/>
          </p:cNvSpPr>
          <p:nvPr/>
        </p:nvSpPr>
        <p:spPr bwMode="auto">
          <a:xfrm>
            <a:off x="8423777" y="3394075"/>
            <a:ext cx="184731"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cap="sq">
                <a:solidFill>
                  <a:schemeClr val="tx1"/>
                </a:solidFill>
                <a:miter lim="800000"/>
                <a:headEnd type="none" w="sm" len="sm"/>
                <a:tailEnd type="none" w="sm" len="sm"/>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GB" altLang="en-US"/>
          </a:p>
        </p:txBody>
      </p:sp>
      <p:sp>
        <p:nvSpPr>
          <p:cNvPr id="314371" name="Rectangle 3"/>
          <p:cNvSpPr>
            <a:spLocks noChangeArrowheads="1"/>
          </p:cNvSpPr>
          <p:nvPr/>
        </p:nvSpPr>
        <p:spPr bwMode="auto">
          <a:xfrm>
            <a:off x="467120" y="990600"/>
            <a:ext cx="11378939" cy="76200"/>
          </a:xfrm>
          <a:prstGeom prst="rect">
            <a:avLst/>
          </a:prstGeom>
          <a:gradFill rotWithShape="0">
            <a:gsLst>
              <a:gs pos="0">
                <a:schemeClr val="tx1"/>
              </a:gs>
              <a:gs pos="100000">
                <a:schemeClr val="tx1">
                  <a:gamma/>
                  <a:tint val="0"/>
                  <a:invGamma/>
                </a:schemeClr>
              </a:gs>
            </a:gsLst>
            <a:lin ang="0" scaled="1"/>
          </a:gradFill>
          <a:ln>
            <a:noFill/>
          </a:ln>
          <a:effectLst/>
          <a:extLst>
            <a:ext uri="{91240B29-F687-4F45-9708-019B960494DF}">
              <a14:hiddenLine xmlns:a14="http://schemas.microsoft.com/office/drawing/2010/main" xmlns="" w="50800">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defRPr/>
            </a:pPr>
            <a:endParaRPr lang="en-GB">
              <a:solidFill>
                <a:schemeClr val="tx2"/>
              </a:solidFill>
            </a:endParaRPr>
          </a:p>
        </p:txBody>
      </p:sp>
      <p:sp>
        <p:nvSpPr>
          <p:cNvPr id="45060" name="Rectangle 4"/>
          <p:cNvSpPr>
            <a:spLocks noGrp="1" noChangeArrowheads="1"/>
          </p:cNvSpPr>
          <p:nvPr>
            <p:ph type="title"/>
          </p:nvPr>
        </p:nvSpPr>
        <p:spPr>
          <a:xfrm>
            <a:off x="654749" y="0"/>
            <a:ext cx="10882503" cy="762000"/>
          </a:xfrm>
        </p:spPr>
        <p:txBody>
          <a:bodyPr/>
          <a:lstStyle/>
          <a:p>
            <a:pPr eaLnBrk="1" hangingPunct="1"/>
            <a:r>
              <a:rPr lang="fr-FR" altLang="zh-TW" b="1" smtClean="0">
                <a:solidFill>
                  <a:schemeClr val="tx1"/>
                </a:solidFill>
                <a:effectLst/>
                <a:ea typeface="新細明體" pitchFamily="18" charset="-120"/>
              </a:rPr>
              <a:t>Lasers in beauty therapy</a:t>
            </a:r>
            <a:endParaRPr lang="en-GB" altLang="en-US" b="1" smtClean="0">
              <a:solidFill>
                <a:schemeClr val="tx1"/>
              </a:solidFill>
              <a:effectLst/>
            </a:endParaRPr>
          </a:p>
        </p:txBody>
      </p:sp>
      <p:sp>
        <p:nvSpPr>
          <p:cNvPr id="45061" name="Text Box 5"/>
          <p:cNvSpPr txBox="1">
            <a:spLocks noChangeArrowheads="1"/>
          </p:cNvSpPr>
          <p:nvPr/>
        </p:nvSpPr>
        <p:spPr bwMode="auto">
          <a:xfrm>
            <a:off x="1104278" y="1793875"/>
            <a:ext cx="184731"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cap="sq">
                <a:solidFill>
                  <a:schemeClr val="tx1"/>
                </a:solidFill>
                <a:miter lim="800000"/>
                <a:headEnd type="none" w="sm" len="sm"/>
                <a:tailEnd type="none" w="sm" len="sm"/>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GB" altLang="en-US"/>
          </a:p>
        </p:txBody>
      </p:sp>
      <p:sp>
        <p:nvSpPr>
          <p:cNvPr id="45062" name="Rectangle 6"/>
          <p:cNvSpPr>
            <a:spLocks noChangeArrowheads="1"/>
          </p:cNvSpPr>
          <p:nvPr/>
        </p:nvSpPr>
        <p:spPr bwMode="auto">
          <a:xfrm>
            <a:off x="279490" y="1752600"/>
            <a:ext cx="10882503" cy="5794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cap="sq">
                <a:solidFill>
                  <a:schemeClr val="tx1"/>
                </a:solidFill>
                <a:miter lim="800000"/>
                <a:headEnd type="none" w="sm" len="sm"/>
                <a:tailEnd type="none" w="sm" len="sm"/>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ct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zh-TW" sz="3200">
                <a:ea typeface="新細明體" pitchFamily="18" charset="-120"/>
              </a:rPr>
              <a:t>Lasers application in beauty therapy are based on:</a:t>
            </a:r>
          </a:p>
        </p:txBody>
      </p:sp>
      <p:sp>
        <p:nvSpPr>
          <p:cNvPr id="45063" name="Text Box 7"/>
          <p:cNvSpPr txBox="1">
            <a:spLocks noChangeArrowheads="1"/>
          </p:cNvSpPr>
          <p:nvPr/>
        </p:nvSpPr>
        <p:spPr bwMode="auto">
          <a:xfrm>
            <a:off x="748564" y="2743200"/>
            <a:ext cx="11443436" cy="181588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cap="sq">
                <a:solidFill>
                  <a:schemeClr val="tx1"/>
                </a:solidFill>
                <a:miter lim="800000"/>
                <a:headEnd type="none" w="sm" len="sm"/>
                <a:tailEnd type="none" w="sm" len="sm"/>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marL="173038" indent="-173038"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buFontTx/>
              <a:buChar char="•"/>
            </a:pPr>
            <a:r>
              <a:rPr lang="en-US" altLang="zh-TW" sz="2800">
                <a:ea typeface="新細明體" pitchFamily="18" charset="-120"/>
              </a:rPr>
              <a:t>selective absorption of absorbing components.</a:t>
            </a:r>
          </a:p>
          <a:p>
            <a:pPr eaLnBrk="1" hangingPunct="1">
              <a:buFontTx/>
              <a:buChar char="•"/>
            </a:pPr>
            <a:r>
              <a:rPr lang="en-US" altLang="zh-TW" sz="2800">
                <a:ea typeface="新細明體" pitchFamily="18" charset="-120"/>
              </a:rPr>
              <a:t>photo-vaporization process for removal of the treated components. </a:t>
            </a:r>
          </a:p>
          <a:p>
            <a:pPr eaLnBrk="1" hangingPunct="1">
              <a:buFontTx/>
              <a:buChar char="•"/>
            </a:pPr>
            <a:r>
              <a:rPr lang="en-US" altLang="zh-TW" sz="2800">
                <a:ea typeface="新細明體" pitchFamily="18" charset="-120"/>
              </a:rPr>
              <a:t>pulsed lasers are used.</a:t>
            </a:r>
          </a:p>
          <a:p>
            <a:pPr eaLnBrk="1" hangingPunct="1">
              <a:buFontTx/>
              <a:buChar char="•"/>
            </a:pPr>
            <a:endParaRPr lang="zh-TW" altLang="en-US" sz="2800">
              <a:ea typeface="新細明體" pitchFamily="18" charset="-120"/>
            </a:endParaRPr>
          </a:p>
        </p:txBody>
      </p:sp>
    </p:spTree>
    <p:extLst>
      <p:ext uri="{BB962C8B-B14F-4D97-AF65-F5344CB8AC3E}">
        <p14:creationId xmlns:p14="http://schemas.microsoft.com/office/powerpoint/2010/main" xmlns="" val="3974653738"/>
      </p:ext>
    </p:extLst>
  </p:cSld>
  <p:clrMapOvr>
    <a:masterClrMapping/>
  </p:clrMapOvr>
  <p:transition>
    <p:cover dir="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ext Box 2"/>
          <p:cNvSpPr txBox="1">
            <a:spLocks noChangeArrowheads="1"/>
          </p:cNvSpPr>
          <p:nvPr/>
        </p:nvSpPr>
        <p:spPr bwMode="auto">
          <a:xfrm>
            <a:off x="8423777" y="3394075"/>
            <a:ext cx="184731"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cap="sq">
                <a:solidFill>
                  <a:schemeClr val="tx1"/>
                </a:solidFill>
                <a:miter lim="800000"/>
                <a:headEnd type="none" w="sm" len="sm"/>
                <a:tailEnd type="none" w="sm" len="sm"/>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GB" altLang="en-US"/>
          </a:p>
        </p:txBody>
      </p:sp>
      <p:sp>
        <p:nvSpPr>
          <p:cNvPr id="316419" name="Rectangle 3"/>
          <p:cNvSpPr>
            <a:spLocks noGrp="1" noChangeArrowheads="1"/>
          </p:cNvSpPr>
          <p:nvPr>
            <p:ph type="title"/>
          </p:nvPr>
        </p:nvSpPr>
        <p:spPr>
          <a:xfrm>
            <a:off x="373305" y="0"/>
            <a:ext cx="10505290" cy="914400"/>
          </a:xfrm>
        </p:spPr>
        <p:txBody>
          <a:bodyPr/>
          <a:lstStyle/>
          <a:p>
            <a:pPr algn="l" eaLnBrk="1" hangingPunct="1">
              <a:defRPr/>
            </a:pPr>
            <a:r>
              <a:rPr lang="en-US" altLang="zh-TW" sz="3600" b="1" smtClean="0">
                <a:ea typeface="新細明體" pitchFamily="18" charset="-120"/>
              </a:rPr>
              <a:t>Laser skin rejuvenation</a:t>
            </a:r>
            <a:endParaRPr lang="en-GB" sz="3600" b="1" smtClean="0"/>
          </a:p>
        </p:txBody>
      </p:sp>
      <p:pic>
        <p:nvPicPr>
          <p:cNvPr id="46084" name="Picture 4" descr="resuf1"/>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73305" y="762001"/>
            <a:ext cx="6095999" cy="33004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6085" name="Picture 5" descr="resurf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6588528" y="785814"/>
            <a:ext cx="5230169" cy="33289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6086" name="Text Box 6"/>
          <p:cNvSpPr txBox="1">
            <a:spLocks noChangeArrowheads="1"/>
          </p:cNvSpPr>
          <p:nvPr/>
        </p:nvSpPr>
        <p:spPr bwMode="auto">
          <a:xfrm>
            <a:off x="467120" y="4343401"/>
            <a:ext cx="11445391" cy="18002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cap="sq">
                <a:solidFill>
                  <a:schemeClr val="tx1"/>
                </a:solidFill>
                <a:miter lim="800000"/>
                <a:headEnd type="none" w="sm" len="sm"/>
                <a:tailEnd type="none" w="sm" len="sm"/>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buClr>
                <a:schemeClr val="tx1"/>
              </a:buClr>
              <a:buFont typeface="Symbol" pitchFamily="18" charset="2"/>
              <a:buNone/>
            </a:pPr>
            <a:r>
              <a:rPr lang="en-US" altLang="zh-TW" sz="2800">
                <a:ea typeface="新細明體" pitchFamily="18" charset="-120"/>
              </a:rPr>
              <a:t>IR lasers are used to remove extremely thin layer of skin </a:t>
            </a:r>
          </a:p>
          <a:p>
            <a:pPr eaLnBrk="1" hangingPunct="1">
              <a:buClr>
                <a:schemeClr val="tx1"/>
              </a:buClr>
              <a:buFont typeface="Symbol" pitchFamily="18" charset="2"/>
              <a:buNone/>
            </a:pPr>
            <a:r>
              <a:rPr lang="en-US" altLang="zh-TW" sz="2800">
                <a:ea typeface="新細明體" pitchFamily="18" charset="-120"/>
              </a:rPr>
              <a:t>(&lt;0.1 mm).  In the absence of pigment in general, they take advantage of the presence of water in the skin to provide an ability to remove skin and body tissue.</a:t>
            </a:r>
            <a:endParaRPr lang="zh-TW" altLang="en-US" sz="2800">
              <a:ea typeface="新細明體" pitchFamily="18" charset="-120"/>
            </a:endParaRPr>
          </a:p>
        </p:txBody>
      </p:sp>
    </p:spTree>
    <p:extLst>
      <p:ext uri="{BB962C8B-B14F-4D97-AF65-F5344CB8AC3E}">
        <p14:creationId xmlns:p14="http://schemas.microsoft.com/office/powerpoint/2010/main" xmlns="" val="309297464"/>
      </p:ext>
    </p:extLst>
  </p:cSld>
  <p:clrMapOvr>
    <a:masterClrMapping/>
  </p:clrMapOvr>
  <p:transition>
    <p:cover dir="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 Box 2"/>
          <p:cNvSpPr txBox="1">
            <a:spLocks noChangeArrowheads="1"/>
          </p:cNvSpPr>
          <p:nvPr/>
        </p:nvSpPr>
        <p:spPr bwMode="auto">
          <a:xfrm>
            <a:off x="8423777" y="3394075"/>
            <a:ext cx="184731"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cap="sq">
                <a:solidFill>
                  <a:schemeClr val="tx1"/>
                </a:solidFill>
                <a:miter lim="800000"/>
                <a:headEnd type="none" w="sm" len="sm"/>
                <a:tailEnd type="none" w="sm" len="sm"/>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GB" altLang="en-US"/>
          </a:p>
        </p:txBody>
      </p:sp>
      <p:sp>
        <p:nvSpPr>
          <p:cNvPr id="318467" name="Rectangle 3"/>
          <p:cNvSpPr>
            <a:spLocks noGrp="1" noChangeArrowheads="1"/>
          </p:cNvSpPr>
          <p:nvPr>
            <p:ph type="title"/>
          </p:nvPr>
        </p:nvSpPr>
        <p:spPr>
          <a:xfrm>
            <a:off x="1" y="0"/>
            <a:ext cx="12192000" cy="762000"/>
          </a:xfrm>
        </p:spPr>
        <p:txBody>
          <a:bodyPr/>
          <a:lstStyle/>
          <a:p>
            <a:pPr eaLnBrk="1" hangingPunct="1">
              <a:defRPr/>
            </a:pPr>
            <a:r>
              <a:rPr lang="en-US" altLang="zh-TW" b="1" smtClean="0">
                <a:ea typeface="新細明體" pitchFamily="18" charset="-120"/>
              </a:rPr>
              <a:t>Laser hair removal</a:t>
            </a:r>
            <a:r>
              <a:rPr lang="en-GB" b="1" smtClean="0"/>
              <a:t> </a:t>
            </a:r>
          </a:p>
        </p:txBody>
      </p:sp>
      <p:pic>
        <p:nvPicPr>
          <p:cNvPr id="47108" name="Picture 4" descr="hair1"/>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405956" y="762000"/>
            <a:ext cx="3690044" cy="4495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7109" name="Picture 5" descr="hair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096001" y="762000"/>
            <a:ext cx="3690044" cy="4495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7110" name="Rectangle 6"/>
          <p:cNvSpPr>
            <a:spLocks noChangeArrowheads="1"/>
          </p:cNvSpPr>
          <p:nvPr/>
        </p:nvSpPr>
        <p:spPr bwMode="auto">
          <a:xfrm>
            <a:off x="560934" y="5297141"/>
            <a:ext cx="11351577" cy="138499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cap="sq">
                <a:solidFill>
                  <a:schemeClr val="tx1"/>
                </a:solidFill>
                <a:miter lim="800000"/>
                <a:headEnd type="none" w="sm" len="sm"/>
                <a:tailEnd type="none" w="sm" len="sm"/>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ct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buClr>
                <a:schemeClr val="tx1"/>
              </a:buClr>
              <a:buFont typeface="Symbol" pitchFamily="18" charset="2"/>
              <a:buNone/>
            </a:pPr>
            <a:r>
              <a:rPr lang="en-GB" altLang="zh-TW" sz="2800" b="1" i="1">
                <a:ea typeface="新細明體" pitchFamily="18" charset="-120"/>
              </a:rPr>
              <a:t>selective absorption</a:t>
            </a:r>
            <a:r>
              <a:rPr lang="en-GB" altLang="zh-TW" sz="2800">
                <a:ea typeface="新細明體" pitchFamily="18" charset="-120"/>
              </a:rPr>
              <a:t> : absorbing component being melanin pigment in hair and follicle, it is best worked with a red light ruby laser. White hair can not be treated with any laser due to the lack of absorbing component.</a:t>
            </a:r>
          </a:p>
        </p:txBody>
      </p:sp>
    </p:spTree>
    <p:extLst>
      <p:ext uri="{BB962C8B-B14F-4D97-AF65-F5344CB8AC3E}">
        <p14:creationId xmlns:p14="http://schemas.microsoft.com/office/powerpoint/2010/main" xmlns="" val="2489704202"/>
      </p:ext>
    </p:extLst>
  </p:cSld>
  <p:clrMapOvr>
    <a:masterClrMapping/>
  </p:clrMapOvr>
  <p:transition>
    <p:cover dir="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2"/>
          <p:cNvSpPr txBox="1">
            <a:spLocks noChangeArrowheads="1"/>
          </p:cNvSpPr>
          <p:nvPr/>
        </p:nvSpPr>
        <p:spPr bwMode="auto">
          <a:xfrm>
            <a:off x="8423777" y="3394075"/>
            <a:ext cx="184731"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cap="sq">
                <a:solidFill>
                  <a:schemeClr val="tx1"/>
                </a:solidFill>
                <a:miter lim="800000"/>
                <a:headEnd type="none" w="sm" len="sm"/>
                <a:tailEnd type="none" w="sm" len="sm"/>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GB" altLang="en-US"/>
          </a:p>
        </p:txBody>
      </p:sp>
      <p:sp>
        <p:nvSpPr>
          <p:cNvPr id="320515" name="Rectangle 3"/>
          <p:cNvSpPr>
            <a:spLocks noGrp="1" noChangeArrowheads="1"/>
          </p:cNvSpPr>
          <p:nvPr>
            <p:ph type="title"/>
          </p:nvPr>
        </p:nvSpPr>
        <p:spPr>
          <a:xfrm>
            <a:off x="748564" y="0"/>
            <a:ext cx="13505406" cy="914400"/>
          </a:xfrm>
        </p:spPr>
        <p:txBody>
          <a:bodyPr/>
          <a:lstStyle/>
          <a:p>
            <a:pPr algn="l" eaLnBrk="1" hangingPunct="1">
              <a:defRPr/>
            </a:pPr>
            <a:r>
              <a:rPr lang="en-US" altLang="zh-TW" sz="4000" smtClean="0">
                <a:latin typeface="Arial" charset="0"/>
                <a:ea typeface="新細明體" pitchFamily="18" charset="-120"/>
                <a:cs typeface="Arial" charset="0"/>
              </a:rPr>
              <a:t>Laser  removal of port-wine stain</a:t>
            </a:r>
            <a:r>
              <a:rPr lang="en-GB" sz="4000" smtClean="0">
                <a:latin typeface="Arial" charset="0"/>
                <a:ea typeface="新細明體" pitchFamily="18" charset="-120"/>
                <a:cs typeface="Arial" charset="0"/>
              </a:rPr>
              <a:t> </a:t>
            </a:r>
          </a:p>
        </p:txBody>
      </p:sp>
      <p:pic>
        <p:nvPicPr>
          <p:cNvPr id="48132" name="Picture 4" descr="port_wine"/>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79490" y="838201"/>
            <a:ext cx="9100024" cy="5756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8133" name="Text Box 5"/>
          <p:cNvSpPr txBox="1">
            <a:spLocks noChangeArrowheads="1"/>
          </p:cNvSpPr>
          <p:nvPr/>
        </p:nvSpPr>
        <p:spPr bwMode="auto">
          <a:xfrm>
            <a:off x="9567144" y="1219200"/>
            <a:ext cx="2624856" cy="224676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cap="sq">
                <a:solidFill>
                  <a:schemeClr val="tx1"/>
                </a:solidFill>
                <a:miter lim="800000"/>
                <a:headEnd type="none" w="sm" len="sm"/>
                <a:tailEnd type="none" w="sm" len="sm"/>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altLang="zh-TW" sz="2800">
                <a:ea typeface="新細明體" pitchFamily="18" charset="-120"/>
              </a:rPr>
              <a:t>Yellow laser is absorbed by </a:t>
            </a:r>
            <a:r>
              <a:rPr lang="en-GB" altLang="zh-TW" sz="2800">
                <a:ea typeface="新細明體" pitchFamily="18" charset="-120"/>
              </a:rPr>
              <a:t>the presence of hemoglobin in  blood vessels.</a:t>
            </a:r>
            <a:endParaRPr lang="zh-TW" altLang="en-US" sz="2800">
              <a:ea typeface="新細明體" pitchFamily="18" charset="-120"/>
            </a:endParaRPr>
          </a:p>
        </p:txBody>
      </p:sp>
    </p:spTree>
    <p:extLst>
      <p:ext uri="{BB962C8B-B14F-4D97-AF65-F5344CB8AC3E}">
        <p14:creationId xmlns:p14="http://schemas.microsoft.com/office/powerpoint/2010/main" xmlns="" val="824553745"/>
      </p:ext>
    </p:extLst>
  </p:cSld>
  <p:clrMapOvr>
    <a:masterClrMapping/>
  </p:clrMapOvr>
  <p:transition>
    <p:cover dir="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761017" y="346364"/>
            <a:ext cx="5306292" cy="6109855"/>
          </a:xfrm>
        </p:spPr>
        <p:txBody>
          <a:bodyPr>
            <a:noAutofit/>
          </a:bodyPr>
          <a:lstStyle/>
          <a:p>
            <a:r>
              <a:rPr lang="en-US" sz="3200" b="1" dirty="0" smtClean="0">
                <a:solidFill>
                  <a:srgbClr val="C00000"/>
                </a:solidFill>
              </a:rPr>
              <a:t>Laser communication:</a:t>
            </a:r>
            <a:br>
              <a:rPr lang="en-US" sz="3200" b="1" dirty="0" smtClean="0">
                <a:solidFill>
                  <a:srgbClr val="C00000"/>
                </a:solidFill>
              </a:rPr>
            </a:br>
            <a:r>
              <a:rPr lang="en-US" sz="2400" dirty="0" smtClean="0">
                <a:hlinkClick r:id="rId2" tooltip="optical fiber communications: the technology of transmitting information through optical fibers"/>
              </a:rPr>
              <a:t>Optical fiber communication</a:t>
            </a:r>
            <a:r>
              <a:rPr lang="en-US" sz="2400" dirty="0" smtClean="0"/>
              <a:t>, extensively used particularly for long-distance </a:t>
            </a:r>
            <a:r>
              <a:rPr lang="en-US" sz="2400" dirty="0" smtClean="0">
                <a:hlinkClick r:id="rId3" tooltip="optical data transmission: the transmission of information using light beams, e.g. in fibers"/>
              </a:rPr>
              <a:t>optical data transmission</a:t>
            </a:r>
            <a:r>
              <a:rPr lang="en-US" sz="2400" dirty="0" smtClean="0"/>
              <a:t>. </a:t>
            </a:r>
            <a:br>
              <a:rPr lang="en-US" sz="2400" dirty="0" smtClean="0"/>
            </a:br>
            <a:r>
              <a:rPr lang="en-US" sz="2400" dirty="0" smtClean="0">
                <a:hlinkClick r:id="rId4" tooltip="free-space optical communications: optical data transmission through free space, usually through air or vacuum"/>
              </a:rPr>
              <a:t>Free-space optical  communications</a:t>
            </a:r>
            <a:r>
              <a:rPr lang="en-US" sz="2400" dirty="0" smtClean="0"/>
              <a:t>: e.g. for inter-satellite communications, is based on higher-power lasers, generating </a:t>
            </a:r>
            <a:r>
              <a:rPr lang="en-US" sz="2400" dirty="0" smtClean="0">
                <a:hlinkClick r:id="rId5" tooltip="collimated beams: laser beams with weak divergence"/>
              </a:rPr>
              <a:t>collimated laser beams</a:t>
            </a:r>
            <a:r>
              <a:rPr lang="en-US" sz="2400" dirty="0" smtClean="0"/>
              <a:t> which propagate over large distances with small </a:t>
            </a:r>
            <a:r>
              <a:rPr lang="en-US" sz="2400" dirty="0" smtClean="0">
                <a:hlinkClick r:id="rId6" tooltip="beam divergence: a measure for how fast a laser beam expands far from its focus"/>
              </a:rPr>
              <a:t>beam divergence</a:t>
            </a:r>
            <a:r>
              <a:rPr lang="en-US" sz="2400" dirty="0" smtClean="0"/>
              <a:t/>
            </a:r>
            <a:br>
              <a:rPr lang="en-US" sz="2400" dirty="0" smtClean="0"/>
            </a:br>
            <a:endParaRPr lang="en-US" sz="2400" dirty="0"/>
          </a:p>
        </p:txBody>
      </p:sp>
      <p:sp>
        <p:nvSpPr>
          <p:cNvPr id="1026" name="AutoShape 2" descr="data:image/jpeg;base64,/9j/4AAQSkZJRgABAQAAAQABAAD/2wCEAAkGBxQTEhUUExQWFhUXGBcYGBcXGRseHBgYHBUXHBwXGBgcHCggGBwmHBcXITEhJiktLi4uFx8zODMsNygtLisBCgoKDg0OGxAQGzAkICQsLCwsLCwsLCwsLCwsLCwsLCwsLCwsLCwsLCwsLCwsLCwsLCwsLCwsLCwsLCwsLCwsLP/AABEIAJ8BPgMBIgACEQEDEQH/xAAbAAABBQEBAAAAAAAAAAAAAAAGAQIDBAUHAP/EAEoQAAIBAgMEBAkJBQYFBQAAAAECEQADBBIhBTFBUQYTImEHMlJxgZGTodIVI0JUcrHB0fAUYnOywiUzgqLh8RY1Q1OSCBckNGP/xAAaAQACAwEBAAAAAAAAAAAAAAAABAECAwUG/8QAMhEAAgIBAwIDBwMEAwEAAAAAAAECAxEEITESQRNRkQUUIlJhcbEyM4EjoeHwFULBBv/aAAwDAQACEQMRAD8AxPCBtbEJtHFKmIvKouaKt1wAMq6ABtKwBtzFfWsR7e78VafhF/5ni/4v9C0PEeiqM71MI9C27L8F75bxX1rE+3ufFXhtzFfWsT7a58VUYpQKEzTw4+Re+W8V9axPt7nxV4bbxX1rE+2ufFVIV4UZJVcfIvfLeK+tYj21z4qX5axX1nEe2ufFVAUooyT4cPIvfLeJ+tYj2134q98t4r6ziPbXPiqhXpqclXGC7Gh8tYr61iPbXPir3y3ifrWI9vd+Ks+vE86MlW612ND5axP1rEe2ufFSfLeJ+tYj21z4qzjcAEzpTlk7tfSB95FTuUdlK5waHy3ifrOI9tc+KlG28V9axHtrnxVmdZBj8R+deGIUrmnTdrzqCY20S4waR23ivrWJ9tc+KvDbWK+tYj21z4qoK07qcBUGsY1yWUi78t4r61iPbXfirw23ivrOI9tc+KqdeijJfw4+Rc+W8V9ZxHtrnxUvy1ifrOI9tc+KqVJRlh4cPIu/LWJ+tYj21z4q98tYn6ziPbXPiqlFeNGQ8KHkXTtrE/WcR7a58VJ8t4r61iPbXPiqnSGKMkeFHyLvy1ivrWI9td+Kk+WsV9axPtrnxVRVwdQaYLwO7XfQsmTdKWXg0flvFfWcR7a58VJ8t4r61iPbXfiqqqEiQpj0VHxjWakqpUy2WC98uYr61iPbXPipp25ivrWJ9vc+KqZWkZaMkSrT7Fs7cxX1rE+3u/FSDb2K+tYn29z4qplaQRQZeGs8F47cxf1rE+3ufFXk29ivreJ9vd+KqQFIagu6Y8o0Pl3FfWsT7a58VN+XMV9bxPt7nxVRikipL9MfIvnbmK+tYn29z4q6z4Dcbdu28V1t25chrUdY7NEq8xmJiuLEV2PwA/3eL+3a/lehCurilDZAJ4RR/aeL/i/0LQ7NEfhFP9p4v+L/AELQ2dagcraVa+y/AorxpK8SaCysQ7LSxTQ1ODUEqyJ4ClAJ3Amkmtboyvz3HRZ0PIrx4VWUulZZnZbhbGX+zt5Leo08YR/Ib1H8q6DjnDnMNDxO6fRVU26TlrMPZCybaywK/Yrn/bb1Gor2zLzH+7MAEmdNBvOvKjrq6z9t22CqyIbhV1JQfSE6g9xFTXq3KSTRncswYL7T2Bdw9pLt1R1bsygghhmUka6RrBiN8Vn2cdk8XT/Ch+9a2Np2b+J6tRh7iBM3PUsZJ10G+Kgt9Fbp+g3rWnnbBdznKubKR2y/Bm9ED7lFWNnE4hirXhb00NxmykwdJnTlVodEbvkn109uit9YKqN4Oraaa67uNHj1+ZPgyXY0MP0YBw5vnEILmYKtppBcEKezJksMx0A+jNRDYj8199XXw+IutazW7KKjm4QgglmENB5aCBrHM1tC0KT1Oow10Mf0k7IRcQfsdHLj7jJ/XOqG0tnmyQCZP5R+dGVu5lOn6/WtZ+2rVt7dx7jQ4HY13t5McdKrTe5yS7jcbp9fxcAkBVrZ2DFxisxpO6eUaT76giiPYbW+rXIPnATnbSY4QeQA3UzOWI5Gb5OENuSviOjBQwbgMidBI80g76hbYB4OPSDRE9wnf6uHnjdTIpJ6mWdhVXWY3YNnYVzmvv8AypqbAuOypmRcxiWcKP8AyMAUTRVHalh3ChADDqxndAM61erUSclkrbdNwaMbFbPuW7buz28tsxGdDO/RQyy27eAawW2iOX+W0PutURbV2devlVFlVUFySpktmiTBJiIgcYiqP/Cr8Vuf5a6PiROP4cjJO0J3z6l/BRVrZ93rHW2iAuxCqMo1J9NWG6MP5L/5f1xqJ9h3rfaRbhYaiFPuIqVZF9w6JrguYrYV5LjWuqGdVzNlAMaA783JhUK4K5HiN6jWgcU7Ki9TeS4eqDNmMEqRmZuxrIAHjaRxogVaW1F6hwPaKco5yBhw78Vb1GorlsjeCJ5ijyyqyC2scOB7jWN0rEhWAAGY6AbpHDu099Z139Y9G5yko4BoCkyU4rXqZNZRyNIE16KWlJoJ4RGRXYvAH4mL+1a/leuPE12DwBeJi/t2v5XqUI6z9sBPCKf7Txf8T+haHAKI/CJ/zPF/xP6FocoGI/oj9l+BKWvRXooKvKPV6KRiAJqvfvx4xy/ujVvTwHpoMZSwOuXo4abixIUA8hPjeitDo5iWW7KIbjZTvbKIka6jurMs28ys4CjKJJdgWYTHZD9knuAq/wBFsQ1zEC2zsVKsYBy6iPJiq2pdDyKKalPGQp/b8R/2V/8AP/SmrtdwfnLDKo3srB49EA1Pc2WhO4n/ABN8VIdjp9Esp5gk/fNcrNeN0POMcclnCY1Lq5kMj7jyIO41ODQ1auHD4i4urqVVnbjqSJI3TREbqhcxYAcyQBVZ14axwV2xkgxu0FtZZmW0AA41Yt4skAmVkBteR3GqW1lR7DHRgASCDy76Gdj7RNqYlpPHge7XWdN9N1aeNlT56kK2WuE15B3at3CM0Zgd0mI/zA0xyR2SFB11BJ/qIoYbpE3kLMe/l5oqFukz8EHvo92sxjAePAK6TMap7GxbXbQcxvI03aVeYUlKDUsMZjJNZQ01k9I0+bHc1ayiqO3U+aPcQffWlW00aVvEkCtbvR9eyx7/ALhWJlok2Db+aB5k/fH4U9qHiA5qdomgBXop+WkrniI2KQ05mA1NQ/tKaa7/ANbvV66lQk3hIq5JLIl7FC3BOkkARvk0/D49mAy5oJgEjRjyHeOI76yOkt5ctvU+NwHId/EEVnYLarIsGbm8yx4k6jkPRTtenTqzvkWndieOwa23uKDnRyRxEiNfsn76gxOIzAQCDpMtP4CKGvl8j/piO4/6VInSJOKH0a/hVXTZjZArYZ5NsCvRTMNeDqCOImONTZaUknwxpcDCKwekb6oO4/hRBFDnSXqy6qSesjs6woBOpYzWunz1onxFX8T7GSRTTVPG37lpgrKdN88e8EcKns4pXGh9B3iunhm1errt42H011pyj9GlNQaSTwQha7D4Ax2MX9q1/K9ciiuv+AUdjF/btfyvUoU1S/pP+AE8IY/tPF/xf6FodI9NEXhCP9pYv+J/QtD4FR3Haf24/ZfgTLTRUkUhga7qCZ1p7le8CTyyyfSBp6qr7F2Q+JdoZFCLnd7hIVVmMzEA8YG7eavWWVFLuMwkSJiVnUA7xO6eFR39oA9bbwtvq7N0IGVznMocwh2UECatB+ZzNdU01GPL5KO0L4dgqIqgALCTDEfS7ROp38u4VtdDcJlvqzeMQw8wjdVHDbPC6nU+4Vt7B/v085/lNZ3vMGXo0ThHrnyFwFQ4u8ERmO4AmrMVj7VUl1BEqCCFB1duAjgBXIrj1S3LPPCB25YvvdN0Eqt2IG+RwQjza1vNsXMMrMYAEdx/Eb6vYXCGc77xoANyiqO1Nu9WSFTMVaDMgarIIMU11zsajDsZyUa4YbJL+D6vD3AzFzlOoETpppO/hSN0ZuW0tXYwhR2zDV21yx1ZDMcy6zzBFQYbpDmDZregE6SfpActBrW5h8HbXtKuu/eYnzVurHSn1rdirgrGul8GJhthC5h2um/g0ZM9s2ntjNBfeW8bPAlTlOhAkTS7F6MDErfdcXh7XVZYD24LZQGDyDoCdCQGJg6VtXrCFsxUE85I88wdac923MkpPMxVve00tgemx3KmzsJ1YIksCxMgc+QJq2defpA/BjSftVvy10/eH5+elGKQmAyzykfnSMuqTy0MxwljImQ1U2yk2X8341oxUG0rc2nH7rfcarH9SNYvdAPFFmx7cWk833maFIo0wlvKi+YfdTmo4Q5q3siXLTXTQ1SsY8tiHtyoVAB+8zETpruA++tIilXFxYinkwsFsNkdma4TIjLJjzkHfVz5KQxMyJg8dwH4VLtHFG2FgSSyrExvOuvmoXPSC9PjDefoj8qZhCyz4lsYSnCHws1NrWgnVr2WBlPnBmIDQvWDXxl3g8zXsTgRNz/6oVQi5itwEZNSYV4BedTJmNIq3gLq4gfOL2kjtKYklQSdDprwq+cJbKZCvZO8E6+vfWsb/Cj0Nbmfg9b6lwCi4MPbF4rYRSzNBa8AIB+bnrSQNM27NJiqmAwS3FSYRnUxLcSeyxMnQAEARxoxbZtgjKVJAiJJ0jXTXSnfsqAyBu3TWr1daXBRaaWeStgrOVVG+BGkcAKtuIMHT9f6U8CvZa5kmpb4HlkiK0E9McMzXQV4KBHpO6joihTbx+ePcBWum2maQqVr6WD2ztoM0WbiG4CYUfTB4ZD+eldAwHgduZBfuXlCkSEWcwB3ZnEie4A+ehPC3TacXE0bnA1HKm7W6U4wsO2VtqdEU9n/ABeV6ae8SblhJYE79FKrdbi9IVt4Zygui4QYIUar9rlWfYvq+oP+lTRYxR3izc0+wxj/ACSaysfgrlhyHGUjXXcfTWnQ0t3kiGtmmk+DWNde8A/iYv7Vr+V64/YLFQWRknUSCJ7xPCuweAjxMX9q1/K9Vi88DWpmpU5X0ATwgj+0sX/E/oWh8Hh+dEPhC/5li/4n9C1gRUMfpX9OP2X4GO4US2g57qzlxZuOBELPr5TWucALkI2hYZh5uZ5zrHdV7D9DwmVwx1gjM9sCPNvFOVaK22HXFbfc5Ou9q103KtvjnbJn3cKGtksGKhlXMrAQ8EmQQSw80UllABAGg5Vv29g2re9lJ46ljwEkgR37+FXLWEwy72LfZQD15vypmHsizu/RNiL/APo6VJy6W36bAr+udX9i/wB/b8/4Grm38OmXNaDADyss/wCUCqeyNbtsjyhSev0joWH3R1dB7RjrapNLDQZE0wW1zZo7URPdyp9wUttK82i6xgSKDekNnt3DH0k8+qN3fj66NctY+0Nim45YOAGyyCCd07vXTWksUJZkLaiDlHYE8Ihh44IT6ip4qeXd5xR/hdUU9w+6sVOjRE9sagg9md/Lke+t3D2MqqszAArbVWxmlgyorlF7mP0i6yEKqYDcNZMaTpprQ5bvEALlIgOo0AgHxxJPGKPTZBnMAQeBgj1Uowqf9tP/ABX8qKtQoRxgLKXOWcgNalt06puLoAUAMIZbeIMLv3aa1I+CYgnMB2bbAZwZkiBpPaHEbxRx+ypvyIP8K/lTlsjkB5gPyrR6zKxgqtNjfIy2mmtJetypHcR7qnyVXxd/LoozMdAPz/XOk0sscivIAgNY7wPfFFVrDXLgGdig4Ku+P3m/KsHDWpvqsRD7vMd5PE6UZ21pi58Ic1E90kYGz1Fi+9ttBcM224HTVJ8qdY41q4uwWgqBy1nd6Ko9KR2LYHjG9by+gyfcDWurVm1lKQistsxdruVayB5Xn3KTxYeuRvoMYRvrpGL2atwqWLgrMFGykSCDrHI1nDova8p/WPhpqm+EY4YrbVJyyiHo8si42urnf3ACtLEMQDA4Hjx14fjUuDwK2gQswSTrEyfNpUnV6z3fnS1klKbZvBNRwAMt4zlu0pac28TBPoNSi+2oDvuUcdOXDefWaMDsuz/2kPnH386hxWDw6xNlTJ4A7/XpTS1FeMYF3RPzBw4m9rHWTKLGVtG4LEaFuW88K2Ng4l3D5xqrRxndMGfPVpdmWW1FuNQdCd43HRquYfDBAAsx36++sr7YSjhI0qqlGWWxsUH7Y1vP3R9w40aMKC9qmbtz7X5Vnp/1HT0v6yjSMOf69FOApIp0dayZl7Z5mUiORrpHRXDolsa28RGqi4IyNxKETl471NBBr14NlIDss78pInzgbxWN8JzjiMsHPs0UXmUVuFnS7pDhsrJbRrrjQroVU8TmUmd3D0xRJ/6fMSblvGGAO3a3bvFfvriNy01s6yORH4RXbf8A09vmtYv7dncACey++N5q1GmhTHEDlWSsXwy2A/wgj+0sX/E/oWsRIUZm9A5957vvrc6fpO08V/F/oWhzaDz2RuYhR9kf7e+tO53YPppT+i/A+1fJdbhM66+Y6fl6qO+jWyP2q5lmAqhm5sJ0UTzOk8KA8gINEOxNosqq6uUcASwMecHu03HSu77MslKqdcXh8pnlfb2lULYW9OVw19TpljYdq0Z6lBG6WDNx17Q38fQauWoJjrNN2Xqp5DUkld4/WpoEHSvEyJvZjw7I5jgsA6gb6kGOxl0Eqt0/w7UepkWRvPGqTpln47F6i9cZyj8FUvTH5waXTvZeGt21FsBbrHVV3FYMkqNF1jlNc42TpdVT9FwPf/rRpY6O4u5LdUwJ1JuELJOkmdTWHtTo7fwuJttdChbjKOyZ7QM6+iaz13hPT9Kn1SQ37LjfVqG5xUYtYxlc+oSRSstPWyYBgweNLkryDi1ydhPPBHpXjHOvXrAdSrCVIgg7jQ8S1t2ssSwt5bltjvCFoKHnG4HlWlcFJcgnmSXmbt7TL2gNdx+l3CN3vrJTF5cQLbXjOaMmQ8RoC0wN4ogtiQD3U5bA8kD0VpCaimmjKUG3yVrJ39rNrxEVYZYMdwPrAP41X2niRaUEgmTGkaaVPisYhe+yK2W2SJY6EqoBAOumlQo5WSVZHqUO44HUCJ5nlXlxFpVuK9pbjHVWLRA0lQI1mSaHsL0kR2QBHzOYhXEb9NONEj4VSZKrPM1ol0NF7aZR2ntkbhMOAo10IBA5abqq4BA7u/flHmH6FaXUsRCKTppAMT591SbG6OX1tKrIQwJJP0ddeXvrSFcnvgp4sIxe4DYez/8AMYcmcxy/U0VW10q9a6EEXmvNdQFvoyIG78qvP0dSCDiAJ0lYn0VedEpMm3VQb28gMS312KzfQsgqp53G3n0CRWjfvKmWd7MFEDUk0QYXo3YtqFW+APRqeJOmppMZ0VtXVy/tABBDBhEgjcRp+pNEtPJv6GCvijDN0ZgvEifRTLx1Akzw5Hzk6D0kUQXOij5gy3bZIEb9+o/Km3Oj98fQzfZNU8CUXnBd2wa2YGWbVxr0/tHZBJKDqyI17Mi4x91auHEjxs3fEeir9zDMvjIy+dfxrO2xtAWLZuRMECAeffVbN+2Cao5eE8j0uhiY4frSvMorL2JtcXnZcrAwGJ0IA3ROh91aBx1vtySBbjNppqwE7u+PTVOj4jS3NW09h11wo3d1JbfNOm4xTkupcydWykkjf595BB0q3dZWMhQkCCoiCQdSIA3/AK4RPh/Bkr1vOCoy0B48/O3OHbb+Y10N7RABOgJgGud4s9t48pv5jWlEcPI9pHmTID5vTTTThTSPRTQ8eX9TrTfdSma8TyoIYy9bBEEaV1bwBYcJbxYXi9r+V65XNdb8BZ+bxX27f8rVMRH2hCLqb7gR04b+1MSP/wBf6FoUdfnF7gT6d28+aifwgf8AMsVG/rdP/FaHsUAHVtwb3HiKjuar9mP8f+DqOPBdhrFx71u7aR2GVlLgNoZkAHTePfQR5q3ehOO6nG2juDHqz/i3e8D11et4ZXVxbqbjs0daxODRSLStatZxCKAocnKwOUCDIOUjXeKiubRtItxzfZ+pMMEB7JJA3E7tCN/EnSmdINiHE3bLZgqory0wysYKMBxgiazl2JYs6XsXbDsLguyyrnD6+KWmQeIFbNvOEjlwhp5QTsm8+X8+f2NTE7Tw+e8GEMqhhnYAPmClShk66Lw586odI8uLwa3gAIYPBMwVbUTHo3VFc2ps/Dtad7zOVTqgwtllcDvCQSNN3Kqd3pfg0Bs2bT5XJJLMFWW4y7SBpwEVtN1OGO+3+TlRjarc8xXHn9GZ2z9qWLigveW03FWVjHmYHUVmbT6R5Wi0Q48pkKg+YZpI9VDeIIkhTInTX9TUPnHprlumGeD1Nelh+pmy/SW+dwtj0E/1VQw20Lly8XYr28ls6HxQ2sa6bxWdiLhMIp1O8+SOdW8MoUTy3d5qyrjHhFo0wc9lsvyag6QXl0BSBIHZ4TpOuppT0ixB+ko8y/nWXatMxgKzHkok+rfW1geiuIuMBkyzz1IHeN9T4UX2Jn4EP1YM/E7WvuRmYMAZAMDXnoPdWjs3ZGNxIi0XRW38jO8nSTvo82T0Nw+EAe+Qz8jw9EwPvretX7jj5tRZt+Uf9dffVlVE5Ft1Sn11x38/8AfsrwbJayvfvQ67ssp/KZ48TRVhsLZGlu010j6R3eknf66ms2lnsI11vLaQPV/pVi6h/wCpdA/cQSfNprWiil2FrLrLHmTyQ3rzLve3aHJRJ9elQNikOoF66fPA9WlSY26LFtri4W4+UE67zHIEzNB2G8IuKxFzq8PhwgBhmJ0UcZOXxh5O+rGaDJBcPi4Vf8UffBqzbw+Ij+7tL6vyFDt25ffxsXcH2LQH8waoRgp8bEYhvQF/lUVXJIWCxf5WfUK9+z3fIsn0ChJtjWz/ANW//wCVz4qa+y0Hi4m6p+38U0ZDYLmwzccMnnQwfdUUhfo3k/xSPfQna2ZiQZt7QePJZbJH8oPvrSw+K2gg/vLV2OBUrPpGb7qMhwb1q+Tp1iP3OMp83EVS2nsjDXVy38OFB4gAieelUv8AiVgB+14Nl1jNbHWAd/YEgd5FW12hZNtnw17UfRmR6eVTt3BZTygbxfg+K5nwV4DNvVgSDHCAQRQdte1fsK6XrDAuyS6xkIUkwBvgyN/LjXT12pADuAM257fdvBXd+NevdIcO8pdh18qPv3x91ZuEXuXnN2YVm6QD9FrNzELJ6pEEqDlliQOHa4SPfWx/w+4Mi4B9kED0iT91P2l0StXvn8FcyXBrCkg6cxOo1rOwu2MbZOS9b/aNYzJCuePi5QvuFV8KK7G7nnet4+ncj2zeNhTN+yWGuQI2Ynlm/wBqBLl2STkgn94n3RXW7eOs4gFWUgzGS6hUk9wYdrzrNY+0ehNh46rNbY8ASV85DHQeardKXAzpdZCvKlyc3M8xHKNfvprg8D6/yFF+1OguItibZFxfUfVxoXxFhkMOpRuREVGDp1212L4WVQpHEH3fnNOjXWpBzI9P+9IymTxoNUthh13/AK9VdZ8BniYr7Vr+V65OR/t/tXWPAYITFcO1a+56mIl7Q/Zf+9wE8IBHylih/wDp/QtD7iQVbVTy3jvHfRD0/E7Sxf8AE/oWsAAjvqHyMVJOqKfkvwMt5tx4fSG4j8D3GpUeNQYI1BG8GdCIpoHLQnlp76je0fLf0EfiCaC2GljGTWv46/dUZu3lYNnZZPcCx0C+qpsX0jvdc9/rRaZ4RhaMbo3mTynfxrCbDZoBe4wGoDNoPNyqRbQGkTHPX3mp6mLe7xznoS/3yHYvH9YZuFrh5vmb30gvpIK5QfsgH3ipN1JAPAVAwoNPKx6Cvf5tB89QPiTuSGPPgPORUvVL5K+qjXon0OLxcvStvgu6e8xw7qkyvu6I/G/TkFNh7Hu3TFtczHxmg5fXuj0Uc7N6DW7YD4u5J4iYHm3TWltHbVrCxYwyB724IBu03ty++pOj2wrmIb9oxj5lXUKPEHmX6R5EyaskcuzVWOG2y/uzV2Ts5SCthBbtjfcIj/x/OrGI2gtn5vDLmc6Zu/vPCk2hj80W7YhNwA3sR3+8nhUmEwpQhEE3TvPBBH6++rCDbfJFhsDlYNc+dvHUKNy+jh99WtoX7dkZsQ4ZhuQbh3VS29ty3gky25e607tWY8Y5RzrCsXsHi0AxLGxiVB+kcpMTEHny38jWsIN7vgzlPGy5LX/GOe4FIKWZgxvjjpNFlva+Es286XEYfukEk9/KuO7ZurYAzbjqDWAcazElJUHew4+jj54itbaq+jqTI06uss6FE6L0o8IrGVTQcFGrHz61iYDpxctIQLKsSSTJjUx+6eVCdtI3emePnO804Cksnoa/Ztaj8XIb4Tp7cfxrdtR3En7wKu4bptbJhs6d5SR6wxrnkwa28A7XrLoBLL215wN4k+cHWq5Yz/xumkttmdCw23bTD/7Cj7Qj7zVx7t6Pm7ltuQ1/OgjZn7NbKdbFwalmZ43bgbUydSNDqaxcfKfOWWa2s6AMQD5k4DuM90CrN45OXDReJNxhlfcMtqY7aCb8JYurzDMT6in41mWulkEJesCwTx7QHrGo9UVlbP6bYq2QGK3F45hrHcRA9xret9KcHiRlxCBCfKAjfwaIHuNSUlppVr4ofyjZwhuXUBt3kYaRDyeceKAPTVDaLoWjE2GR4IF1RMTwDrqPMR66pXei7Wj1mCusp35SZU+cbj5zU+C6Un+5xiBLsdlj4jtwg6xrA1576Bd153i8/k5xtHbWKg2uuZgLh7KRBMZVdYEnSR6qLPB5iGK3bWKDoR2ke6rZWHFCzDXWCPTU/RfG2hfBv2kzZu1I1DTvmusbX2al6wcgExII9PGr7YMZZyBv7MqkXLMKeBXxG/I1oWL64giR1d8bt0N3ems/o/eVLj4W94rHsk8G/Ij3ipdqYZsM4LapwbiPT+PdQTyWiSeyw7Q0Kn7x3V5bIHiypPk91aFxBiLfWJHWoNY+kOfeDVOzcBE8eI5HlVWQI9xwIkHz6e+qmMs2rgy3UBH7wEeg1eYVXioYAxjegtl9bTsk8NGHondQ5tPojft6wH+wfeQYrpK2xvGnm/Kh3pbt02EyJLXG3kaZR3GN/dUYHadbdFpZyvqc4uDLoRBG+d/qrqvgM8TFfatfc9cm6weV55rrPgM8TF/atfyvUI6Gulmj0APwgx8pYr+J3eQtYIEVv9PjO0sX/E7/ACFofiN34VHcbo/bj9l+B2+l1HfSTP6NeiN369dBqLApdeP69de3868dP0KAFA5GvA869+uNOzRQHAV9BNg9c/Wvqins95594og6W7ZbMuEw/wDePoSPoj8z7q0uj1gWcKscFk+eJNDvRS2Xa7iW1d3K2/X/ALeqr4PP2WeJOU5cLhfg1+ivRoKcp1c63XJ9OUHlxNE+0LwIKKctu2JYj9bzHop4UYbDFm8ZtSeJP+pqlcX5u2hOrFrlw9wj3flVhOU3J5YuDTKA8dt9La+SOH5+erePv/s1oqoL3WBZo1J46U/BMFVr7cBCA8AP1NBXSXpG9tHZNXc5QZ0Ufva90xx04UBGDm8IGdr7Uc3CbYF1iIJy7tToA0dXppMga76yM/VkknNdMjT6I3wD5t7eqar/ALTebxrp1mcoie8mND5iKaixPvPE95PGry1Dawlg6Gn9lPq6rBbvaOZu0dwJ4AcByry16KWKwO3CEYrCR460jHnTiedNcxQXGExUuFxTIwdGIYVWIp6pNBTLyajbakCUGbiwJE/4arXcYzjtHSqyW6eqxUYRopSxgeRUZU0414D9f71JDWTS2Jt67hyMhlOKHd/hP0TRqnUbQtHyhPcVPfyPuNc4q3sraT4e4Li/4h5S/mPzoyc7U6P/AL17MXaFi5hMRkuSVbxW5xu85o+2F4Qnt2QhtZ40DFo90VH0p2auMwuZYzxmRtNGiQfTXP8AYuKziGZLZBysG3j3jSnNMqntYee1Xiy3h/IU7b21cxF0uALZO4KOI13njRh0P2qMbYNi/rcTQkjeOB/XKh7DYHZwtqbuMd3jxbUR5pgn/NVPo7tu1bvnqEKqNXZjqRmAEc9SK3v8PoxGP9hWjxerMmF3R8nDXzbLTDMoH7uhA79Jq/tzDdVdDKJS57jwj7qwcXh3bPiJ7SXA/pI1Hmy6UU4n57CSN66ju40gO9zKa7z07j+dPy91YOG6YYcsbd75tgSCH8UnubdrUXSHpNbspltsGusOyBJVe8xuqpoqpN4wXtq7RKk27K57sTABMct1DG3Mati29olLt64ZOZWDWpjno3mG6KHsNty8jFwRnJnPrmB5g6H3mqOJxDXGLXGZmOpZiSSeZNHUkth7T6CbnmzghOvd+vXXVvAUITF6R2rX8r1yk/r9CuseA3xMV9q19z1CG9ckqXj6FzanRrZ1/E4pr6Xg9t7echmIdriBl6tEljpwimWug+yCqMpdldQ6lblxgUJgNImAToJ3nQUYfIFs3Xu5rma49u4YaBNsZVERqI0IMg+fWm4To3ZtpbtoGFu2FVFzTAUswgkSDLakEE5V10qTkK+xcSYHYvojsW2zLcuFSgJbNecAZRLDN4pIGpUGQOFWbXg92YUdkS62SZHWONQswC0TPPdRLiOi1hlvpBVb+c3ApAk3J6wgxIzAmdY1kAHWta3YhMhJYZQuu8iI1jie7nRgn3i35n6nOdldE9k4hLbgXUNyyt8K9xwerKqxIPitlzAMVJgkAxU2H6F7IZSV60w4tkZrucOVDBSkZ5KkNu3a7taLbPRuwiIkPFu01i12yDatMqqyW3EMNEXtEluyNaW10dtLngvNwqzkkHMy2RaBIIKnsAcIkTRgPeLfmfqCWJ6G7IXIXZhnAKzcfcTAZvJE6SYEmKr47opsu3ctWsl5jdvCxKu2VXKO2rHsmBbMgEkaSNaNMPsXDuy3UBlU6mfKRGYBGzCdGzQRB1MGDTh0fsyhhstu8cQiT2VunrMzjSdTdckExJ4UB7xb8z9SDE4HC2bYtvmAIgKM7sQBqQqgsQBvMQN5qnhdmYHC5FDEZYYSzMAHJys7AEKCQQCxE7hW9i9mJcuW7vaW7bDBXUwQrRmUjcVOVdCN4BERUGJ2FacvmBi6ipdWZF1FDAK5MkwGbUQTOpNBjkobVxWCuFku3R831QcAmE62RbzkCFzEaE6buYqP/wCDmym4c5Y2chLZsyL1hQJGacpzaDUEHWRU2J6I2G63x1F1bCsqsAAuHOa0q9nshTPn4zUh6L2uu6/Pdz9d1/jLHWdV1Uxl3dV2I5a79aAKuN2jgWsjPdIt9W9wFQ+ttNLjCFklZ7QGqzqBWZtPZ2y7gFm65XIbJAJdZN7MLRDFRnzQw0ncQYitZOhWGyoh6xlRcSgUtoVxJJvAwATmJ9HCKmxHRSy8FjczD9nGYMASMO7PanSOyzE7tYEzQTFuLygVtdDtku6IC+Z2uKFN1w2a2JcFWhhHGRxHOpLfQnZTKzjrCqwZzXNQ2isgj5wE6ArIPCiUdFLAum4TcYl7twqWGUtdQI8jLuKACJ0jTWra7EtiyLOa6EXLlhyCoRlZVB4gZRvmRoZFBqtRb8z9Tnt/Ymxlu4a0Bfc4k3QpQ3CF6oMXzCJBBXKREqd8CSLydEtkG2l2XKOCwK3HcZQYLyoMIDvc9kSNdaKU6JYdbtm6oZXsviLltg3inEFjd0MggljAjThT8D0Zs2kVbecZENvNIzNbLFurYxqssdd4nfQHvFvzP1BW90T2QrMpdpQ2g8XHITrSRbLEaKGjQkxu5irmJ8HmzkjMtwSQoh3JJPAAAnvnhB5Vs3+h+HIuKM6rcWwhVWAASwZtKoy6BST69a1sbgRdAVi3HdHFSNQQQd/Eb6A94t+Z+oAW+h+yGNyBeJtotx/77RGmGAK9sGD4s7jUuJ6H7KRWZhehAxOt36KFyPF3hVMjeNxg6UXHYoN205jLZEWwMwaMsEXHzkXFnKwBXQqp4U+9sS0+YvmbMtxSCd4uZswJGpENABMAAQJANAe8W/M/UCU6M7I6u1cfrbfWqrKtxrisATAzAjsiTGY6GRBMipbXRLZDBCrMwd2tqQ7kG4uaUkCM3ZbTjlMTRcvR6yGRoOdLS2c2ktbWcqtpwzEgiCJOupqC10YtKEXPdIS+cQJZf71mdmY9nUEu5jd2uGlAe82/M/UH8N0G2Y9s3bYusozA5WuFgVJDLkjNmBBBWJkbqzNldH9kXwrAXUDLdcdY7ocltoZ4aJXUHMNBMb5FH2ztjiwjJbe4Az3HJJUnPdYszCV8okjgMx4QBn4folbt9XkuXJtJdt2w5DBUulTcEQCZKqdToQOEgge8W/M/UwsH0I2XdJVM5cAMU6xwyqToxRoYKeBiDwpmF6EbOuYi7h+qvBrS2nJNwwwuG6FKwSf+kd/MUX7O2R1TEpcbKYJXLbEtMySqAnTSO8+hcPsdVvviA9wvcVVaSuUqhfIoGXTLneNeOs0B7xb8z9SvZ6M4e1bCgMFURqx3DmfxoRTodsa7ncEtquaLlyZacuVYls2uXKDmgxXRLuGDIbb9tWUq2b6QIggxzBIrLHRuwLaW4aLbK9szDW2UEKVYb4DMO1MgkGRRnBllgzhuiWy7CdYOsUE5RnLl80TlFtlzhoBMATGu6p8N4PNm3Qt1AzK4Dqy3WIYEhgQQdRuokx2xbd3qzczM9ts6OSMytkykjTLBXQjLGpMVpWLQUQNAOFXdkn3KdEc5wUl2LayMkGG3690eipMLsu3bTq1nLEQTOlXq9VclgPxPg3wLszsjyxkw5j1VCPBdgPIue0ajavVBorrFxJgT/wC1uz/Iue0avHwXbPP0LntWo2r1BPj2/M/UCP8A2t2f5Fz2jVtdHOiuHwQcWAw6wqWzMW8WYid281u16KCsrZy2bZ//2Q=="/>
          <p:cNvSpPr>
            <a:spLocks noChangeAspect="1" noChangeArrowheads="1"/>
          </p:cNvSpPr>
          <p:nvPr/>
        </p:nvSpPr>
        <p:spPr bwMode="auto">
          <a:xfrm>
            <a:off x="207433" y="-144463"/>
            <a:ext cx="4064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027" name="Picture 3" descr="C:\Users\kavan patel\Documents\o-SPACE-LASER-facebook.jpg"/>
          <p:cNvPicPr>
            <a:picLocks noGrp="1" noChangeAspect="1" noChangeArrowheads="1"/>
          </p:cNvPicPr>
          <p:nvPr>
            <p:ph idx="1"/>
          </p:nvPr>
        </p:nvPicPr>
        <p:blipFill>
          <a:blip r:embed="rId7" cstate="print"/>
          <a:srcRect/>
          <a:stretch>
            <a:fillRect/>
          </a:stretch>
        </p:blipFill>
        <p:spPr bwMode="auto">
          <a:xfrm>
            <a:off x="0" y="2770910"/>
            <a:ext cx="6775258" cy="3948545"/>
          </a:xfrm>
          <a:prstGeom prst="rect">
            <a:avLst/>
          </a:prstGeom>
          <a:noFill/>
        </p:spPr>
      </p:pic>
      <p:sp>
        <p:nvSpPr>
          <p:cNvPr id="1029" name="AutoShape 5" descr="data:image/jpeg;base64,/9j/4AAQSkZJRgABAQAAAQABAAD/2wCEAAkGBxQTEhUUExQWFhUXGBcYGBcXGRseHBgYHBUXHBwXGBgcHCggGBwmHBcXITEhJiktLi4uFx8zODMsNygtLisBCgoKDg0OGxAQGzAkICQsLCwsLCwsLCwsLCwsLCwsLCwsLCwsLCwsLCwsLCwsLCwsLCwsLCwsLCwsLCwsLCwsLP/AABEIAJ8BPgMBIgACEQEDEQH/xAAbAAABBQEBAAAAAAAAAAAAAAAGAQIDBAUHAP/EAEoQAAIBAgMEBAkJBQYFBQAAAAECEQADBBIhBTFBUQYTImEHMlJxgZGTodIVI0JUcrHB0fAUYnOywiUzgqLh8RY1Q1OSCBckNGP/xAAaAQACAwEBAAAAAAAAAAAAAAAABAECAwUG/8QAMhEAAgIBAwIDBwMEAwEAAAAAAAECAxEEITESQRNRkQUUIlJhcbEyM4EjoeHwFULBBv/aAAwDAQACEQMRAD8AxPCBtbEJtHFKmIvKouaKt1wAMq6ABtKwBtzFfWsR7e78VafhF/5ni/4v9C0PEeiqM71MI9C27L8F75bxX1rE+3ufFXhtzFfWsT7a58VUYpQKEzTw4+Re+W8V9axPt7nxV4bbxX1rE+2ufFVIV4UZJVcfIvfLeK+tYj21z4qX5axX1nEe2ufFVAUooyT4cPIvfLeJ+tYj2134q98t4r6ziPbXPiqhXpqclXGC7Gh8tYr61iPbXPir3y3ifrWI9vd+Ks+vE86MlW612ND5axP1rEe2ufFSfLeJ+tYj21z4qzjcAEzpTlk7tfSB95FTuUdlK5waHy3ifrOI9tc+KlG28V9axHtrnxVmdZBj8R+deGIUrmnTdrzqCY20S4waR23ivrWJ9tc+KvDbWK+tYj21z4qoK07qcBUGsY1yWUi78t4r61iPbXfirw23ivrOI9tc+KqdeijJfw4+Rc+W8V9ZxHtrnxUvy1ifrOI9tc+KqVJRlh4cPIu/LWJ+tYj21z4q98tYn6ziPbXPiqlFeNGQ8KHkXTtrE/WcR7a58VJ8t4r61iPbXPiqnSGKMkeFHyLvy1ivrWI9td+Kk+WsV9axPtrnxVRVwdQaYLwO7XfQsmTdKWXg0flvFfWcR7a58VJ8t4r61iPbXfiqqqEiQpj0VHxjWakqpUy2WC98uYr61iPbXPipp25ivrWJ9vc+KqZWkZaMkSrT7Fs7cxX1rE+3u/FSDb2K+tYn29z4qplaQRQZeGs8F47cxf1rE+3ufFXk29ivreJ9vd+KqQFIagu6Y8o0Pl3FfWsT7a58VN+XMV9bxPt7nxVRikipL9MfIvnbmK+tYn29z4q6z4Dcbdu28V1t25chrUdY7NEq8xmJiuLEV2PwA/3eL+3a/lehCurilDZAJ4RR/aeL/i/0LQ7NEfhFP9p4v+L/AELQ2dagcraVa+y/AorxpK8SaCysQ7LSxTQ1ODUEqyJ4ClAJ3Amkmtboyvz3HRZ0PIrx4VWUulZZnZbhbGX+zt5Leo08YR/Ib1H8q6DjnDnMNDxO6fRVU26TlrMPZCybaywK/Yrn/bb1Gor2zLzH+7MAEmdNBvOvKjrq6z9t22CqyIbhV1JQfSE6g9xFTXq3KSTRncswYL7T2Bdw9pLt1R1bsygghhmUka6RrBiN8Vn2cdk8XT/Ch+9a2Np2b+J6tRh7iBM3PUsZJ10G+Kgt9Fbp+g3rWnnbBdznKubKR2y/Bm9ED7lFWNnE4hirXhb00NxmykwdJnTlVodEbvkn109uit9YKqN4Oraaa67uNHj1+ZPgyXY0MP0YBw5vnEILmYKtppBcEKezJksMx0A+jNRDYj8199XXw+IutazW7KKjm4QgglmENB5aCBrHM1tC0KT1Oow10Mf0k7IRcQfsdHLj7jJ/XOqG0tnmyQCZP5R+dGVu5lOn6/WtZ+2rVt7dx7jQ4HY13t5McdKrTe5yS7jcbp9fxcAkBVrZ2DFxisxpO6eUaT76giiPYbW+rXIPnATnbSY4QeQA3UzOWI5Gb5OENuSviOjBQwbgMidBI80g76hbYB4OPSDRE9wnf6uHnjdTIpJ6mWdhVXWY3YNnYVzmvv8AypqbAuOypmRcxiWcKP8AyMAUTRVHalh3ChADDqxndAM61erUSclkrbdNwaMbFbPuW7buz28tsxGdDO/RQyy27eAawW2iOX+W0PutURbV2devlVFlVUFySpktmiTBJiIgcYiqP/Cr8Vuf5a6PiROP4cjJO0J3z6l/BRVrZ93rHW2iAuxCqMo1J9NWG6MP5L/5f1xqJ9h3rfaRbhYaiFPuIqVZF9w6JrguYrYV5LjWuqGdVzNlAMaA783JhUK4K5HiN6jWgcU7Ki9TeS4eqDNmMEqRmZuxrIAHjaRxogVaW1F6hwPaKco5yBhw78Vb1GorlsjeCJ5ijyyqyC2scOB7jWN0rEhWAAGY6AbpHDu099Z139Y9G5yko4BoCkyU4rXqZNZRyNIE16KWlJoJ4RGRXYvAH4mL+1a/leuPE12DwBeJi/t2v5XqUI6z9sBPCKf7Txf8T+haHAKI/CJ/zPF/xP6FocoGI/oj9l+BKWvRXooKvKPV6KRiAJqvfvx4xy/ujVvTwHpoMZSwOuXo4abixIUA8hPjeitDo5iWW7KIbjZTvbKIka6jurMs28ys4CjKJJdgWYTHZD9knuAq/wBFsQ1zEC2zsVKsYBy6iPJiq2pdDyKKalPGQp/b8R/2V/8AP/SmrtdwfnLDKo3srB49EA1Pc2WhO4n/ABN8VIdjp9Esp5gk/fNcrNeN0POMcclnCY1Lq5kMj7jyIO41ODQ1auHD4i4urqVVnbjqSJI3TREbqhcxYAcyQBVZ14axwV2xkgxu0FtZZmW0AA41Yt4skAmVkBteR3GqW1lR7DHRgASCDy76Gdj7RNqYlpPHge7XWdN9N1aeNlT56kK2WuE15B3at3CM0Zgd0mI/zA0xyR2SFB11BJ/qIoYbpE3kLMe/l5oqFukz8EHvo92sxjAePAK6TMap7GxbXbQcxvI03aVeYUlKDUsMZjJNZQ01k9I0+bHc1ayiqO3U+aPcQffWlW00aVvEkCtbvR9eyx7/ALhWJlok2Db+aB5k/fH4U9qHiA5qdomgBXop+WkrniI2KQ05mA1NQ/tKaa7/ANbvV66lQk3hIq5JLIl7FC3BOkkARvk0/D49mAy5oJgEjRjyHeOI76yOkt5ctvU+NwHId/EEVnYLarIsGbm8yx4k6jkPRTtenTqzvkWndieOwa23uKDnRyRxEiNfsn76gxOIzAQCDpMtP4CKGvl8j/piO4/6VInSJOKH0a/hVXTZjZArYZ5NsCvRTMNeDqCOImONTZaUknwxpcDCKwekb6oO4/hRBFDnSXqy6qSesjs6woBOpYzWunz1onxFX8T7GSRTTVPG37lpgrKdN88e8EcKns4pXGh9B3iunhm1errt42H011pyj9GlNQaSTwQha7D4Ax2MX9q1/K9ciiuv+AUdjF/btfyvUoU1S/pP+AE8IY/tPF/xf6FodI9NEXhCP9pYv+J/QtD4FR3Haf24/ZfgTLTRUkUhga7qCZ1p7le8CTyyyfSBp6qr7F2Q+JdoZFCLnd7hIVVmMzEA8YG7eavWWVFLuMwkSJiVnUA7xO6eFR39oA9bbwtvq7N0IGVznMocwh2UECatB+ZzNdU01GPL5KO0L4dgqIqgALCTDEfS7ROp38u4VtdDcJlvqzeMQw8wjdVHDbPC6nU+4Vt7B/v085/lNZ3vMGXo0ThHrnyFwFQ4u8ERmO4AmrMVj7VUl1BEqCCFB1duAjgBXIrj1S3LPPCB25YvvdN0Eqt2IG+RwQjza1vNsXMMrMYAEdx/Eb6vYXCGc77xoANyiqO1Nu9WSFTMVaDMgarIIMU11zsajDsZyUa4YbJL+D6vD3AzFzlOoETpppO/hSN0ZuW0tXYwhR2zDV21yx1ZDMcy6zzBFQYbpDmDZregE6SfpActBrW5h8HbXtKuu/eYnzVurHSn1rdirgrGul8GJhthC5h2um/g0ZM9s2ntjNBfeW8bPAlTlOhAkTS7F6MDErfdcXh7XVZYD24LZQGDyDoCdCQGJg6VtXrCFsxUE85I88wdac923MkpPMxVve00tgemx3KmzsJ1YIksCxMgc+QJq2defpA/BjSftVvy10/eH5+elGKQmAyzykfnSMuqTy0MxwljImQ1U2yk2X8341oxUG0rc2nH7rfcarH9SNYvdAPFFmx7cWk833maFIo0wlvKi+YfdTmo4Q5q3siXLTXTQ1SsY8tiHtyoVAB+8zETpruA++tIilXFxYinkwsFsNkdma4TIjLJjzkHfVz5KQxMyJg8dwH4VLtHFG2FgSSyrExvOuvmoXPSC9PjDefoj8qZhCyz4lsYSnCHws1NrWgnVr2WBlPnBmIDQvWDXxl3g8zXsTgRNz/6oVQi5itwEZNSYV4BedTJmNIq3gLq4gfOL2kjtKYklQSdDprwq+cJbKZCvZO8E6+vfWsb/Cj0Nbmfg9b6lwCi4MPbF4rYRSzNBa8AIB+bnrSQNM27NJiqmAwS3FSYRnUxLcSeyxMnQAEARxoxbZtgjKVJAiJJ0jXTXSnfsqAyBu3TWr1daXBRaaWeStgrOVVG+BGkcAKtuIMHT9f6U8CvZa5kmpb4HlkiK0E9McMzXQV4KBHpO6joihTbx+ePcBWum2maQqVr6WD2ztoM0WbiG4CYUfTB4ZD+eldAwHgduZBfuXlCkSEWcwB3ZnEie4A+ehPC3TacXE0bnA1HKm7W6U4wsO2VtqdEU9n/ABeV6ae8SblhJYE79FKrdbi9IVt4Zygui4QYIUar9rlWfYvq+oP+lTRYxR3izc0+wxj/ACSaysfgrlhyHGUjXXcfTWnQ0t3kiGtmmk+DWNde8A/iYv7Vr+V64/YLFQWRknUSCJ7xPCuweAjxMX9q1/K9Vi88DWpmpU5X0ATwgj+0sX/E/oWh8Hh+dEPhC/5li/4n9C1gRUMfpX9OP2X4GO4US2g57qzlxZuOBELPr5TWucALkI2hYZh5uZ5zrHdV7D9DwmVwx1gjM9sCPNvFOVaK22HXFbfc5Ou9q103KtvjnbJn3cKGtksGKhlXMrAQ8EmQQSw80UllABAGg5Vv29g2re9lJ46ljwEkgR37+FXLWEwy72LfZQD15vypmHsizu/RNiL/APo6VJy6W36bAr+udX9i/wB/b8/4Grm38OmXNaDADyss/wCUCqeyNbtsjyhSev0joWH3R1dB7RjrapNLDQZE0wW1zZo7URPdyp9wUttK82i6xgSKDekNnt3DH0k8+qN3fj66NctY+0Nim45YOAGyyCCd07vXTWksUJZkLaiDlHYE8Ihh44IT6ip4qeXd5xR/hdUU9w+6sVOjRE9sagg9md/Lke+t3D2MqqszAArbVWxmlgyorlF7mP0i6yEKqYDcNZMaTpprQ5bvEALlIgOo0AgHxxJPGKPTZBnMAQeBgj1Uowqf9tP/ABX8qKtQoRxgLKXOWcgNalt06puLoAUAMIZbeIMLv3aa1I+CYgnMB2bbAZwZkiBpPaHEbxRx+ypvyIP8K/lTlsjkB5gPyrR6zKxgqtNjfIy2mmtJetypHcR7qnyVXxd/LoozMdAPz/XOk0sscivIAgNY7wPfFFVrDXLgGdig4Ku+P3m/KsHDWpvqsRD7vMd5PE6UZ21pi58Ic1E90kYGz1Fi+9ttBcM224HTVJ8qdY41q4uwWgqBy1nd6Ko9KR2LYHjG9by+gyfcDWurVm1lKQistsxdruVayB5Xn3KTxYeuRvoMYRvrpGL2atwqWLgrMFGykSCDrHI1nDova8p/WPhpqm+EY4YrbVJyyiHo8si42urnf3ACtLEMQDA4Hjx14fjUuDwK2gQswSTrEyfNpUnV6z3fnS1klKbZvBNRwAMt4zlu0pac28TBPoNSi+2oDvuUcdOXDefWaMDsuz/2kPnH386hxWDw6xNlTJ4A7/XpTS1FeMYF3RPzBw4m9rHWTKLGVtG4LEaFuW88K2Ng4l3D5xqrRxndMGfPVpdmWW1FuNQdCd43HRquYfDBAAsx36++sr7YSjhI0qqlGWWxsUH7Y1vP3R9w40aMKC9qmbtz7X5Vnp/1HT0v6yjSMOf69FOApIp0dayZl7Z5mUiORrpHRXDolsa28RGqi4IyNxKETl471NBBr14NlIDss78pInzgbxWN8JzjiMsHPs0UXmUVuFnS7pDhsrJbRrrjQroVU8TmUmd3D0xRJ/6fMSblvGGAO3a3bvFfvriNy01s6yORH4RXbf8A09vmtYv7dncACey++N5q1GmhTHEDlWSsXwy2A/wgj+0sX/E/oWsRIUZm9A5957vvrc6fpO08V/F/oWhzaDz2RuYhR9kf7e+tO53YPppT+i/A+1fJdbhM66+Y6fl6qO+jWyP2q5lmAqhm5sJ0UTzOk8KA8gINEOxNosqq6uUcASwMecHu03HSu77MslKqdcXh8pnlfb2lULYW9OVw19TpljYdq0Z6lBG6WDNx17Q38fQauWoJjrNN2Xqp5DUkld4/WpoEHSvEyJvZjw7I5jgsA6gb6kGOxl0Eqt0/w7UepkWRvPGqTpln47F6i9cZyj8FUvTH5waXTvZeGt21FsBbrHVV3FYMkqNF1jlNc42TpdVT9FwPf/rRpY6O4u5LdUwJ1JuELJOkmdTWHtTo7fwuJttdChbjKOyZ7QM6+iaz13hPT9Kn1SQ37LjfVqG5xUYtYxlc+oSRSstPWyYBgweNLkryDi1ydhPPBHpXjHOvXrAdSrCVIgg7jQ8S1t2ssSwt5bltjvCFoKHnG4HlWlcFJcgnmSXmbt7TL2gNdx+l3CN3vrJTF5cQLbXjOaMmQ8RoC0wN4ogtiQD3U5bA8kD0VpCaimmjKUG3yVrJ39rNrxEVYZYMdwPrAP41X2niRaUEgmTGkaaVPisYhe+yK2W2SJY6EqoBAOumlQo5WSVZHqUO44HUCJ5nlXlxFpVuK9pbjHVWLRA0lQI1mSaHsL0kR2QBHzOYhXEb9NONEj4VSZKrPM1ol0NF7aZR2ntkbhMOAo10IBA5abqq4BA7u/flHmH6FaXUsRCKTppAMT591SbG6OX1tKrIQwJJP0ddeXvrSFcnvgp4sIxe4DYez/8AMYcmcxy/U0VW10q9a6EEXmvNdQFvoyIG78qvP0dSCDiAJ0lYn0VedEpMm3VQb28gMS312KzfQsgqp53G3n0CRWjfvKmWd7MFEDUk0QYXo3YtqFW+APRqeJOmppMZ0VtXVy/tABBDBhEgjcRp+pNEtPJv6GCvijDN0ZgvEifRTLx1Akzw5Hzk6D0kUQXOij5gy3bZIEb9+o/Km3Oj98fQzfZNU8CUXnBd2wa2YGWbVxr0/tHZBJKDqyI17Mi4x91auHEjxs3fEeir9zDMvjIy+dfxrO2xtAWLZuRMECAeffVbN+2Cao5eE8j0uhiY4frSvMorL2JtcXnZcrAwGJ0IA3ROh91aBx1vtySBbjNppqwE7u+PTVOj4jS3NW09h11wo3d1JbfNOm4xTkupcydWykkjf595BB0q3dZWMhQkCCoiCQdSIA3/AK4RPh/Bkr1vOCoy0B48/O3OHbb+Y10N7RABOgJgGud4s9t48pv5jWlEcPI9pHmTID5vTTTThTSPRTQ8eX9TrTfdSma8TyoIYy9bBEEaV1bwBYcJbxYXi9r+V65XNdb8BZ+bxX27f8rVMRH2hCLqb7gR04b+1MSP/wBf6FoUdfnF7gT6d28+aifwgf8AMsVG/rdP/FaHsUAHVtwb3HiKjuar9mP8f+DqOPBdhrFx71u7aR2GVlLgNoZkAHTePfQR5q3ehOO6nG2juDHqz/i3e8D11et4ZXVxbqbjs0daxODRSLStatZxCKAocnKwOUCDIOUjXeKiubRtItxzfZ+pMMEB7JJA3E7tCN/EnSmdINiHE3bLZgqory0wysYKMBxgiazl2JYs6XsXbDsLguyyrnD6+KWmQeIFbNvOEjlwhp5QTsm8+X8+f2NTE7Tw+e8GEMqhhnYAPmClShk66Lw586odI8uLwa3gAIYPBMwVbUTHo3VFc2ps/Dtad7zOVTqgwtllcDvCQSNN3Kqd3pfg0Bs2bT5XJJLMFWW4y7SBpwEVtN1OGO+3+TlRjarc8xXHn9GZ2z9qWLigveW03FWVjHmYHUVmbT6R5Wi0Q48pkKg+YZpI9VDeIIkhTInTX9TUPnHprlumGeD1Nelh+pmy/SW+dwtj0E/1VQw20Lly8XYr28ls6HxQ2sa6bxWdiLhMIp1O8+SOdW8MoUTy3d5qyrjHhFo0wc9lsvyag6QXl0BSBIHZ4TpOuppT0ixB+ko8y/nWXatMxgKzHkok+rfW1geiuIuMBkyzz1IHeN9T4UX2Jn4EP1YM/E7WvuRmYMAZAMDXnoPdWjs3ZGNxIi0XRW38jO8nSTvo82T0Nw+EAe+Qz8jw9EwPvretX7jj5tRZt+Uf9dffVlVE5Ft1Sn11x38/8AfsrwbJayvfvQ67ssp/KZ48TRVhsLZGlu010j6R3eknf66ms2lnsI11vLaQPV/pVi6h/wCpdA/cQSfNprWiil2FrLrLHmTyQ3rzLve3aHJRJ9elQNikOoF66fPA9WlSY26LFtri4W4+UE67zHIEzNB2G8IuKxFzq8PhwgBhmJ0UcZOXxh5O+rGaDJBcPi4Vf8UffBqzbw+Ij+7tL6vyFDt25ffxsXcH2LQH8waoRgp8bEYhvQF/lUVXJIWCxf5WfUK9+z3fIsn0ChJtjWz/ANW//wCVz4qa+y0Hi4m6p+38U0ZDYLmwzccMnnQwfdUUhfo3k/xSPfQna2ZiQZt7QePJZbJH8oPvrSw+K2gg/vLV2OBUrPpGb7qMhwb1q+Tp1iP3OMp83EVS2nsjDXVy38OFB4gAieelUv8AiVgB+14Nl1jNbHWAd/YEgd5FW12hZNtnw17UfRmR6eVTt3BZTygbxfg+K5nwV4DNvVgSDHCAQRQdte1fsK6XrDAuyS6xkIUkwBvgyN/LjXT12pADuAM257fdvBXd+NevdIcO8pdh18qPv3x91ZuEXuXnN2YVm6QD9FrNzELJ6pEEqDlliQOHa4SPfWx/w+4Mi4B9kED0iT91P2l0StXvn8FcyXBrCkg6cxOo1rOwu2MbZOS9b/aNYzJCuePi5QvuFV8KK7G7nnet4+ncj2zeNhTN+yWGuQI2Ynlm/wBqBLl2STkgn94n3RXW7eOs4gFWUgzGS6hUk9wYdrzrNY+0ehNh46rNbY8ASV85DHQeardKXAzpdZCvKlyc3M8xHKNfvprg8D6/yFF+1OguItibZFxfUfVxoXxFhkMOpRuREVGDp1212L4WVQpHEH3fnNOjXWpBzI9P+9IymTxoNUthh13/AK9VdZ8BniYr7Vr+V65OR/t/tXWPAYITFcO1a+56mIl7Q/Zf+9wE8IBHylih/wDp/QtD7iQVbVTy3jvHfRD0/E7Sxf8AE/oWsAAjvqHyMVJOqKfkvwMt5tx4fSG4j8D3GpUeNQYI1BG8GdCIpoHLQnlp76je0fLf0EfiCaC2GljGTWv46/dUZu3lYNnZZPcCx0C+qpsX0jvdc9/rRaZ4RhaMbo3mTynfxrCbDZoBe4wGoDNoPNyqRbQGkTHPX3mp6mLe7xznoS/3yHYvH9YZuFrh5vmb30gvpIK5QfsgH3ipN1JAPAVAwoNPKx6Cvf5tB89QPiTuSGPPgPORUvVL5K+qjXon0OLxcvStvgu6e8xw7qkyvu6I/G/TkFNh7Hu3TFtczHxmg5fXuj0Uc7N6DW7YD4u5J4iYHm3TWltHbVrCxYwyB724IBu03ty++pOj2wrmIb9oxj5lXUKPEHmX6R5EyaskcuzVWOG2y/uzV2Ts5SCthBbtjfcIj/x/OrGI2gtn5vDLmc6Zu/vPCk2hj80W7YhNwA3sR3+8nhUmEwpQhEE3TvPBBH6++rCDbfJFhsDlYNc+dvHUKNy+jh99WtoX7dkZsQ4ZhuQbh3VS29ty3gky25e607tWY8Y5RzrCsXsHi0AxLGxiVB+kcpMTEHny38jWsIN7vgzlPGy5LX/GOe4FIKWZgxvjjpNFlva+Es286XEYfukEk9/KuO7ZurYAzbjqDWAcazElJUHew4+jj54itbaq+jqTI06uss6FE6L0o8IrGVTQcFGrHz61iYDpxctIQLKsSSTJjUx+6eVCdtI3emePnO804Cksnoa/Ztaj8XIb4Tp7cfxrdtR3En7wKu4bptbJhs6d5SR6wxrnkwa28A7XrLoBLL215wN4k+cHWq5Yz/xumkttmdCw23bTD/7Cj7Qj7zVx7t6Pm7ltuQ1/OgjZn7NbKdbFwalmZ43bgbUydSNDqaxcfKfOWWa2s6AMQD5k4DuM90CrN45OXDReJNxhlfcMtqY7aCb8JYurzDMT6in41mWulkEJesCwTx7QHrGo9UVlbP6bYq2QGK3F45hrHcRA9xret9KcHiRlxCBCfKAjfwaIHuNSUlppVr4ofyjZwhuXUBt3kYaRDyeceKAPTVDaLoWjE2GR4IF1RMTwDrqPMR66pXei7Wj1mCusp35SZU+cbj5zU+C6Un+5xiBLsdlj4jtwg6xrA1576Bd153i8/k5xtHbWKg2uuZgLh7KRBMZVdYEnSR6qLPB5iGK3bWKDoR2ke6rZWHFCzDXWCPTU/RfG2hfBv2kzZu1I1DTvmusbX2al6wcgExII9PGr7YMZZyBv7MqkXLMKeBXxG/I1oWL64giR1d8bt0N3ems/o/eVLj4W94rHsk8G/Ij3ipdqYZsM4LapwbiPT+PdQTyWiSeyw7Q0Kn7x3V5bIHiypPk91aFxBiLfWJHWoNY+kOfeDVOzcBE8eI5HlVWQI9xwIkHz6e+qmMs2rgy3UBH7wEeg1eYVXioYAxjegtl9bTsk8NGHondQ5tPojft6wH+wfeQYrpK2xvGnm/Kh3pbt02EyJLXG3kaZR3GN/dUYHadbdFpZyvqc4uDLoRBG+d/qrqvgM8TFfatfc9cm6weV55rrPgM8TF/atfyvUI6Gulmj0APwgx8pYr+J3eQtYIEVv9PjO0sX/E7/ACFofiN34VHcbo/bj9l+B2+l1HfSTP6NeiN369dBqLApdeP69de3868dP0KAFA5GvA869+uNOzRQHAV9BNg9c/Wvqins95594og6W7ZbMuEw/wDePoSPoj8z7q0uj1gWcKscFk+eJNDvRS2Xa7iW1d3K2/X/ALeqr4PP2WeJOU5cLhfg1+ivRoKcp1c63XJ9OUHlxNE+0LwIKKctu2JYj9bzHop4UYbDFm8ZtSeJP+pqlcX5u2hOrFrlw9wj3flVhOU3J5YuDTKA8dt9La+SOH5+erePv/s1oqoL3WBZo1J46U/BMFVr7cBCA8AP1NBXSXpG9tHZNXc5QZ0Ufva90xx04UBGDm8IGdr7Uc3CbYF1iIJy7tToA0dXppMga76yM/VkknNdMjT6I3wD5t7eqar/ALTebxrp1mcoie8mND5iKaixPvPE95PGry1Dawlg6Gn9lPq6rBbvaOZu0dwJ4AcByry16KWKwO3CEYrCR460jHnTiedNcxQXGExUuFxTIwdGIYVWIp6pNBTLyajbakCUGbiwJE/4arXcYzjtHSqyW6eqxUYRopSxgeRUZU0414D9f71JDWTS2Jt67hyMhlOKHd/hP0TRqnUbQtHyhPcVPfyPuNc4q3sraT4e4Li/4h5S/mPzoyc7U6P/AL17MXaFi5hMRkuSVbxW5xu85o+2F4Qnt2QhtZ40DFo90VH0p2auMwuZYzxmRtNGiQfTXP8AYuKziGZLZBysG3j3jSnNMqntYee1Xiy3h/IU7b21cxF0uALZO4KOI13njRh0P2qMbYNi/rcTQkjeOB/XKh7DYHZwtqbuMd3jxbUR5pgn/NVPo7tu1bvnqEKqNXZjqRmAEc9SK3v8PoxGP9hWjxerMmF3R8nDXzbLTDMoH7uhA79Jq/tzDdVdDKJS57jwj7qwcXh3bPiJ7SXA/pI1Hmy6UU4n57CSN66ju40gO9zKa7z07j+dPy91YOG6YYcsbd75tgSCH8UnubdrUXSHpNbspltsGusOyBJVe8xuqpoqpN4wXtq7RKk27K57sTABMct1DG3Mati29olLt64ZOZWDWpjno3mG6KHsNty8jFwRnJnPrmB5g6H3mqOJxDXGLXGZmOpZiSSeZNHUkth7T6CbnmzghOvd+vXXVvAUITF6R2rX8r1yk/r9CuseA3xMV9q19z1CG9ckqXj6FzanRrZ1/E4pr6Xg9t7echmIdriBl6tEljpwimWug+yCqMpdldQ6lblxgUJgNImAToJ3nQUYfIFs3Xu5rma49u4YaBNsZVERqI0IMg+fWm4To3ZtpbtoGFu2FVFzTAUswgkSDLakEE5V10qTkK+xcSYHYvojsW2zLcuFSgJbNecAZRLDN4pIGpUGQOFWbXg92YUdkS62SZHWONQswC0TPPdRLiOi1hlvpBVb+c3ApAk3J6wgxIzAmdY1kAHWta3YhMhJYZQuu8iI1jie7nRgn3i35n6nOdldE9k4hLbgXUNyyt8K9xwerKqxIPitlzAMVJgkAxU2H6F7IZSV60w4tkZrucOVDBSkZ5KkNu3a7taLbPRuwiIkPFu01i12yDatMqqyW3EMNEXtEluyNaW10dtLngvNwqzkkHMy2RaBIIKnsAcIkTRgPeLfmfqCWJ6G7IXIXZhnAKzcfcTAZvJE6SYEmKr47opsu3ctWsl5jdvCxKu2VXKO2rHsmBbMgEkaSNaNMPsXDuy3UBlU6mfKRGYBGzCdGzQRB1MGDTh0fsyhhstu8cQiT2VunrMzjSdTdckExJ4UB7xb8z9SDE4HC2bYtvmAIgKM7sQBqQqgsQBvMQN5qnhdmYHC5FDEZYYSzMAHJys7AEKCQQCxE7hW9i9mJcuW7vaW7bDBXUwQrRmUjcVOVdCN4BERUGJ2FacvmBi6ipdWZF1FDAK5MkwGbUQTOpNBjkobVxWCuFku3R831QcAmE62RbzkCFzEaE6buYqP/wCDmym4c5Y2chLZsyL1hQJGacpzaDUEHWRU2J6I2G63x1F1bCsqsAAuHOa0q9nshTPn4zUh6L2uu6/Pdz9d1/jLHWdV1Uxl3dV2I5a79aAKuN2jgWsjPdIt9W9wFQ+ttNLjCFklZ7QGqzqBWZtPZ2y7gFm65XIbJAJdZN7MLRDFRnzQw0ncQYitZOhWGyoh6xlRcSgUtoVxJJvAwATmJ9HCKmxHRSy8FjczD9nGYMASMO7PanSOyzE7tYEzQTFuLygVtdDtku6IC+Z2uKFN1w2a2JcFWhhHGRxHOpLfQnZTKzjrCqwZzXNQ2isgj5wE6ArIPCiUdFLAum4TcYl7twqWGUtdQI8jLuKACJ0jTWra7EtiyLOa6EXLlhyCoRlZVB4gZRvmRoZFBqtRb8z9Tnt/Ymxlu4a0Bfc4k3QpQ3CF6oMXzCJBBXKREqd8CSLydEtkG2l2XKOCwK3HcZQYLyoMIDvc9kSNdaKU6JYdbtm6oZXsviLltg3inEFjd0MggljAjThT8D0Zs2kVbecZENvNIzNbLFurYxqssdd4nfQHvFvzP1BW90T2QrMpdpQ2g8XHITrSRbLEaKGjQkxu5irmJ8HmzkjMtwSQoh3JJPAAAnvnhB5Vs3+h+HIuKM6rcWwhVWAASwZtKoy6BST69a1sbgRdAVi3HdHFSNQQQd/Eb6A94t+Z+oAW+h+yGNyBeJtotx/77RGmGAK9sGD4s7jUuJ6H7KRWZhehAxOt36KFyPF3hVMjeNxg6UXHYoN205jLZEWwMwaMsEXHzkXFnKwBXQqp4U+9sS0+YvmbMtxSCd4uZswJGpENABMAAQJANAe8W/M/UCU6M7I6u1cfrbfWqrKtxrisATAzAjsiTGY6GRBMipbXRLZDBCrMwd2tqQ7kG4uaUkCM3ZbTjlMTRcvR6yGRoOdLS2c2ktbWcqtpwzEgiCJOupqC10YtKEXPdIS+cQJZf71mdmY9nUEu5jd2uGlAe82/M/UH8N0G2Y9s3bYusozA5WuFgVJDLkjNmBBBWJkbqzNldH9kXwrAXUDLdcdY7ocltoZ4aJXUHMNBMb5FH2ztjiwjJbe4Az3HJJUnPdYszCV8okjgMx4QBn4folbt9XkuXJtJdt2w5DBUulTcEQCZKqdToQOEgge8W/M/UwsH0I2XdJVM5cAMU6xwyqToxRoYKeBiDwpmF6EbOuYi7h+qvBrS2nJNwwwuG6FKwSf+kd/MUX7O2R1TEpcbKYJXLbEtMySqAnTSO8+hcPsdVvviA9wvcVVaSuUqhfIoGXTLneNeOs0B7xb8z9SvZ6M4e1bCgMFURqx3DmfxoRTodsa7ncEtquaLlyZacuVYls2uXKDmgxXRLuGDIbb9tWUq2b6QIggxzBIrLHRuwLaW4aLbK9szDW2UEKVYb4DMO1MgkGRRnBllgzhuiWy7CdYOsUE5RnLl80TlFtlzhoBMATGu6p8N4PNm3Qt1AzK4Dqy3WIYEhgQQdRuokx2xbd3qzczM9ts6OSMytkykjTLBXQjLGpMVpWLQUQNAOFXdkn3KdEc5wUl2LayMkGG3690eipMLsu3bTq1nLEQTOlXq9VclgPxPg3wLszsjyxkw5j1VCPBdgPIue0ajavVBorrFxJgT/wC1uz/Iue0avHwXbPP0LntWo2r1BPj2/M/UCP8A2t2f5Fz2jVtdHOiuHwQcWAw6wqWzMW8WYid281u16KCsrZy2bZ//2Q=="/>
          <p:cNvSpPr>
            <a:spLocks noChangeAspect="1" noChangeArrowheads="1"/>
          </p:cNvSpPr>
          <p:nvPr/>
        </p:nvSpPr>
        <p:spPr bwMode="auto">
          <a:xfrm>
            <a:off x="207433" y="-144463"/>
            <a:ext cx="4064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030" name="Picture 6" descr="C:\Users\kavan patel\Documents\download.jpg"/>
          <p:cNvPicPr>
            <a:picLocks noChangeAspect="1" noChangeArrowheads="1"/>
          </p:cNvPicPr>
          <p:nvPr/>
        </p:nvPicPr>
        <p:blipFill>
          <a:blip r:embed="rId8"/>
          <a:srcRect/>
          <a:stretch>
            <a:fillRect/>
          </a:stretch>
        </p:blipFill>
        <p:spPr bwMode="auto">
          <a:xfrm>
            <a:off x="0" y="617538"/>
            <a:ext cx="6761017" cy="1973262"/>
          </a:xfrm>
          <a:prstGeom prst="rect">
            <a:avLst/>
          </a:prstGeom>
          <a:noFill/>
        </p:spPr>
      </p:pic>
    </p:spTree>
    <p:extLst>
      <p:ext uri="{BB962C8B-B14F-4D97-AF65-F5344CB8AC3E}">
        <p14:creationId xmlns:p14="http://schemas.microsoft.com/office/powerpoint/2010/main" xmlns="" val="206843717"/>
      </p:ext>
    </p:extLst>
  </p:cSld>
  <p:clrMapOvr>
    <a:masterClrMapping/>
  </p:clrMapOvr>
  <p:transition>
    <p:newsflash/>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Data Storage</a:t>
            </a:r>
            <a:endParaRPr lang="en-US" dirty="0"/>
          </a:p>
        </p:txBody>
      </p:sp>
      <p:pic>
        <p:nvPicPr>
          <p:cNvPr id="39938" name="Picture 2"/>
          <p:cNvPicPr>
            <a:picLocks noGrp="1" noChangeAspect="1" noChangeArrowheads="1"/>
          </p:cNvPicPr>
          <p:nvPr>
            <p:ph idx="1"/>
          </p:nvPr>
        </p:nvPicPr>
        <p:blipFill>
          <a:blip r:embed="rId2"/>
          <a:srcRect/>
          <a:stretch>
            <a:fillRect/>
          </a:stretch>
        </p:blipFill>
        <p:spPr bwMode="auto">
          <a:xfrm>
            <a:off x="2946400" y="1905000"/>
            <a:ext cx="4267200" cy="3840162"/>
          </a:xfrm>
          <a:prstGeom prst="rect">
            <a:avLst/>
          </a:prstGeom>
          <a:noFill/>
          <a:ln w="9525">
            <a:noFill/>
            <a:miter lim="800000"/>
            <a:headEnd/>
            <a:tailEnd/>
          </a:ln>
          <a:effectLst/>
        </p:spPr>
      </p:pic>
      <p:pic>
        <p:nvPicPr>
          <p:cNvPr id="39939" name="Picture 3" descr="C:\Users\kavan patel\Documents\images.jpg"/>
          <p:cNvPicPr>
            <a:picLocks noChangeAspect="1" noChangeArrowheads="1"/>
          </p:cNvPicPr>
          <p:nvPr/>
        </p:nvPicPr>
        <p:blipFill>
          <a:blip r:embed="rId3"/>
          <a:srcRect/>
          <a:stretch>
            <a:fillRect/>
          </a:stretch>
        </p:blipFill>
        <p:spPr bwMode="auto">
          <a:xfrm rot="339497">
            <a:off x="7545476" y="3469187"/>
            <a:ext cx="3386955" cy="3628880"/>
          </a:xfrm>
          <a:prstGeom prst="rect">
            <a:avLst/>
          </a:prstGeom>
          <a:noFill/>
        </p:spPr>
      </p:pic>
      <p:pic>
        <p:nvPicPr>
          <p:cNvPr id="39940" name="Picture 4" descr="C:\Users\kavan patel\Documents\images (1).jpg"/>
          <p:cNvPicPr>
            <a:picLocks noChangeAspect="1" noChangeArrowheads="1"/>
          </p:cNvPicPr>
          <p:nvPr/>
        </p:nvPicPr>
        <p:blipFill>
          <a:blip r:embed="rId4"/>
          <a:srcRect/>
          <a:stretch>
            <a:fillRect/>
          </a:stretch>
        </p:blipFill>
        <p:spPr bwMode="auto">
          <a:xfrm>
            <a:off x="1" y="3733800"/>
            <a:ext cx="3340100" cy="3124200"/>
          </a:xfrm>
          <a:prstGeom prst="rect">
            <a:avLst/>
          </a:prstGeom>
          <a:noFill/>
        </p:spPr>
      </p:pic>
      <p:pic>
        <p:nvPicPr>
          <p:cNvPr id="39946" name="Picture 10" descr="C:\Users\kavan patel\Documents\holography.jpg"/>
          <p:cNvPicPr>
            <a:picLocks noChangeAspect="1" noChangeArrowheads="1"/>
          </p:cNvPicPr>
          <p:nvPr/>
        </p:nvPicPr>
        <p:blipFill>
          <a:blip r:embed="rId5"/>
          <a:srcRect/>
          <a:stretch>
            <a:fillRect/>
          </a:stretch>
        </p:blipFill>
        <p:spPr bwMode="auto">
          <a:xfrm>
            <a:off x="6400800" y="228600"/>
            <a:ext cx="5621867" cy="3200400"/>
          </a:xfrm>
          <a:prstGeom prst="rect">
            <a:avLst/>
          </a:prstGeom>
          <a:noFill/>
        </p:spPr>
      </p:pic>
    </p:spTree>
    <p:extLst>
      <p:ext uri="{BB962C8B-B14F-4D97-AF65-F5344CB8AC3E}">
        <p14:creationId xmlns:p14="http://schemas.microsoft.com/office/powerpoint/2010/main" xmlns="" val="3372183018"/>
      </p:ext>
    </p:extLst>
  </p:cSld>
  <p:clrMapOvr>
    <a:masterClrMapping/>
  </p:clrMapOvr>
  <p:transition>
    <p:cover dir="lu"/>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 y="0"/>
            <a:ext cx="6683433" cy="3325091"/>
          </a:xfrm>
        </p:spPr>
        <p:txBody>
          <a:bodyPr>
            <a:normAutofit fontScale="90000"/>
          </a:bodyPr>
          <a:lstStyle/>
          <a:p>
            <a:r>
              <a:rPr lang="en-US" sz="4000" dirty="0" smtClean="0"/>
              <a:t>In Military</a:t>
            </a:r>
            <a:br>
              <a:rPr lang="en-US" sz="4000" dirty="0" smtClean="0"/>
            </a:br>
            <a:r>
              <a:rPr lang="en-US" dirty="0" smtClean="0"/>
              <a:t> </a:t>
            </a:r>
            <a:r>
              <a:rPr lang="en-US" sz="2700" dirty="0" smtClean="0"/>
              <a:t>1</a:t>
            </a:r>
            <a:r>
              <a:rPr lang="en-US" dirty="0" smtClean="0"/>
              <a:t>.</a:t>
            </a:r>
            <a:r>
              <a:rPr lang="en-US" sz="2400" dirty="0" smtClean="0"/>
              <a:t>Some </a:t>
            </a:r>
            <a:r>
              <a:rPr lang="en-US" sz="2400" dirty="0" smtClean="0">
                <a:hlinkClick r:id="rId2" tooltip="high-power lasers: lasers emitting very high optical powers"/>
              </a:rPr>
              <a:t>high-power lasers</a:t>
            </a:r>
            <a:r>
              <a:rPr lang="en-US" sz="2400" dirty="0" smtClean="0"/>
              <a:t> are currently developed for potential use as </a:t>
            </a:r>
            <a:r>
              <a:rPr lang="en-US" sz="2400" i="1" dirty="0" smtClean="0"/>
              <a:t>directed energy weapons</a:t>
            </a:r>
            <a:r>
              <a:rPr lang="en-US" sz="2400" dirty="0" smtClean="0"/>
              <a:t> on the battle field, or for destroying missiles, projectiles and mines.</a:t>
            </a:r>
            <a:br>
              <a:rPr lang="en-US" sz="2400" dirty="0" smtClean="0"/>
            </a:br>
            <a:r>
              <a:rPr lang="en-US" sz="2400" dirty="0" smtClean="0"/>
              <a:t>2.In  </a:t>
            </a:r>
            <a:r>
              <a:rPr lang="en-US" sz="2400" dirty="0" smtClean="0">
                <a:hlinkClick r:id="rId3"/>
              </a:rPr>
              <a:t>range finding</a:t>
            </a:r>
            <a:r>
              <a:rPr lang="en-US" sz="2400" dirty="0" smtClean="0"/>
              <a:t>, LIDAR, and optical communications.</a:t>
            </a:r>
            <a:br>
              <a:rPr lang="en-US" sz="2400" dirty="0" smtClean="0"/>
            </a:br>
            <a:r>
              <a:rPr lang="en-US" sz="2400" dirty="0" smtClean="0"/>
              <a:t>3.</a:t>
            </a:r>
            <a:r>
              <a:rPr lang="en-US" sz="2000" dirty="0" smtClean="0"/>
              <a:t> </a:t>
            </a:r>
            <a:r>
              <a:rPr lang="en-US" sz="2700" dirty="0" smtClean="0"/>
              <a:t>lasers function as target designators (essentially </a:t>
            </a:r>
            <a:r>
              <a:rPr lang="en-US" sz="2700" dirty="0" smtClean="0">
                <a:hlinkClick r:id="rId4" tooltip="laser pointers: devices used for pointing at items with laser beams"/>
              </a:rPr>
              <a:t>laser pointers</a:t>
            </a:r>
            <a:r>
              <a:rPr lang="en-US" sz="2700" dirty="0" smtClean="0"/>
              <a:t> emitting visible or invisible laser beams), or as irritating or blinding  countermeasures e.g. against heat-seeking anti-aircraft missiles. </a:t>
            </a:r>
            <a:r>
              <a:rPr lang="en-US" sz="2400" dirty="0" smtClean="0"/>
              <a:t/>
            </a:r>
            <a:br>
              <a:rPr lang="en-US" sz="2400" dirty="0" smtClean="0"/>
            </a:br>
            <a:r>
              <a:rPr lang="en-US" sz="2400" dirty="0" smtClean="0"/>
              <a:t/>
            </a:r>
            <a:br>
              <a:rPr lang="en-US" sz="2400" dirty="0" smtClean="0"/>
            </a:br>
            <a:endParaRPr lang="en-US" sz="2400" dirty="0"/>
          </a:p>
        </p:txBody>
      </p:sp>
      <p:pic>
        <p:nvPicPr>
          <p:cNvPr id="41986" name="Picture 2" descr="H:\Flickr_-_Israel_Defense_Forces_-_Nachal_Brigade_Reconnaissance_Battalion_in_-Commando-_Training_(2).jpg"/>
          <p:cNvPicPr>
            <a:picLocks noGrp="1" noChangeAspect="1" noChangeArrowheads="1"/>
          </p:cNvPicPr>
          <p:nvPr>
            <p:ph idx="1"/>
          </p:nvPr>
        </p:nvPicPr>
        <p:blipFill>
          <a:blip r:embed="rId5"/>
          <a:srcRect/>
          <a:stretch>
            <a:fillRect/>
          </a:stretch>
        </p:blipFill>
        <p:spPr bwMode="auto">
          <a:xfrm>
            <a:off x="6168044" y="3078969"/>
            <a:ext cx="6023956" cy="3779031"/>
          </a:xfrm>
          <a:prstGeom prst="rect">
            <a:avLst/>
          </a:prstGeom>
          <a:noFill/>
        </p:spPr>
      </p:pic>
      <p:pic>
        <p:nvPicPr>
          <p:cNvPr id="41987" name="Picture 3" descr="C:\Users\kavan patel\Documents\lasergatlinggun.jpg"/>
          <p:cNvPicPr>
            <a:picLocks noChangeAspect="1" noChangeArrowheads="1"/>
          </p:cNvPicPr>
          <p:nvPr/>
        </p:nvPicPr>
        <p:blipFill>
          <a:blip r:embed="rId6"/>
          <a:srcRect/>
          <a:stretch>
            <a:fillRect/>
          </a:stretch>
        </p:blipFill>
        <p:spPr bwMode="auto">
          <a:xfrm>
            <a:off x="0" y="3733800"/>
            <a:ext cx="6168043" cy="3124200"/>
          </a:xfrm>
          <a:prstGeom prst="rect">
            <a:avLst/>
          </a:prstGeom>
          <a:noFill/>
        </p:spPr>
      </p:pic>
      <p:pic>
        <p:nvPicPr>
          <p:cNvPr id="41988" name="Picture 4" descr="C:\Users\kavan patel\Documents\images.jpg"/>
          <p:cNvPicPr>
            <a:picLocks noChangeAspect="1" noChangeArrowheads="1"/>
          </p:cNvPicPr>
          <p:nvPr/>
        </p:nvPicPr>
        <p:blipFill>
          <a:blip r:embed="rId7"/>
          <a:srcRect/>
          <a:stretch>
            <a:fillRect/>
          </a:stretch>
        </p:blipFill>
        <p:spPr bwMode="auto">
          <a:xfrm>
            <a:off x="6908800" y="0"/>
            <a:ext cx="5283200" cy="3059083"/>
          </a:xfrm>
          <a:prstGeom prst="rect">
            <a:avLst/>
          </a:prstGeom>
          <a:noFill/>
        </p:spPr>
      </p:pic>
    </p:spTree>
    <p:extLst>
      <p:ext uri="{BB962C8B-B14F-4D97-AF65-F5344CB8AC3E}">
        <p14:creationId xmlns:p14="http://schemas.microsoft.com/office/powerpoint/2010/main" xmlns="" val="292133777"/>
      </p:ext>
    </p:extLst>
  </p:cSld>
  <p:clrMapOvr>
    <a:masterClrMapping/>
  </p:clrMapOvr>
  <p:transition>
    <p:push dir="u"/>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4"/>
          <p:cNvSpPr>
            <a:spLocks noGrp="1"/>
          </p:cNvSpPr>
          <p:nvPr>
            <p:ph type="sldNum" sz="quarter" idx="12"/>
          </p:nvPr>
        </p:nvSpPr>
        <p:spPr>
          <a:noFill/>
        </p:spPr>
        <p:txBody>
          <a:bodyPr/>
          <a:lstStyle/>
          <a:p>
            <a:fld id="{922E4F51-23D8-4529-9FC8-84D4277CF1D4}" type="slidenum">
              <a:rPr lang="en-US" altLang="en-US" smtClean="0"/>
              <a:pPr/>
              <a:t>29</a:t>
            </a:fld>
            <a:endParaRPr lang="en-US" altLang="en-US" smtClean="0"/>
          </a:p>
        </p:txBody>
      </p:sp>
      <p:pic>
        <p:nvPicPr>
          <p:cNvPr id="11267" name="Picture 3" descr="C:\Documents and Settings\dsmith\Application Data\Microsoft\Media Catalog\Downloaded Clips\cl6d\j0274830.wmf"/>
          <p:cNvPicPr>
            <a:picLocks noChangeAspect="1" noChangeArrowheads="1"/>
          </p:cNvPicPr>
          <p:nvPr/>
        </p:nvPicPr>
        <p:blipFill>
          <a:blip r:embed="rId3"/>
          <a:srcRect/>
          <a:stretch>
            <a:fillRect/>
          </a:stretch>
        </p:blipFill>
        <p:spPr bwMode="auto">
          <a:xfrm>
            <a:off x="7040034" y="2117726"/>
            <a:ext cx="5151967" cy="4740275"/>
          </a:xfrm>
          <a:prstGeom prst="rect">
            <a:avLst/>
          </a:prstGeom>
          <a:noFill/>
          <a:ln w="9525">
            <a:noFill/>
            <a:miter lim="800000"/>
            <a:headEnd/>
            <a:tailEnd/>
          </a:ln>
        </p:spPr>
      </p:pic>
      <p:sp>
        <p:nvSpPr>
          <p:cNvPr id="11268" name="Rectangle 2"/>
          <p:cNvSpPr>
            <a:spLocks noGrp="1" noChangeArrowheads="1"/>
          </p:cNvSpPr>
          <p:nvPr>
            <p:ph type="title"/>
          </p:nvPr>
        </p:nvSpPr>
        <p:spPr>
          <a:xfrm>
            <a:off x="609600" y="0"/>
            <a:ext cx="11582400" cy="2133600"/>
          </a:xfrm>
        </p:spPr>
        <p:txBody>
          <a:bodyPr/>
          <a:lstStyle/>
          <a:p>
            <a:pPr algn="ctr" eaLnBrk="1" hangingPunct="1"/>
            <a:r>
              <a:rPr lang="en-US" altLang="en-US" smtClean="0">
                <a:solidFill>
                  <a:srgbClr val="7BF796"/>
                </a:solidFill>
                <a:latin typeface="Comic Sans MS" pitchFamily="66" charset="0"/>
              </a:rPr>
              <a:t>Laser Hazards</a:t>
            </a:r>
          </a:p>
        </p:txBody>
      </p:sp>
      <p:sp>
        <p:nvSpPr>
          <p:cNvPr id="35848" name="Line 8"/>
          <p:cNvSpPr>
            <a:spLocks noChangeShapeType="1"/>
          </p:cNvSpPr>
          <p:nvPr/>
        </p:nvSpPr>
        <p:spPr bwMode="auto">
          <a:xfrm>
            <a:off x="4165600" y="5029200"/>
            <a:ext cx="2743200" cy="1143000"/>
          </a:xfrm>
          <a:prstGeom prst="line">
            <a:avLst/>
          </a:prstGeom>
          <a:noFill/>
          <a:ln w="57150" cap="rnd">
            <a:solidFill>
              <a:srgbClr val="FD3737"/>
            </a:solidFill>
            <a:prstDash val="sysDot"/>
            <a:round/>
            <a:headEnd/>
            <a:tailEnd/>
          </a:ln>
        </p:spPr>
        <p:txBody>
          <a:bodyPr wrap="none"/>
          <a:lstStyle/>
          <a:p>
            <a:endParaRPr lang="en-US"/>
          </a:p>
        </p:txBody>
      </p:sp>
      <p:graphicFrame>
        <p:nvGraphicFramePr>
          <p:cNvPr id="11270" name="Object 0"/>
          <p:cNvGraphicFramePr>
            <a:graphicFrameLocks noChangeAspect="1"/>
          </p:cNvGraphicFramePr>
          <p:nvPr/>
        </p:nvGraphicFramePr>
        <p:xfrm>
          <a:off x="304801" y="1752600"/>
          <a:ext cx="4290484" cy="4876800"/>
        </p:xfrm>
        <a:graphic>
          <a:graphicData uri="http://schemas.openxmlformats.org/presentationml/2006/ole">
            <p:oleObj spid="_x0000_s1027" name="Bitmap Image" r:id="rId4" imgW="2809524" imgH="4258269" progId="PBrush">
              <p:embed/>
            </p:oleObj>
          </a:graphicData>
        </a:graphic>
      </p:graphicFrame>
      <p:sp>
        <p:nvSpPr>
          <p:cNvPr id="35853" name="AutoShape 13"/>
          <p:cNvSpPr>
            <a:spLocks noChangeArrowheads="1"/>
          </p:cNvSpPr>
          <p:nvPr/>
        </p:nvSpPr>
        <p:spPr bwMode="auto">
          <a:xfrm>
            <a:off x="5384800" y="4953000"/>
            <a:ext cx="3454400" cy="1905000"/>
          </a:xfrm>
          <a:prstGeom prst="irregularSeal1">
            <a:avLst/>
          </a:prstGeom>
          <a:solidFill>
            <a:srgbClr val="FD3737"/>
          </a:solidFill>
          <a:ln w="9525">
            <a:solidFill>
              <a:srgbClr val="FD3737"/>
            </a:solidFill>
            <a:miter lim="800000"/>
            <a:headEnd/>
            <a:tailEnd/>
          </a:ln>
        </p:spPr>
        <p:txBody>
          <a:bodyPr wrap="none" anchor="ctr"/>
          <a:lstStyle/>
          <a:p>
            <a:endParaRPr lang="en-US"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5848"/>
                                        </p:tgtEl>
                                        <p:attrNameLst>
                                          <p:attrName>style.visibility</p:attrName>
                                        </p:attrNameLst>
                                      </p:cBhvr>
                                      <p:to>
                                        <p:strVal val="visible"/>
                                      </p:to>
                                    </p:set>
                                    <p:animEffect transition="in" filter="wipe(left)">
                                      <p:cBhvr>
                                        <p:cTn id="7" dur="500"/>
                                        <p:tgtEl>
                                          <p:spTgt spid="35848"/>
                                        </p:tgtEl>
                                      </p:cBhvr>
                                    </p:animEffect>
                                  </p:childTnLst>
                                  <p:subTnLst>
                                    <p:set>
                                      <p:cBhvr override="childStyle">
                                        <p:cTn dur="1" fill="hold" display="0" masterRel="sameClick" afterEffect="1">
                                          <p:stCondLst>
                                            <p:cond evt="end" delay="0">
                                              <p:tn val="5"/>
                                            </p:cond>
                                          </p:stCondLst>
                                        </p:cTn>
                                        <p:tgtEl>
                                          <p:spTgt spid="35848"/>
                                        </p:tgtEl>
                                        <p:attrNameLst>
                                          <p:attrName>style.visibility</p:attrName>
                                        </p:attrNameLst>
                                      </p:cBhvr>
                                      <p:to>
                                        <p:strVal val="hidden"/>
                                      </p:to>
                                    </p:set>
                                  </p:sub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35853"/>
                                        </p:tgtEl>
                                        <p:attrNameLst>
                                          <p:attrName>style.visibility</p:attrName>
                                        </p:attrNameLst>
                                      </p:cBhvr>
                                      <p:to>
                                        <p:strVal val="visible"/>
                                      </p:to>
                                    </p:set>
                                    <p:animEffect transition="in" filter="dissolve">
                                      <p:cBhvr>
                                        <p:cTn id="11" dur="500"/>
                                        <p:tgtEl>
                                          <p:spTgt spid="35853"/>
                                        </p:tgtEl>
                                      </p:cBhvr>
                                    </p:animEffect>
                                  </p:childTnLst>
                                  <p:subTnLst>
                                    <p:set>
                                      <p:cBhvr override="childStyle">
                                        <p:cTn dur="1" fill="hold" display="0" masterRel="sameClick" afterEffect="1">
                                          <p:stCondLst>
                                            <p:cond evt="end" delay="0">
                                              <p:tn val="9"/>
                                            </p:cond>
                                          </p:stCondLst>
                                        </p:cTn>
                                        <p:tgtEl>
                                          <p:spTgt spid="35853"/>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8" grpId="0" animBg="1"/>
      <p:bldP spid="3585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Number Placeholder 3"/>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hangingPunct="1"/>
            <a:fld id="{A2551ED1-6A4C-4736-BD31-A3A9984A717E}" type="slidenum">
              <a:rPr lang="en-US" altLang="en-US" sz="1400" smtClean="0"/>
              <a:pPr eaLnBrk="1" hangingPunct="1"/>
              <a:t>3</a:t>
            </a:fld>
            <a:endParaRPr lang="en-US" altLang="en-US" sz="1400" smtClean="0"/>
          </a:p>
        </p:txBody>
      </p:sp>
      <p:sp>
        <p:nvSpPr>
          <p:cNvPr id="7171" name="Rectangle 19"/>
          <p:cNvSpPr>
            <a:spLocks noGrp="1" noChangeArrowheads="1"/>
          </p:cNvSpPr>
          <p:nvPr>
            <p:ph type="title" idx="4294967295"/>
          </p:nvPr>
        </p:nvSpPr>
        <p:spPr>
          <a:xfrm>
            <a:off x="812800" y="381000"/>
            <a:ext cx="10363200" cy="762000"/>
          </a:xfrm>
        </p:spPr>
        <p:txBody>
          <a:bodyPr/>
          <a:lstStyle/>
          <a:p>
            <a:pPr eaLnBrk="1" hangingPunct="1"/>
            <a:r>
              <a:rPr lang="en-US" altLang="en-US" sz="4000" b="1" smtClean="0">
                <a:latin typeface="Arial" charset="0"/>
              </a:rPr>
              <a:t>Incandescent vs. Laser Light</a:t>
            </a:r>
          </a:p>
        </p:txBody>
      </p:sp>
      <p:pic>
        <p:nvPicPr>
          <p:cNvPr id="7172" name="Picture 30" descr="C:\Documents and Settings\aweaver\Desktop\My Pictures\light.bmp"/>
          <p:cNvPicPr>
            <a:picLocks noChangeAspect="1" noChangeArrowheads="1"/>
          </p:cNvPicPr>
          <p:nvPr/>
        </p:nvPicPr>
        <p:blipFill>
          <a:blip r:embed="rId2">
            <a:extLst>
              <a:ext uri="{28A0092B-C50C-407E-A947-70E740481C1C}">
                <a14:useLocalDpi xmlns:a14="http://schemas.microsoft.com/office/drawing/2010/main" xmlns="" val="0"/>
              </a:ext>
            </a:extLst>
          </a:blip>
          <a:srcRect r="59166"/>
          <a:stretch>
            <a:fillRect/>
          </a:stretch>
        </p:blipFill>
        <p:spPr bwMode="auto">
          <a:xfrm>
            <a:off x="0" y="2209800"/>
            <a:ext cx="4978400" cy="2406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173" name="Text Box 31"/>
          <p:cNvSpPr txBox="1">
            <a:spLocks noChangeArrowheads="1"/>
          </p:cNvSpPr>
          <p:nvPr/>
        </p:nvSpPr>
        <p:spPr bwMode="auto">
          <a:xfrm>
            <a:off x="0" y="4648201"/>
            <a:ext cx="4673600" cy="15696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457200" indent="-457200"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hangingPunct="1">
              <a:spcBef>
                <a:spcPct val="50000"/>
              </a:spcBef>
              <a:buFontTx/>
              <a:buAutoNum type="arabicPeriod"/>
            </a:pPr>
            <a:r>
              <a:rPr lang="en-US" altLang="en-US" b="1" dirty="0">
                <a:latin typeface="Arial" charset="0"/>
              </a:rPr>
              <a:t>Many wavelengths</a:t>
            </a:r>
          </a:p>
          <a:p>
            <a:pPr eaLnBrk="1" hangingPunct="1">
              <a:spcBef>
                <a:spcPct val="50000"/>
              </a:spcBef>
              <a:buFontTx/>
              <a:buAutoNum type="arabicPeriod"/>
            </a:pPr>
            <a:r>
              <a:rPr lang="en-US" altLang="en-US" b="1" dirty="0">
                <a:latin typeface="Arial" charset="0"/>
              </a:rPr>
              <a:t>Multidirectional</a:t>
            </a:r>
          </a:p>
          <a:p>
            <a:pPr eaLnBrk="1" hangingPunct="1">
              <a:spcBef>
                <a:spcPct val="50000"/>
              </a:spcBef>
              <a:buFontTx/>
              <a:buAutoNum type="arabicPeriod"/>
            </a:pPr>
            <a:r>
              <a:rPr lang="en-US" altLang="en-US" b="1" dirty="0">
                <a:latin typeface="Arial" charset="0"/>
              </a:rPr>
              <a:t>Incoherent</a:t>
            </a:r>
          </a:p>
        </p:txBody>
      </p:sp>
      <p:sp>
        <p:nvSpPr>
          <p:cNvPr id="7174" name="Text Box 32"/>
          <p:cNvSpPr txBox="1">
            <a:spLocks noChangeArrowheads="1"/>
          </p:cNvSpPr>
          <p:nvPr/>
        </p:nvSpPr>
        <p:spPr bwMode="auto">
          <a:xfrm>
            <a:off x="7010400" y="4648201"/>
            <a:ext cx="4673600" cy="15696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457200" indent="-457200" eaLnBrk="0" hangingPunct="0">
              <a:defRPr sz="2400">
                <a:solidFill>
                  <a:schemeClr val="tx1"/>
                </a:solidFill>
                <a:latin typeface="Times New Roman" charset="0"/>
              </a:defRPr>
            </a:lvl1pPr>
            <a:lvl2pPr marL="742950" indent="-285750" eaLnBrk="0" hangingPunct="0">
              <a:defRPr sz="2400">
                <a:solidFill>
                  <a:schemeClr val="tx1"/>
                </a:solidFill>
                <a:latin typeface="Times New Roman" charset="0"/>
              </a:defRPr>
            </a:lvl2pPr>
            <a:lvl3pPr marL="1143000" indent="-228600" eaLnBrk="0" hangingPunct="0">
              <a:defRPr sz="2400">
                <a:solidFill>
                  <a:schemeClr val="tx1"/>
                </a:solidFill>
                <a:latin typeface="Times New Roman" charset="0"/>
              </a:defRPr>
            </a:lvl3pPr>
            <a:lvl4pPr marL="1600200" indent="-228600" eaLnBrk="0" hangingPunct="0">
              <a:defRPr sz="2400">
                <a:solidFill>
                  <a:schemeClr val="tx1"/>
                </a:solidFill>
                <a:latin typeface="Times New Roman" charset="0"/>
              </a:defRPr>
            </a:lvl4pPr>
            <a:lvl5pPr marL="2057400" indent="-228600" eaLnBrk="0" hangingPunct="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eaLnBrk="1" hangingPunct="1">
              <a:spcBef>
                <a:spcPct val="50000"/>
              </a:spcBef>
              <a:buFontTx/>
              <a:buAutoNum type="arabicPeriod"/>
            </a:pPr>
            <a:r>
              <a:rPr lang="en-US" altLang="en-US" b="1" dirty="0">
                <a:latin typeface="Arial" charset="0"/>
              </a:rPr>
              <a:t>Monochromatic</a:t>
            </a:r>
          </a:p>
          <a:p>
            <a:pPr eaLnBrk="1" hangingPunct="1">
              <a:spcBef>
                <a:spcPct val="50000"/>
              </a:spcBef>
              <a:buFontTx/>
              <a:buAutoNum type="arabicPeriod"/>
            </a:pPr>
            <a:r>
              <a:rPr lang="en-US" altLang="en-US" b="1" dirty="0">
                <a:latin typeface="Arial" charset="0"/>
              </a:rPr>
              <a:t>Directional</a:t>
            </a:r>
          </a:p>
          <a:p>
            <a:pPr eaLnBrk="1" hangingPunct="1">
              <a:spcBef>
                <a:spcPct val="50000"/>
              </a:spcBef>
              <a:buFontTx/>
              <a:buAutoNum type="arabicPeriod"/>
            </a:pPr>
            <a:r>
              <a:rPr lang="en-US" altLang="en-US" b="1" dirty="0">
                <a:latin typeface="Arial" charset="0"/>
              </a:rPr>
              <a:t>Coherent</a:t>
            </a:r>
          </a:p>
        </p:txBody>
      </p:sp>
      <p:pic>
        <p:nvPicPr>
          <p:cNvPr id="7175" name="Picture 33" descr="C:\Documents and Settings\aweaver\Desktop\My Pictures\light.bmp"/>
          <p:cNvPicPr>
            <a:picLocks noChangeAspect="1" noChangeArrowheads="1"/>
          </p:cNvPicPr>
          <p:nvPr/>
        </p:nvPicPr>
        <p:blipFill>
          <a:blip r:embed="rId2">
            <a:extLst>
              <a:ext uri="{28A0092B-C50C-407E-A947-70E740481C1C}">
                <a14:useLocalDpi xmlns:a14="http://schemas.microsoft.com/office/drawing/2010/main" xmlns="" val="0"/>
              </a:ext>
            </a:extLst>
          </a:blip>
          <a:srcRect l="45000" r="4167"/>
          <a:stretch>
            <a:fillRect/>
          </a:stretch>
        </p:blipFill>
        <p:spPr bwMode="auto">
          <a:xfrm>
            <a:off x="5994400" y="2209800"/>
            <a:ext cx="6197600" cy="2406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68975952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Slide Number Placeholder 5"/>
          <p:cNvSpPr>
            <a:spLocks noGrp="1"/>
          </p:cNvSpPr>
          <p:nvPr>
            <p:ph type="sldNum" sz="quarter" idx="12"/>
          </p:nvPr>
        </p:nvSpPr>
        <p:spPr>
          <a:noFill/>
        </p:spPr>
        <p:txBody>
          <a:bodyPr/>
          <a:lstStyle/>
          <a:p>
            <a:fld id="{096BEEF5-7922-4C1F-B762-F0A1A07EC7A9}" type="slidenum">
              <a:rPr lang="en-US" altLang="en-US" smtClean="0"/>
              <a:pPr/>
              <a:t>30</a:t>
            </a:fld>
            <a:endParaRPr lang="en-US" altLang="en-US" smtClean="0"/>
          </a:p>
        </p:txBody>
      </p:sp>
      <p:sp>
        <p:nvSpPr>
          <p:cNvPr id="12291" name="Rectangle 1026"/>
          <p:cNvSpPr>
            <a:spLocks noGrp="1" noChangeArrowheads="1"/>
          </p:cNvSpPr>
          <p:nvPr>
            <p:ph type="title"/>
          </p:nvPr>
        </p:nvSpPr>
        <p:spPr>
          <a:xfrm>
            <a:off x="1422400" y="304800"/>
            <a:ext cx="10363200" cy="457200"/>
          </a:xfrm>
        </p:spPr>
        <p:txBody>
          <a:bodyPr>
            <a:normAutofit fontScale="90000"/>
          </a:bodyPr>
          <a:lstStyle/>
          <a:p>
            <a:pPr eaLnBrk="1" hangingPunct="1"/>
            <a:r>
              <a:rPr lang="en-US" altLang="en-US" sz="3600" b="1" smtClean="0">
                <a:latin typeface="Arial" charset="0"/>
              </a:rPr>
              <a:t>Types of Laser Hazards</a:t>
            </a:r>
          </a:p>
        </p:txBody>
      </p:sp>
      <p:sp>
        <p:nvSpPr>
          <p:cNvPr id="30723" name="Rectangle 1027"/>
          <p:cNvSpPr>
            <a:spLocks noGrp="1" noChangeArrowheads="1"/>
          </p:cNvSpPr>
          <p:nvPr>
            <p:ph type="body" idx="1"/>
          </p:nvPr>
        </p:nvSpPr>
        <p:spPr>
          <a:xfrm>
            <a:off x="914400" y="1066800"/>
            <a:ext cx="10566400" cy="5410200"/>
          </a:xfrm>
        </p:spPr>
        <p:txBody>
          <a:bodyPr>
            <a:normAutofit/>
          </a:bodyPr>
          <a:lstStyle/>
          <a:p>
            <a:pPr marL="533400" indent="-533400" eaLnBrk="1" hangingPunct="1">
              <a:buFont typeface="Wingdings" pitchFamily="2" charset="2"/>
              <a:buAutoNum type="arabicPeriod"/>
              <a:defRPr/>
            </a:pPr>
            <a:r>
              <a:rPr lang="en-US" sz="2400" b="1" i="1" dirty="0" smtClean="0">
                <a:solidFill>
                  <a:srgbClr val="FD29A2"/>
                </a:solidFill>
                <a:latin typeface="Arial" charset="0"/>
              </a:rPr>
              <a:t>Eye</a:t>
            </a:r>
            <a:r>
              <a:rPr lang="en-US" sz="2400" b="1" i="1" dirty="0" smtClean="0">
                <a:latin typeface="Arial" charset="0"/>
              </a:rPr>
              <a:t> </a:t>
            </a:r>
            <a:r>
              <a:rPr lang="en-US" sz="2400" b="1" dirty="0" smtClean="0">
                <a:latin typeface="Arial" charset="0"/>
              </a:rPr>
              <a:t>: Acute exposure of the eye to lasers of certain wavelengths and power can cause corneal or retinal burns (or both). Chronic exposure to excessive levels may cause corneal or </a:t>
            </a:r>
            <a:r>
              <a:rPr lang="en-US" sz="2400" b="1" dirty="0" err="1" smtClean="0">
                <a:latin typeface="Arial" charset="0"/>
              </a:rPr>
              <a:t>lenticular</a:t>
            </a:r>
            <a:r>
              <a:rPr lang="en-US" sz="2400" b="1" dirty="0" smtClean="0">
                <a:latin typeface="Arial" charset="0"/>
              </a:rPr>
              <a:t> opacities (cataracts) or retinal injury.</a:t>
            </a:r>
          </a:p>
          <a:p>
            <a:pPr marL="533400" indent="-533400" eaLnBrk="1" hangingPunct="1">
              <a:buFont typeface="Wingdings" pitchFamily="2" charset="2"/>
              <a:buAutoNum type="arabicPeriod"/>
              <a:defRPr/>
            </a:pPr>
            <a:r>
              <a:rPr lang="en-US" sz="2400" b="1" i="1" dirty="0" smtClean="0">
                <a:solidFill>
                  <a:srgbClr val="FD29A2"/>
                </a:solidFill>
                <a:latin typeface="Arial" charset="0"/>
              </a:rPr>
              <a:t>Skin</a:t>
            </a:r>
            <a:r>
              <a:rPr lang="en-US" sz="2400" b="1" i="1" dirty="0" smtClean="0">
                <a:latin typeface="Arial" charset="0"/>
              </a:rPr>
              <a:t> </a:t>
            </a:r>
            <a:r>
              <a:rPr lang="en-US" sz="2400" b="1" dirty="0" smtClean="0">
                <a:latin typeface="Arial" charset="0"/>
              </a:rPr>
              <a:t>: Acute exposure to high levels of optical radiation may cause skin burns; while carcinogenesis may occur for ultraviolet wavelengths (290-320 nm).</a:t>
            </a:r>
          </a:p>
          <a:p>
            <a:pPr marL="533400" indent="-533400" eaLnBrk="1" hangingPunct="1">
              <a:buFont typeface="Wingdings" pitchFamily="2" charset="2"/>
              <a:buAutoNum type="arabicPeriod"/>
              <a:defRPr/>
            </a:pPr>
            <a:r>
              <a:rPr lang="en-US" sz="2400" b="1" i="1" dirty="0" smtClean="0">
                <a:solidFill>
                  <a:srgbClr val="FD29A2"/>
                </a:solidFill>
                <a:latin typeface="Arial" charset="0"/>
              </a:rPr>
              <a:t>Chemical</a:t>
            </a:r>
            <a:r>
              <a:rPr lang="en-US" sz="2400" b="1" i="1" dirty="0" smtClean="0">
                <a:latin typeface="Arial" charset="0"/>
              </a:rPr>
              <a:t> </a:t>
            </a:r>
            <a:r>
              <a:rPr lang="en-US" sz="2400" b="1" dirty="0" smtClean="0">
                <a:latin typeface="Arial" charset="0"/>
              </a:rPr>
              <a:t>: Some lasers require hazardous or toxic substances to operate (i.e., chemical dye, </a:t>
            </a:r>
            <a:r>
              <a:rPr lang="en-US" sz="2400" b="1" dirty="0" err="1" smtClean="0">
                <a:latin typeface="Arial" charset="0"/>
              </a:rPr>
              <a:t>Excimer</a:t>
            </a:r>
            <a:r>
              <a:rPr lang="en-US" sz="2400" b="1" dirty="0" smtClean="0">
                <a:latin typeface="Arial" charset="0"/>
              </a:rPr>
              <a:t> lasers).</a:t>
            </a:r>
          </a:p>
          <a:p>
            <a:pPr marL="533400" indent="-533400" eaLnBrk="1" hangingPunct="1">
              <a:buFont typeface="Wingdings" pitchFamily="2" charset="2"/>
              <a:buAutoNum type="arabicPeriod"/>
              <a:defRPr/>
            </a:pPr>
            <a:r>
              <a:rPr lang="en-US" sz="2400" b="1" i="1" dirty="0" smtClean="0">
                <a:solidFill>
                  <a:srgbClr val="FD29A2"/>
                </a:solidFill>
                <a:latin typeface="Arial" charset="0"/>
              </a:rPr>
              <a:t>Electrical</a:t>
            </a:r>
            <a:r>
              <a:rPr lang="en-US" sz="2400" b="1" i="1" dirty="0" smtClean="0">
                <a:latin typeface="Arial" charset="0"/>
              </a:rPr>
              <a:t> </a:t>
            </a:r>
            <a:r>
              <a:rPr lang="en-US" sz="2400" b="1" dirty="0" smtClean="0">
                <a:latin typeface="Arial" charset="0"/>
              </a:rPr>
              <a:t>: Most lasers utilize high voltages that can be lethal.</a:t>
            </a:r>
          </a:p>
          <a:p>
            <a:pPr marL="533400" indent="-533400" eaLnBrk="1" hangingPunct="1">
              <a:buFont typeface="Wingdings" pitchFamily="2" charset="2"/>
              <a:buAutoNum type="arabicPeriod"/>
              <a:defRPr/>
            </a:pPr>
            <a:r>
              <a:rPr lang="en-US" sz="2400" b="1" i="1" dirty="0" smtClean="0">
                <a:solidFill>
                  <a:srgbClr val="FD29A2"/>
                </a:solidFill>
                <a:latin typeface="Arial" charset="0"/>
              </a:rPr>
              <a:t>Fire</a:t>
            </a:r>
            <a:r>
              <a:rPr lang="en-US" sz="2400" b="1" i="1" dirty="0" smtClean="0">
                <a:solidFill>
                  <a:srgbClr val="FF3300"/>
                </a:solidFill>
                <a:latin typeface="Arial" charset="0"/>
              </a:rPr>
              <a:t> </a:t>
            </a:r>
            <a:r>
              <a:rPr lang="en-US" sz="2400" b="1" dirty="0" smtClean="0">
                <a:latin typeface="Arial" charset="0"/>
              </a:rPr>
              <a:t>: The solvents used in dye lasers are flammable. High voltage pulse or flash lamps may cause ignition. Flammable materials may be ignited by direct beams or </a:t>
            </a:r>
            <a:r>
              <a:rPr lang="en-US" sz="2400" b="1" dirty="0" err="1" smtClean="0">
                <a:latin typeface="Arial" charset="0"/>
              </a:rPr>
              <a:t>specular</a:t>
            </a:r>
            <a:r>
              <a:rPr lang="en-US" sz="2400" b="1" dirty="0" smtClean="0">
                <a:latin typeface="Arial" charset="0"/>
              </a:rPr>
              <a:t> reflections from high power continuous wave (CW) infrared lasers.</a:t>
            </a:r>
            <a:endParaRPr lang="en-US" sz="2400" dirty="0" smtClean="0">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30723">
                                            <p:txEl>
                                              <p:pRg st="0" end="0"/>
                                            </p:txEl>
                                          </p:spTgt>
                                        </p:tgtEl>
                                        <p:attrNameLst>
                                          <p:attrName>style.visibility</p:attrName>
                                        </p:attrNameLst>
                                      </p:cBhvr>
                                      <p:to>
                                        <p:strVal val="visible"/>
                                      </p:to>
                                    </p:set>
                                    <p:anim calcmode="lin" valueType="num">
                                      <p:cBhvr additive="base">
                                        <p:cTn id="7" dur="500" fill="hold"/>
                                        <p:tgtEl>
                                          <p:spTgt spid="3072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0723">
                                            <p:txEl>
                                              <p:pRg st="0" end="0"/>
                                            </p:txEl>
                                          </p:spTgt>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30723">
                                            <p:txEl>
                                              <p:pRg st="1" end="1"/>
                                            </p:txEl>
                                          </p:spTgt>
                                        </p:tgtEl>
                                        <p:attrNameLst>
                                          <p:attrName>style.visibility</p:attrName>
                                        </p:attrNameLst>
                                      </p:cBhvr>
                                      <p:to>
                                        <p:strVal val="visible"/>
                                      </p:to>
                                    </p:set>
                                    <p:anim calcmode="lin" valueType="num">
                                      <p:cBhvr additive="base">
                                        <p:cTn id="12" dur="500" fill="hold"/>
                                        <p:tgtEl>
                                          <p:spTgt spid="30723">
                                            <p:txEl>
                                              <p:pRg st="1" end="1"/>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30723">
                                            <p:txEl>
                                              <p:pRg st="1" end="1"/>
                                            </p:txEl>
                                          </p:spTgt>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30723">
                                            <p:txEl>
                                              <p:pRg st="2" end="2"/>
                                            </p:txEl>
                                          </p:spTgt>
                                        </p:tgtEl>
                                        <p:attrNameLst>
                                          <p:attrName>style.visibility</p:attrName>
                                        </p:attrNameLst>
                                      </p:cBhvr>
                                      <p:to>
                                        <p:strVal val="visible"/>
                                      </p:to>
                                    </p:set>
                                    <p:anim calcmode="lin" valueType="num">
                                      <p:cBhvr additive="base">
                                        <p:cTn id="17" dur="500" fill="hold"/>
                                        <p:tgtEl>
                                          <p:spTgt spid="30723">
                                            <p:txEl>
                                              <p:pRg st="2" end="2"/>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30723">
                                            <p:txEl>
                                              <p:pRg st="2" end="2"/>
                                            </p:txEl>
                                          </p:spTgt>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1500"/>
                            </p:stCondLst>
                            <p:childTnLst>
                              <p:par>
                                <p:cTn id="20" presetID="2" presetClass="entr" presetSubtype="8" fill="hold" grpId="0" nodeType="afterEffect">
                                  <p:stCondLst>
                                    <p:cond delay="0"/>
                                  </p:stCondLst>
                                  <p:childTnLst>
                                    <p:set>
                                      <p:cBhvr>
                                        <p:cTn id="21" dur="1" fill="hold">
                                          <p:stCondLst>
                                            <p:cond delay="0"/>
                                          </p:stCondLst>
                                        </p:cTn>
                                        <p:tgtEl>
                                          <p:spTgt spid="30723">
                                            <p:txEl>
                                              <p:pRg st="3" end="3"/>
                                            </p:txEl>
                                          </p:spTgt>
                                        </p:tgtEl>
                                        <p:attrNameLst>
                                          <p:attrName>style.visibility</p:attrName>
                                        </p:attrNameLst>
                                      </p:cBhvr>
                                      <p:to>
                                        <p:strVal val="visible"/>
                                      </p:to>
                                    </p:set>
                                    <p:anim calcmode="lin" valueType="num">
                                      <p:cBhvr additive="base">
                                        <p:cTn id="22" dur="500" fill="hold"/>
                                        <p:tgtEl>
                                          <p:spTgt spid="30723">
                                            <p:txEl>
                                              <p:pRg st="3" end="3"/>
                                            </p:txEl>
                                          </p:spTgt>
                                        </p:tgtEl>
                                        <p:attrNameLst>
                                          <p:attrName>ppt_x</p:attrName>
                                        </p:attrNameLst>
                                      </p:cBhvr>
                                      <p:tavLst>
                                        <p:tav tm="0">
                                          <p:val>
                                            <p:strVal val="0-#ppt_w/2"/>
                                          </p:val>
                                        </p:tav>
                                        <p:tav tm="100000">
                                          <p:val>
                                            <p:strVal val="#ppt_x"/>
                                          </p:val>
                                        </p:tav>
                                      </p:tavLst>
                                    </p:anim>
                                    <p:anim calcmode="lin" valueType="num">
                                      <p:cBhvr additive="base">
                                        <p:cTn id="23" dur="500" fill="hold"/>
                                        <p:tgtEl>
                                          <p:spTgt spid="30723">
                                            <p:txEl>
                                              <p:pRg st="3" end="3"/>
                                            </p:txEl>
                                          </p:spTgt>
                                        </p:tgtEl>
                                        <p:attrNameLst>
                                          <p:attrName>ppt_y</p:attrName>
                                        </p:attrNameLst>
                                      </p:cBhvr>
                                      <p:tavLst>
                                        <p:tav tm="0">
                                          <p:val>
                                            <p:strVal val="#ppt_y"/>
                                          </p:val>
                                        </p:tav>
                                        <p:tav tm="100000">
                                          <p:val>
                                            <p:strVal val="#ppt_y"/>
                                          </p:val>
                                        </p:tav>
                                      </p:tavLst>
                                    </p:anim>
                                  </p:childTnLst>
                                </p:cTn>
                              </p:par>
                            </p:childTnLst>
                          </p:cTn>
                        </p:par>
                        <p:par>
                          <p:cTn id="24" fill="hold" nodeType="afterGroup">
                            <p:stCondLst>
                              <p:cond delay="2000"/>
                            </p:stCondLst>
                            <p:childTnLst>
                              <p:par>
                                <p:cTn id="25" presetID="2" presetClass="entr" presetSubtype="8" fill="hold" grpId="0" nodeType="afterEffect">
                                  <p:stCondLst>
                                    <p:cond delay="0"/>
                                  </p:stCondLst>
                                  <p:childTnLst>
                                    <p:set>
                                      <p:cBhvr>
                                        <p:cTn id="26" dur="1" fill="hold">
                                          <p:stCondLst>
                                            <p:cond delay="0"/>
                                          </p:stCondLst>
                                        </p:cTn>
                                        <p:tgtEl>
                                          <p:spTgt spid="30723">
                                            <p:txEl>
                                              <p:pRg st="4" end="4"/>
                                            </p:txEl>
                                          </p:spTgt>
                                        </p:tgtEl>
                                        <p:attrNameLst>
                                          <p:attrName>style.visibility</p:attrName>
                                        </p:attrNameLst>
                                      </p:cBhvr>
                                      <p:to>
                                        <p:strVal val="visible"/>
                                      </p:to>
                                    </p:set>
                                    <p:anim calcmode="lin" valueType="num">
                                      <p:cBhvr additive="base">
                                        <p:cTn id="27" dur="500" fill="hold"/>
                                        <p:tgtEl>
                                          <p:spTgt spid="30723">
                                            <p:txEl>
                                              <p:pRg st="4" end="4"/>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3072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3" grpId="0" build="p" bldLvl="3" autoUpdateAnimBg="0" advAuto="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dirty="0"/>
              <a:t>Reference</a:t>
            </a:r>
          </a:p>
        </p:txBody>
      </p:sp>
      <p:sp>
        <p:nvSpPr>
          <p:cNvPr id="38915" name="Content Placeholder 2"/>
          <p:cNvSpPr>
            <a:spLocks noGrp="1"/>
          </p:cNvSpPr>
          <p:nvPr>
            <p:ph idx="1"/>
          </p:nvPr>
        </p:nvSpPr>
        <p:spPr/>
        <p:txBody>
          <a:bodyPr/>
          <a:lstStyle/>
          <a:p>
            <a:pPr eaLnBrk="1" hangingPunct="1"/>
            <a:r>
              <a:rPr lang="en-US">
                <a:hlinkClick r:id="rId2"/>
              </a:rPr>
              <a:t>www.google.com</a:t>
            </a:r>
            <a:endParaRPr lang="en-US"/>
          </a:p>
          <a:p>
            <a:pPr eaLnBrk="1" hangingPunct="1"/>
            <a:r>
              <a:rPr lang="en-US">
                <a:hlinkClick r:id="rId2"/>
              </a:rPr>
              <a:t>www.wikipedia.com</a:t>
            </a:r>
            <a:endParaRPr lang="en-US"/>
          </a:p>
          <a:p>
            <a:pPr eaLnBrk="1" hangingPunct="1"/>
            <a:r>
              <a:rPr lang="en-US">
                <a:hlinkClick r:id="rId3"/>
              </a:rPr>
              <a:t>www.studymafia.org</a:t>
            </a:r>
            <a:endParaRPr lang="en-US"/>
          </a:p>
          <a:p>
            <a:pPr eaLnBrk="1" hangingPunct="1"/>
            <a:r>
              <a:rPr lang="en-US">
                <a:hlinkClick r:id="rId4"/>
              </a:rPr>
              <a:t>www.pptplanet.com</a:t>
            </a:r>
            <a:endParaRPr lang="en-US"/>
          </a:p>
          <a:p>
            <a:pPr eaLnBrk="1" hangingPunct="1"/>
            <a:r>
              <a:rPr lang="en-US">
                <a:hlinkClick r:id="rId5"/>
              </a:rPr>
              <a:t>www.pdfclass.com</a:t>
            </a:r>
            <a:endParaRPr lang="en-US"/>
          </a:p>
          <a:p>
            <a:pPr eaLnBrk="1" hangingPunct="1">
              <a:buFont typeface="Wingdings 3" pitchFamily="18" charset="2"/>
              <a:buNone/>
            </a:pPr>
            <a:endParaRPr lang="en-US"/>
          </a:p>
          <a:p>
            <a:pPr eaLnBrk="1" hangingPunct="1">
              <a:buFont typeface="Wingdings 3" pitchFamily="18" charset="2"/>
              <a:buNone/>
            </a:pPr>
            <a:endParaRPr lang="en-US"/>
          </a:p>
          <a:p>
            <a:pPr eaLnBrk="1" hangingPunct="1">
              <a:buFont typeface="Wingdings" pitchFamily="2" charset="2"/>
              <a:buNone/>
            </a:pPr>
            <a:endParaRPr lang="en-US"/>
          </a:p>
        </p:txBody>
      </p:sp>
    </p:spTree>
    <p:extLst>
      <p:ext uri="{BB962C8B-B14F-4D97-AF65-F5344CB8AC3E}">
        <p14:creationId xmlns:p14="http://schemas.microsoft.com/office/powerpoint/2010/main" xmlns="" val="384051472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2222695" y="1069153"/>
            <a:ext cx="7174524" cy="4083377"/>
          </a:xfrm>
          <a:prstGeom prst="rect">
            <a:avLst/>
          </a:prstGeom>
        </p:spPr>
      </p:pic>
    </p:spTree>
    <p:extLst>
      <p:ext uri="{BB962C8B-B14F-4D97-AF65-F5344CB8AC3E}">
        <p14:creationId xmlns:p14="http://schemas.microsoft.com/office/powerpoint/2010/main" xmlns="" val="14098302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Number Placeholder 4"/>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48B0A7CE-1FCE-4D03-9E68-C4CC66CA3E3B}" type="slidenum">
              <a:rPr lang="en-US" altLang="en-US" sz="1400"/>
              <a:pPr eaLnBrk="1" hangingPunct="1"/>
              <a:t>4</a:t>
            </a:fld>
            <a:endParaRPr lang="en-US" altLang="en-US" sz="1400"/>
          </a:p>
        </p:txBody>
      </p:sp>
      <p:sp>
        <p:nvSpPr>
          <p:cNvPr id="6147" name="Rectangle 2"/>
          <p:cNvSpPr>
            <a:spLocks noGrp="1" noChangeArrowheads="1"/>
          </p:cNvSpPr>
          <p:nvPr>
            <p:ph type="title"/>
          </p:nvPr>
        </p:nvSpPr>
        <p:spPr>
          <a:xfrm>
            <a:off x="2057400" y="0"/>
            <a:ext cx="7772400" cy="685800"/>
          </a:xfrm>
        </p:spPr>
        <p:txBody>
          <a:bodyPr>
            <a:normAutofit fontScale="90000"/>
          </a:bodyPr>
          <a:lstStyle/>
          <a:p>
            <a:pPr eaLnBrk="1" hangingPunct="1"/>
            <a:r>
              <a:rPr lang="en-US" altLang="en-US" b="1">
                <a:latin typeface="Arial" panose="020B0604020202020204" pitchFamily="34" charset="0"/>
              </a:rPr>
              <a:t>Laser Fundamentals</a:t>
            </a:r>
          </a:p>
        </p:txBody>
      </p:sp>
      <p:sp>
        <p:nvSpPr>
          <p:cNvPr id="6148" name="Rectangle 3"/>
          <p:cNvSpPr>
            <a:spLocks noChangeArrowheads="1"/>
          </p:cNvSpPr>
          <p:nvPr/>
        </p:nvSpPr>
        <p:spPr bwMode="auto">
          <a:xfrm>
            <a:off x="650631" y="838201"/>
            <a:ext cx="11043138" cy="526297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marL="457200" indent="-457200"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buFont typeface="Wingdings" panose="05000000000000000000" pitchFamily="2" charset="2"/>
              <a:buChar char="§"/>
            </a:pPr>
            <a:r>
              <a:rPr lang="en-US" altLang="en-US" dirty="0">
                <a:latin typeface="Arial" panose="020B0604020202020204" pitchFamily="34" charset="0"/>
              </a:rPr>
              <a:t>The light emitted from a laser is </a:t>
            </a:r>
            <a:r>
              <a:rPr lang="en-US" altLang="en-US" b="1" dirty="0">
                <a:solidFill>
                  <a:srgbClr val="7030A0"/>
                </a:solidFill>
                <a:latin typeface="Arial" panose="020B0604020202020204" pitchFamily="34" charset="0"/>
              </a:rPr>
              <a:t>monochromatic</a:t>
            </a:r>
            <a:r>
              <a:rPr lang="en-US" altLang="en-US" dirty="0">
                <a:latin typeface="Arial" panose="020B0604020202020204" pitchFamily="34" charset="0"/>
              </a:rPr>
              <a:t>, that is, it is of one color/wavelength. In contrast, ordinary white light is a combination of many colors (or wavelengths) of light. </a:t>
            </a:r>
          </a:p>
          <a:p>
            <a:pPr>
              <a:buFont typeface="Wingdings" panose="05000000000000000000" pitchFamily="2" charset="2"/>
              <a:buChar char="§"/>
            </a:pPr>
            <a:r>
              <a:rPr lang="en-US" altLang="en-US" dirty="0">
                <a:latin typeface="Arial" panose="020B0604020202020204" pitchFamily="34" charset="0"/>
              </a:rPr>
              <a:t>Lasers emit light that is highly </a:t>
            </a:r>
            <a:r>
              <a:rPr lang="en-US" altLang="en-US" b="1" dirty="0">
                <a:solidFill>
                  <a:srgbClr val="7030A0"/>
                </a:solidFill>
                <a:latin typeface="Arial" panose="020B0604020202020204" pitchFamily="34" charset="0"/>
              </a:rPr>
              <a:t>directional</a:t>
            </a:r>
            <a:r>
              <a:rPr lang="en-US" altLang="en-US" dirty="0">
                <a:latin typeface="Arial" panose="020B0604020202020204" pitchFamily="34" charset="0"/>
              </a:rPr>
              <a:t>, that is, laser light is emitted as a relatively narrow beam in a specific direction. Ordinary light, such as from a light bulb, is emitted in many directions away from the source. </a:t>
            </a:r>
          </a:p>
          <a:p>
            <a:pPr>
              <a:buFont typeface="Wingdings" panose="05000000000000000000" pitchFamily="2" charset="2"/>
              <a:buChar char="§"/>
            </a:pPr>
            <a:r>
              <a:rPr lang="en-US" altLang="en-US" dirty="0">
                <a:latin typeface="Arial" panose="020B0604020202020204" pitchFamily="34" charset="0"/>
              </a:rPr>
              <a:t>The light from a laser is said to be </a:t>
            </a:r>
            <a:r>
              <a:rPr lang="en-US" altLang="en-US" b="1" dirty="0">
                <a:solidFill>
                  <a:srgbClr val="7030A0"/>
                </a:solidFill>
                <a:latin typeface="Arial" panose="020B0604020202020204" pitchFamily="34" charset="0"/>
              </a:rPr>
              <a:t>coherent</a:t>
            </a:r>
            <a:r>
              <a:rPr lang="en-US" altLang="en-US" dirty="0">
                <a:latin typeface="Arial" panose="020B0604020202020204" pitchFamily="34" charset="0"/>
              </a:rPr>
              <a:t>, which means that the wavelengths of the laser light are in phase in space and time. Ordinary light can be a mixture of many wavelengths. </a:t>
            </a:r>
          </a:p>
          <a:p>
            <a:endParaRPr lang="en-US" altLang="en-US" b="1" dirty="0">
              <a:latin typeface="Arial" panose="020B0604020202020204" pitchFamily="34" charset="0"/>
            </a:endParaRPr>
          </a:p>
          <a:p>
            <a:r>
              <a:rPr lang="en-US" altLang="en-US" b="1" dirty="0">
                <a:latin typeface="Arial" panose="020B0604020202020204" pitchFamily="34" charset="0"/>
              </a:rPr>
              <a:t>	</a:t>
            </a:r>
            <a:r>
              <a:rPr lang="en-US" altLang="en-US" b="1" dirty="0">
                <a:solidFill>
                  <a:schemeClr val="tx2"/>
                </a:solidFill>
                <a:latin typeface="Arial" panose="020B0604020202020204" pitchFamily="34" charset="0"/>
              </a:rPr>
              <a:t>These three properties of laser light are what can make it more hazardous than ordinary light. Laser light can deposit a lot of energy within a small area.</a:t>
            </a:r>
            <a:r>
              <a:rPr lang="en-US" altLang="en-US" dirty="0">
                <a:latin typeface="Arial" panose="020B0604020202020204" pitchFamily="34" charset="0"/>
              </a:rPr>
              <a:t> </a:t>
            </a:r>
          </a:p>
          <a:p>
            <a:endParaRPr lang="en-US" altLang="en-US" dirty="0">
              <a:latin typeface="Arial" panose="020B0604020202020204" pitchFamily="34" charset="0"/>
            </a:endParaRPr>
          </a:p>
        </p:txBody>
      </p:sp>
    </p:spTree>
    <p:extLst>
      <p:ext uri="{BB962C8B-B14F-4D97-AF65-F5344CB8AC3E}">
        <p14:creationId xmlns:p14="http://schemas.microsoft.com/office/powerpoint/2010/main" xmlns="" val="20857506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a:spLocks noGrp="1" noChangeArrowheads="1"/>
          </p:cNvSpPr>
          <p:nvPr>
            <p:ph idx="1"/>
          </p:nvPr>
        </p:nvSpPr>
        <p:spPr>
          <a:xfrm>
            <a:off x="495300" y="1155700"/>
            <a:ext cx="10401300" cy="5321301"/>
          </a:xfrm>
        </p:spPr>
        <p:txBody>
          <a:bodyPr/>
          <a:lstStyle/>
          <a:p>
            <a:pPr eaLnBrk="1" hangingPunct="1"/>
            <a:r>
              <a:rPr lang="en-US" dirty="0"/>
              <a:t>In 1917 Einstein predicted that:</a:t>
            </a:r>
          </a:p>
          <a:p>
            <a:pPr lvl="1" eaLnBrk="1" hangingPunct="1">
              <a:buFont typeface="Wingdings" pitchFamily="2" charset="2"/>
              <a:buChar char="Ø"/>
            </a:pPr>
            <a:r>
              <a:rPr lang="en-US" dirty="0"/>
              <a:t> under certain circumstances a photon incident upon a material can generate a second photon of </a:t>
            </a:r>
          </a:p>
          <a:p>
            <a:pPr lvl="2"/>
            <a:r>
              <a:rPr lang="en-US" b="1" dirty="0"/>
              <a:t>Exactly the same energy (frequency)</a:t>
            </a:r>
          </a:p>
          <a:p>
            <a:pPr lvl="2"/>
            <a:r>
              <a:rPr lang="en-US" b="1" dirty="0"/>
              <a:t>Phase</a:t>
            </a:r>
          </a:p>
          <a:p>
            <a:pPr lvl="2"/>
            <a:r>
              <a:rPr lang="en-US" b="1" dirty="0" err="1"/>
              <a:t>Polarisation</a:t>
            </a:r>
            <a:endParaRPr lang="en-US" b="1" dirty="0"/>
          </a:p>
          <a:p>
            <a:pPr lvl="2"/>
            <a:r>
              <a:rPr lang="en-US" b="1" dirty="0"/>
              <a:t>Direction of propagation</a:t>
            </a:r>
          </a:p>
          <a:p>
            <a:pPr lvl="1" eaLnBrk="1" hangingPunct="1">
              <a:buFont typeface="Wingdings" pitchFamily="2" charset="2"/>
              <a:buChar char="Ø"/>
            </a:pPr>
            <a:r>
              <a:rPr lang="en-US" b="1" dirty="0">
                <a:solidFill>
                  <a:srgbClr val="FA3C72"/>
                </a:solidFill>
              </a:rPr>
              <a:t>In other word, a coherent beam resulted.  </a:t>
            </a:r>
          </a:p>
        </p:txBody>
      </p:sp>
      <p:sp>
        <p:nvSpPr>
          <p:cNvPr id="19458" name="Rectangle 2"/>
          <p:cNvSpPr>
            <a:spLocks noGrp="1" noChangeArrowheads="1"/>
          </p:cNvSpPr>
          <p:nvPr>
            <p:ph type="title"/>
          </p:nvPr>
        </p:nvSpPr>
        <p:spPr>
          <a:xfrm>
            <a:off x="838200" y="365125"/>
            <a:ext cx="10515600" cy="917575"/>
          </a:xfrm>
        </p:spPr>
        <p:txBody>
          <a:bodyPr>
            <a:normAutofit/>
          </a:bodyPr>
          <a:lstStyle/>
          <a:p>
            <a:pPr>
              <a:defRPr/>
            </a:pPr>
            <a:r>
              <a:rPr lang="en-US" sz="3600" dirty="0" smtClean="0">
                <a:latin typeface="Arial Black" pitchFamily="34" charset="0"/>
              </a:rPr>
              <a:t>The Idea of stimulated Emission</a:t>
            </a:r>
            <a:endParaRPr lang="en-US" sz="3600" dirty="0">
              <a:latin typeface="Arial Black" pitchFamily="34" charset="0"/>
            </a:endParaRPr>
          </a:p>
        </p:txBody>
      </p:sp>
      <p:sp>
        <p:nvSpPr>
          <p:cNvPr id="2" name="TextBox 1"/>
          <p:cNvSpPr txBox="1"/>
          <p:nvPr/>
        </p:nvSpPr>
        <p:spPr>
          <a:xfrm>
            <a:off x="749300" y="3962400"/>
            <a:ext cx="10528300" cy="2585323"/>
          </a:xfrm>
          <a:prstGeom prst="rect">
            <a:avLst/>
          </a:prstGeom>
          <a:noFill/>
        </p:spPr>
        <p:txBody>
          <a:bodyPr wrap="square" rtlCol="0">
            <a:spAutoFit/>
          </a:bodyPr>
          <a:lstStyle/>
          <a:p>
            <a:pPr marL="342900" indent="-342900">
              <a:buFont typeface="Wingdings" panose="05000000000000000000" pitchFamily="2" charset="2"/>
              <a:buChar char="Ø"/>
            </a:pPr>
            <a:r>
              <a:rPr lang="en-IN" sz="2400" dirty="0"/>
              <a:t>Charles Townes </a:t>
            </a:r>
            <a:r>
              <a:rPr lang="en-IN" sz="2400" dirty="0" smtClean="0"/>
              <a:t> took the </a:t>
            </a:r>
            <a:r>
              <a:rPr lang="en-IN" sz="2400" dirty="0"/>
              <a:t>advantage of this stimulated emission process as an amplifier by conceiving and fabricating the first </a:t>
            </a:r>
            <a:r>
              <a:rPr lang="en-IN" sz="2400" dirty="0" smtClean="0">
                <a:solidFill>
                  <a:srgbClr val="C00000"/>
                </a:solidFill>
              </a:rPr>
              <a:t>maser.</a:t>
            </a:r>
          </a:p>
          <a:p>
            <a:pPr marL="342900" indent="-342900">
              <a:buFont typeface="Wingdings" panose="05000000000000000000" pitchFamily="2" charset="2"/>
              <a:buChar char="Ø"/>
            </a:pPr>
            <a:r>
              <a:rPr lang="en-IN" sz="2400" dirty="0" smtClean="0"/>
              <a:t> Extending </a:t>
            </a:r>
            <a:r>
              <a:rPr lang="en-IN" sz="2400" dirty="0"/>
              <a:t>the maser principle to optical  wavelengths, Townes along with Arthur Leonard Schawlow developed the concept of </a:t>
            </a:r>
            <a:r>
              <a:rPr lang="en-IN" sz="2400" dirty="0" smtClean="0"/>
              <a:t> laser</a:t>
            </a:r>
            <a:r>
              <a:rPr lang="en-IN" dirty="0" smtClean="0"/>
              <a:t>.</a:t>
            </a:r>
          </a:p>
          <a:p>
            <a:pPr marL="342900" indent="-342900">
              <a:buFont typeface="Wingdings" panose="05000000000000000000" pitchFamily="2" charset="2"/>
              <a:buChar char="Ø"/>
            </a:pPr>
            <a:r>
              <a:rPr lang="en-IN" sz="2400" dirty="0"/>
              <a:t>TH </a:t>
            </a:r>
            <a:r>
              <a:rPr lang="en-IN" sz="2400" dirty="0" err="1"/>
              <a:t>Maiman</a:t>
            </a:r>
            <a:r>
              <a:rPr lang="en-IN" sz="2400" dirty="0"/>
              <a:t> of the Hughes Research Laboratory, </a:t>
            </a:r>
            <a:r>
              <a:rPr lang="en-IN" sz="2400" dirty="0" smtClean="0"/>
              <a:t> </a:t>
            </a:r>
            <a:r>
              <a:rPr lang="en-IN" sz="2400" dirty="0"/>
              <a:t>experimentally demonstrated laser by flashing light through a ruby crystal, in 1960. </a:t>
            </a:r>
            <a:r>
              <a:rPr lang="en-IN" sz="2400" dirty="0" smtClean="0"/>
              <a:t> </a:t>
            </a:r>
            <a:endParaRPr lang="en-IN" sz="2400" dirty="0"/>
          </a:p>
          <a:p>
            <a:endParaRPr lang="en-IN" dirty="0"/>
          </a:p>
        </p:txBody>
      </p:sp>
    </p:spTree>
    <p:extLst>
      <p:ext uri="{BB962C8B-B14F-4D97-AF65-F5344CB8AC3E}">
        <p14:creationId xmlns:p14="http://schemas.microsoft.com/office/powerpoint/2010/main" xmlns="" val="27130626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p:cNvSpPr>
            <a:spLocks noGrp="1" noChangeArrowheads="1"/>
          </p:cNvSpPr>
          <p:nvPr>
            <p:ph idx="1"/>
          </p:nvPr>
        </p:nvSpPr>
        <p:spPr>
          <a:xfrm>
            <a:off x="4953000" y="5105400"/>
            <a:ext cx="5486400" cy="1601788"/>
          </a:xfrm>
          <a:solidFill>
            <a:srgbClr val="E6E5C7"/>
          </a:solidFill>
          <a:effectLst>
            <a:prstShdw prst="shdw17" dist="17961" dir="2700000">
              <a:srgbClr val="8A8977"/>
            </a:prstShdw>
          </a:effectLst>
        </p:spPr>
        <p:txBody>
          <a:bodyPr/>
          <a:lstStyle/>
          <a:p>
            <a:pPr marL="609600" indent="-609600">
              <a:buFontTx/>
              <a:buAutoNum type="arabicPeriod"/>
            </a:pPr>
            <a:r>
              <a:rPr lang="en-US">
                <a:solidFill>
                  <a:srgbClr val="0000FF"/>
                </a:solidFill>
                <a:latin typeface="Arial Black" pitchFamily="34" charset="0"/>
              </a:rPr>
              <a:t>Absorption</a:t>
            </a:r>
          </a:p>
          <a:p>
            <a:pPr marL="609600" indent="-609600">
              <a:buFontTx/>
              <a:buAutoNum type="arabicPeriod"/>
            </a:pPr>
            <a:r>
              <a:rPr lang="en-US">
                <a:solidFill>
                  <a:srgbClr val="0000FF"/>
                </a:solidFill>
                <a:latin typeface="Arial Black" pitchFamily="34" charset="0"/>
              </a:rPr>
              <a:t>Spontaneous Emission</a:t>
            </a:r>
          </a:p>
          <a:p>
            <a:pPr marL="609600" indent="-609600">
              <a:buFontTx/>
              <a:buAutoNum type="arabicPeriod"/>
            </a:pPr>
            <a:r>
              <a:rPr lang="en-US">
                <a:solidFill>
                  <a:srgbClr val="0000FF"/>
                </a:solidFill>
                <a:latin typeface="Arial Black" pitchFamily="34" charset="0"/>
              </a:rPr>
              <a:t>Stimulated Emission</a:t>
            </a:r>
          </a:p>
        </p:txBody>
      </p:sp>
      <p:sp>
        <p:nvSpPr>
          <p:cNvPr id="15362" name="Rectangle 2"/>
          <p:cNvSpPr>
            <a:spLocks noGrp="1" noChangeArrowheads="1"/>
          </p:cNvSpPr>
          <p:nvPr>
            <p:ph type="title"/>
          </p:nvPr>
        </p:nvSpPr>
        <p:spPr/>
        <p:txBody>
          <a:bodyPr/>
          <a:lstStyle/>
          <a:p>
            <a:pPr>
              <a:defRPr/>
            </a:pPr>
            <a:r>
              <a:rPr lang="en-US" sz="3200">
                <a:latin typeface="Arial Black" pitchFamily="34" charset="0"/>
              </a:rPr>
              <a:t>3 Mechanisms of Light Emission</a:t>
            </a:r>
          </a:p>
        </p:txBody>
      </p:sp>
      <p:sp>
        <p:nvSpPr>
          <p:cNvPr id="21508" name="Text Box 4"/>
          <p:cNvSpPr txBox="1">
            <a:spLocks noChangeArrowheads="1"/>
          </p:cNvSpPr>
          <p:nvPr/>
        </p:nvSpPr>
        <p:spPr bwMode="auto">
          <a:xfrm>
            <a:off x="965200" y="1371602"/>
            <a:ext cx="7315200" cy="1616075"/>
          </a:xfrm>
          <a:prstGeom prst="rect">
            <a:avLst/>
          </a:prstGeom>
          <a:solidFill>
            <a:srgbClr val="FECAD9"/>
          </a:solidFill>
          <a:ln w="9525">
            <a:noFill/>
            <a:miter lim="800000"/>
            <a:headEnd/>
            <a:tailEnd/>
          </a:ln>
          <a:effectLst>
            <a:prstShdw prst="shdw17" dist="17961" dir="2700000">
              <a:srgbClr val="987982"/>
            </a:prstShdw>
          </a:effectLst>
        </p:spPr>
        <p:txBody>
          <a:bodyPr>
            <a:spAutoFit/>
          </a:bodyPr>
          <a:lstStyle/>
          <a:p>
            <a:pPr>
              <a:spcBef>
                <a:spcPct val="50000"/>
              </a:spcBef>
            </a:pPr>
            <a:r>
              <a:rPr lang="en-US" sz="2000" dirty="0">
                <a:solidFill>
                  <a:srgbClr val="0000FF"/>
                </a:solidFill>
              </a:rPr>
              <a:t>For atomic systems in thermal equilibrium with their surrounding, the emission of light is the result of:</a:t>
            </a:r>
          </a:p>
          <a:p>
            <a:pPr>
              <a:spcBef>
                <a:spcPct val="50000"/>
              </a:spcBef>
              <a:buFont typeface="Wingdings" pitchFamily="2" charset="2"/>
              <a:buChar char="q"/>
            </a:pPr>
            <a:r>
              <a:rPr lang="en-US" sz="2000" b="1" u="sng" dirty="0">
                <a:solidFill>
                  <a:srgbClr val="FF0000"/>
                </a:solidFill>
              </a:rPr>
              <a:t>Absorption</a:t>
            </a:r>
          </a:p>
          <a:p>
            <a:pPr>
              <a:spcBef>
                <a:spcPct val="50000"/>
              </a:spcBef>
              <a:buFont typeface="Wingdings" pitchFamily="2" charset="2"/>
              <a:buChar char="q"/>
            </a:pPr>
            <a:r>
              <a:rPr lang="en-US" sz="2000" dirty="0">
                <a:solidFill>
                  <a:srgbClr val="0000FF"/>
                </a:solidFill>
              </a:rPr>
              <a:t>And subsequently,</a:t>
            </a:r>
            <a:r>
              <a:rPr lang="en-US" sz="2000" dirty="0">
                <a:solidFill>
                  <a:srgbClr val="FF0000"/>
                </a:solidFill>
              </a:rPr>
              <a:t> </a:t>
            </a:r>
            <a:r>
              <a:rPr lang="en-US" sz="2000" b="1" u="sng" dirty="0">
                <a:solidFill>
                  <a:srgbClr val="FF0000"/>
                </a:solidFill>
              </a:rPr>
              <a:t>spontaneous emission</a:t>
            </a:r>
            <a:r>
              <a:rPr lang="en-US" sz="2000" dirty="0">
                <a:solidFill>
                  <a:srgbClr val="0000FF"/>
                </a:solidFill>
              </a:rPr>
              <a:t> of energy</a:t>
            </a:r>
          </a:p>
        </p:txBody>
      </p:sp>
      <p:sp>
        <p:nvSpPr>
          <p:cNvPr id="21509" name="Text Box 5"/>
          <p:cNvSpPr txBox="1">
            <a:spLocks noChangeArrowheads="1"/>
          </p:cNvSpPr>
          <p:nvPr/>
        </p:nvSpPr>
        <p:spPr bwMode="auto">
          <a:xfrm>
            <a:off x="965200" y="3048001"/>
            <a:ext cx="7315200" cy="1920875"/>
          </a:xfrm>
          <a:prstGeom prst="rect">
            <a:avLst/>
          </a:prstGeom>
          <a:solidFill>
            <a:srgbClr val="FECAD9"/>
          </a:solidFill>
          <a:ln w="9525">
            <a:noFill/>
            <a:miter lim="800000"/>
            <a:headEnd/>
            <a:tailEnd/>
          </a:ln>
          <a:effectLst>
            <a:prstShdw prst="shdw17" dist="17961" dir="2700000">
              <a:srgbClr val="987982"/>
            </a:prstShdw>
          </a:effectLst>
        </p:spPr>
        <p:txBody>
          <a:bodyPr>
            <a:spAutoFit/>
          </a:bodyPr>
          <a:lstStyle/>
          <a:p>
            <a:pPr>
              <a:spcBef>
                <a:spcPct val="50000"/>
              </a:spcBef>
            </a:pPr>
            <a:r>
              <a:rPr lang="en-US" sz="2000" dirty="0">
                <a:solidFill>
                  <a:srgbClr val="0000FF"/>
                </a:solidFill>
              </a:rPr>
              <a:t>There is another process whereby the atom in an upper energy level can be triggered or stimulated in phase with the an incoming photon.  This process is:</a:t>
            </a:r>
          </a:p>
          <a:p>
            <a:pPr>
              <a:spcBef>
                <a:spcPct val="50000"/>
              </a:spcBef>
              <a:buFont typeface="Wingdings" pitchFamily="2" charset="2"/>
              <a:buChar char="q"/>
            </a:pPr>
            <a:r>
              <a:rPr lang="en-US" sz="2000" b="1" u="sng" dirty="0">
                <a:solidFill>
                  <a:srgbClr val="FF0000"/>
                </a:solidFill>
              </a:rPr>
              <a:t>Stimulated emission</a:t>
            </a:r>
          </a:p>
          <a:p>
            <a:pPr>
              <a:spcBef>
                <a:spcPct val="50000"/>
              </a:spcBef>
              <a:buFont typeface="Wingdings" pitchFamily="2" charset="2"/>
              <a:buChar char="q"/>
            </a:pPr>
            <a:r>
              <a:rPr lang="en-US" sz="2000" dirty="0">
                <a:solidFill>
                  <a:srgbClr val="0000FF"/>
                </a:solidFill>
              </a:rPr>
              <a:t>It is an important process for laser action</a:t>
            </a:r>
          </a:p>
        </p:txBody>
      </p:sp>
      <p:sp>
        <p:nvSpPr>
          <p:cNvPr id="21510" name="Text Box 6"/>
          <p:cNvSpPr txBox="1">
            <a:spLocks noChangeArrowheads="1"/>
          </p:cNvSpPr>
          <p:nvPr/>
        </p:nvSpPr>
        <p:spPr bwMode="auto">
          <a:xfrm>
            <a:off x="1828800" y="5181600"/>
            <a:ext cx="2590800" cy="641350"/>
          </a:xfrm>
          <a:prstGeom prst="rect">
            <a:avLst/>
          </a:prstGeom>
          <a:solidFill>
            <a:srgbClr val="FECAD9"/>
          </a:solidFill>
          <a:ln w="9525">
            <a:noFill/>
            <a:miter lim="800000"/>
            <a:headEnd/>
            <a:tailEnd/>
          </a:ln>
        </p:spPr>
        <p:txBody>
          <a:bodyPr>
            <a:spAutoFit/>
          </a:bodyPr>
          <a:lstStyle/>
          <a:p>
            <a:pPr>
              <a:spcBef>
                <a:spcPct val="50000"/>
              </a:spcBef>
            </a:pPr>
            <a:r>
              <a:rPr lang="en-US" b="1">
                <a:solidFill>
                  <a:srgbClr val="0000FF"/>
                </a:solidFill>
              </a:rPr>
              <a:t>Therefore 3 process of light emission:</a:t>
            </a:r>
          </a:p>
        </p:txBody>
      </p:sp>
      <p:sp>
        <p:nvSpPr>
          <p:cNvPr id="21511" name="AutoShape 7"/>
          <p:cNvSpPr>
            <a:spLocks noChangeArrowheads="1"/>
          </p:cNvSpPr>
          <p:nvPr/>
        </p:nvSpPr>
        <p:spPr bwMode="auto">
          <a:xfrm>
            <a:off x="3810000" y="5562600"/>
            <a:ext cx="1219200" cy="838200"/>
          </a:xfrm>
          <a:prstGeom prst="rightArrow">
            <a:avLst>
              <a:gd name="adj1" fmla="val 50000"/>
              <a:gd name="adj2" fmla="val 36364"/>
            </a:avLst>
          </a:prstGeom>
          <a:solidFill>
            <a:srgbClr val="FFFF00"/>
          </a:solidFill>
          <a:ln w="9525">
            <a:solidFill>
              <a:schemeClr val="hlink"/>
            </a:solidFill>
            <a:miter lim="800000"/>
            <a:headEnd/>
            <a:tailEnd/>
          </a:ln>
        </p:spPr>
        <p:txBody>
          <a:bodyPr wrap="none" anchor="ctr"/>
          <a:lstStyle/>
          <a:p>
            <a:endParaRPr lang="en-US"/>
          </a:p>
        </p:txBody>
      </p:sp>
    </p:spTree>
    <p:extLst>
      <p:ext uri="{BB962C8B-B14F-4D97-AF65-F5344CB8AC3E}">
        <p14:creationId xmlns:p14="http://schemas.microsoft.com/office/powerpoint/2010/main" xmlns="" val="146029487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4"/>
          <p:cNvSpPr>
            <a:spLocks noChangeArrowheads="1"/>
          </p:cNvSpPr>
          <p:nvPr/>
        </p:nvSpPr>
        <p:spPr bwMode="auto">
          <a:xfrm>
            <a:off x="186104" y="1098825"/>
            <a:ext cx="3733800" cy="533400"/>
          </a:xfrm>
          <a:prstGeom prst="rect">
            <a:avLst/>
          </a:prstGeom>
          <a:solidFill>
            <a:srgbClr val="009900"/>
          </a:solidFill>
          <a:ln w="9525">
            <a:solidFill>
              <a:schemeClr val="tx1"/>
            </a:solidFill>
            <a:miter lim="800000"/>
            <a:headEnd/>
            <a:tailEnd/>
          </a:ln>
        </p:spPr>
        <p:txBody>
          <a:bodyPr wrap="none" anchor="ctr"/>
          <a:lstStyle/>
          <a:p>
            <a:endParaRPr lang="en-US"/>
          </a:p>
        </p:txBody>
      </p:sp>
      <p:sp>
        <p:nvSpPr>
          <p:cNvPr id="109580" name="Oval 12"/>
          <p:cNvSpPr>
            <a:spLocks noChangeArrowheads="1"/>
          </p:cNvSpPr>
          <p:nvPr/>
        </p:nvSpPr>
        <p:spPr bwMode="auto">
          <a:xfrm>
            <a:off x="1862504" y="3003825"/>
            <a:ext cx="457200" cy="457200"/>
          </a:xfrm>
          <a:prstGeom prst="ellipse">
            <a:avLst/>
          </a:prstGeom>
          <a:solidFill>
            <a:srgbClr val="FFFF00"/>
          </a:solidFill>
          <a:ln w="28575">
            <a:solidFill>
              <a:schemeClr val="tx1"/>
            </a:solidFill>
            <a:round/>
            <a:headEnd/>
            <a:tailEnd/>
          </a:ln>
        </p:spPr>
        <p:txBody>
          <a:bodyPr wrap="none" anchor="ctr"/>
          <a:lstStyle/>
          <a:p>
            <a:endParaRPr lang="en-US"/>
          </a:p>
        </p:txBody>
      </p:sp>
      <p:sp>
        <p:nvSpPr>
          <p:cNvPr id="16388" name="Rectangle 2"/>
          <p:cNvSpPr>
            <a:spLocks noGrp="1" noChangeArrowheads="1"/>
          </p:cNvSpPr>
          <p:nvPr>
            <p:ph type="title"/>
          </p:nvPr>
        </p:nvSpPr>
        <p:spPr>
          <a:xfrm>
            <a:off x="338504" y="55047"/>
            <a:ext cx="10515600" cy="1325563"/>
          </a:xfrm>
        </p:spPr>
        <p:txBody>
          <a:bodyPr/>
          <a:lstStyle/>
          <a:p>
            <a:pPr>
              <a:defRPr/>
            </a:pPr>
            <a:r>
              <a:rPr lang="en-US" dirty="0">
                <a:latin typeface="Arial Black" pitchFamily="34" charset="0"/>
              </a:rPr>
              <a:t>Absorption</a:t>
            </a:r>
          </a:p>
        </p:txBody>
      </p:sp>
      <p:sp>
        <p:nvSpPr>
          <p:cNvPr id="22533" name="Text Box 5"/>
          <p:cNvSpPr txBox="1">
            <a:spLocks noChangeArrowheads="1"/>
          </p:cNvSpPr>
          <p:nvPr/>
        </p:nvSpPr>
        <p:spPr bwMode="auto">
          <a:xfrm>
            <a:off x="4701930" y="3104631"/>
            <a:ext cx="476616" cy="366713"/>
          </a:xfrm>
          <a:prstGeom prst="rect">
            <a:avLst/>
          </a:prstGeom>
          <a:noFill/>
          <a:ln w="9525">
            <a:noFill/>
            <a:miter lim="800000"/>
            <a:headEnd/>
            <a:tailEnd/>
          </a:ln>
        </p:spPr>
        <p:txBody>
          <a:bodyPr wrap="square">
            <a:spAutoFit/>
          </a:bodyPr>
          <a:lstStyle/>
          <a:p>
            <a:pPr>
              <a:spcBef>
                <a:spcPct val="50000"/>
              </a:spcBef>
            </a:pPr>
            <a:r>
              <a:rPr lang="en-US" dirty="0"/>
              <a:t>E</a:t>
            </a:r>
            <a:r>
              <a:rPr lang="en-US" baseline="-25000" dirty="0"/>
              <a:t>1</a:t>
            </a:r>
            <a:endParaRPr lang="en-US" dirty="0"/>
          </a:p>
        </p:txBody>
      </p:sp>
      <p:sp>
        <p:nvSpPr>
          <p:cNvPr id="22534" name="Text Box 6"/>
          <p:cNvSpPr txBox="1">
            <a:spLocks noChangeArrowheads="1"/>
          </p:cNvSpPr>
          <p:nvPr/>
        </p:nvSpPr>
        <p:spPr bwMode="auto">
          <a:xfrm>
            <a:off x="4572000" y="1081637"/>
            <a:ext cx="427526" cy="369332"/>
          </a:xfrm>
          <a:prstGeom prst="rect">
            <a:avLst/>
          </a:prstGeom>
          <a:noFill/>
          <a:ln w="9525">
            <a:noFill/>
            <a:miter lim="800000"/>
            <a:headEnd/>
            <a:tailEnd/>
          </a:ln>
        </p:spPr>
        <p:txBody>
          <a:bodyPr wrap="square">
            <a:spAutoFit/>
          </a:bodyPr>
          <a:lstStyle/>
          <a:p>
            <a:pPr>
              <a:spcBef>
                <a:spcPct val="50000"/>
              </a:spcBef>
            </a:pPr>
            <a:r>
              <a:rPr lang="en-US" dirty="0"/>
              <a:t>E</a:t>
            </a:r>
            <a:r>
              <a:rPr lang="en-US" baseline="-25000" dirty="0"/>
              <a:t>2</a:t>
            </a:r>
            <a:endParaRPr lang="en-US" dirty="0"/>
          </a:p>
        </p:txBody>
      </p:sp>
      <p:sp>
        <p:nvSpPr>
          <p:cNvPr id="22535" name="Rectangle 7"/>
          <p:cNvSpPr>
            <a:spLocks noChangeArrowheads="1"/>
          </p:cNvSpPr>
          <p:nvPr/>
        </p:nvSpPr>
        <p:spPr bwMode="auto">
          <a:xfrm>
            <a:off x="186104" y="3003825"/>
            <a:ext cx="3733800" cy="533400"/>
          </a:xfrm>
          <a:prstGeom prst="rect">
            <a:avLst/>
          </a:prstGeom>
          <a:solidFill>
            <a:srgbClr val="FECAD9"/>
          </a:solidFill>
          <a:ln w="9525">
            <a:solidFill>
              <a:schemeClr val="tx1"/>
            </a:solidFill>
            <a:miter lim="800000"/>
            <a:headEnd/>
            <a:tailEnd/>
          </a:ln>
        </p:spPr>
        <p:txBody>
          <a:bodyPr wrap="none" anchor="ctr"/>
          <a:lstStyle/>
          <a:p>
            <a:endParaRPr lang="en-US"/>
          </a:p>
        </p:txBody>
      </p:sp>
      <p:sp>
        <p:nvSpPr>
          <p:cNvPr id="109576" name="Oval 8"/>
          <p:cNvSpPr>
            <a:spLocks noChangeArrowheads="1"/>
          </p:cNvSpPr>
          <p:nvPr/>
        </p:nvSpPr>
        <p:spPr bwMode="auto">
          <a:xfrm>
            <a:off x="1862504" y="3003825"/>
            <a:ext cx="457200" cy="457200"/>
          </a:xfrm>
          <a:prstGeom prst="ellipse">
            <a:avLst/>
          </a:prstGeom>
          <a:solidFill>
            <a:srgbClr val="FFFFFF"/>
          </a:solidFill>
          <a:ln w="57150">
            <a:solidFill>
              <a:schemeClr val="tx1"/>
            </a:solidFill>
            <a:prstDash val="sysDot"/>
            <a:round/>
            <a:headEnd/>
            <a:tailEnd/>
          </a:ln>
        </p:spPr>
        <p:txBody>
          <a:bodyPr wrap="none" anchor="ctr"/>
          <a:lstStyle/>
          <a:p>
            <a:endParaRPr lang="en-US"/>
          </a:p>
        </p:txBody>
      </p:sp>
      <p:sp>
        <p:nvSpPr>
          <p:cNvPr id="22537" name="Line 9"/>
          <p:cNvSpPr>
            <a:spLocks noChangeShapeType="1"/>
          </p:cNvSpPr>
          <p:nvPr/>
        </p:nvSpPr>
        <p:spPr bwMode="auto">
          <a:xfrm flipV="1">
            <a:off x="2091104" y="1632225"/>
            <a:ext cx="0" cy="1295400"/>
          </a:xfrm>
          <a:prstGeom prst="line">
            <a:avLst/>
          </a:prstGeom>
          <a:noFill/>
          <a:ln w="9525">
            <a:solidFill>
              <a:schemeClr val="tx1"/>
            </a:solidFill>
            <a:round/>
            <a:headEnd/>
            <a:tailEnd type="triangle" w="med" len="med"/>
          </a:ln>
        </p:spPr>
        <p:txBody>
          <a:bodyPr/>
          <a:lstStyle/>
          <a:p>
            <a:endParaRPr lang="en-US"/>
          </a:p>
        </p:txBody>
      </p:sp>
      <p:sp>
        <p:nvSpPr>
          <p:cNvPr id="109579" name="Freeform 11"/>
          <p:cNvSpPr>
            <a:spLocks/>
          </p:cNvSpPr>
          <p:nvPr/>
        </p:nvSpPr>
        <p:spPr bwMode="auto">
          <a:xfrm>
            <a:off x="338504" y="2241825"/>
            <a:ext cx="1371600" cy="571500"/>
          </a:xfrm>
          <a:custGeom>
            <a:avLst/>
            <a:gdLst>
              <a:gd name="T0" fmla="*/ 0 w 912"/>
              <a:gd name="T1" fmla="*/ 2147483647 h 360"/>
              <a:gd name="T2" fmla="*/ 2147483647 w 912"/>
              <a:gd name="T3" fmla="*/ 2147483647 h 360"/>
              <a:gd name="T4" fmla="*/ 2147483647 w 912"/>
              <a:gd name="T5" fmla="*/ 2147483647 h 360"/>
              <a:gd name="T6" fmla="*/ 2147483647 w 912"/>
              <a:gd name="T7" fmla="*/ 2147483647 h 360"/>
              <a:gd name="T8" fmla="*/ 2147483647 w 912"/>
              <a:gd name="T9" fmla="*/ 2147483647 h 360"/>
              <a:gd name="T10" fmla="*/ 2147483647 w 912"/>
              <a:gd name="T11" fmla="*/ 2147483647 h 360"/>
              <a:gd name="T12" fmla="*/ 2147483647 w 912"/>
              <a:gd name="T13" fmla="*/ 2147483647 h 360"/>
              <a:gd name="T14" fmla="*/ 2147483647 w 912"/>
              <a:gd name="T15" fmla="*/ 2147483647 h 360"/>
              <a:gd name="T16" fmla="*/ 0 60000 65536"/>
              <a:gd name="T17" fmla="*/ 0 60000 65536"/>
              <a:gd name="T18" fmla="*/ 0 60000 65536"/>
              <a:gd name="T19" fmla="*/ 0 60000 65536"/>
              <a:gd name="T20" fmla="*/ 0 60000 65536"/>
              <a:gd name="T21" fmla="*/ 0 60000 65536"/>
              <a:gd name="T22" fmla="*/ 0 60000 65536"/>
              <a:gd name="T23" fmla="*/ 0 60000 65536"/>
              <a:gd name="T24" fmla="*/ 0 w 912"/>
              <a:gd name="T25" fmla="*/ 0 h 360"/>
              <a:gd name="T26" fmla="*/ 912 w 912"/>
              <a:gd name="T27" fmla="*/ 360 h 36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12" h="360">
                <a:moveTo>
                  <a:pt x="0" y="296"/>
                </a:moveTo>
                <a:cubicBezTo>
                  <a:pt x="28" y="156"/>
                  <a:pt x="56" y="16"/>
                  <a:pt x="96" y="8"/>
                </a:cubicBezTo>
                <a:cubicBezTo>
                  <a:pt x="136" y="0"/>
                  <a:pt x="200" y="240"/>
                  <a:pt x="240" y="248"/>
                </a:cubicBezTo>
                <a:cubicBezTo>
                  <a:pt x="280" y="256"/>
                  <a:pt x="304" y="40"/>
                  <a:pt x="336" y="56"/>
                </a:cubicBezTo>
                <a:cubicBezTo>
                  <a:pt x="368" y="72"/>
                  <a:pt x="400" y="328"/>
                  <a:pt x="432" y="344"/>
                </a:cubicBezTo>
                <a:cubicBezTo>
                  <a:pt x="464" y="360"/>
                  <a:pt x="480" y="168"/>
                  <a:pt x="528" y="152"/>
                </a:cubicBezTo>
                <a:cubicBezTo>
                  <a:pt x="576" y="136"/>
                  <a:pt x="656" y="240"/>
                  <a:pt x="720" y="248"/>
                </a:cubicBezTo>
                <a:cubicBezTo>
                  <a:pt x="784" y="256"/>
                  <a:pt x="848" y="228"/>
                  <a:pt x="912" y="200"/>
                </a:cubicBezTo>
              </a:path>
            </a:pathLst>
          </a:custGeom>
          <a:noFill/>
          <a:ln w="9525">
            <a:solidFill>
              <a:schemeClr val="tx1"/>
            </a:solidFill>
            <a:round/>
            <a:headEnd/>
            <a:tailEnd type="stealth" w="lg" len="lg"/>
          </a:ln>
        </p:spPr>
        <p:txBody>
          <a:bodyPr/>
          <a:lstStyle/>
          <a:p>
            <a:endParaRPr lang="en-US"/>
          </a:p>
        </p:txBody>
      </p:sp>
      <p:sp>
        <p:nvSpPr>
          <p:cNvPr id="11" name="Rectangle 4"/>
          <p:cNvSpPr>
            <a:spLocks noChangeArrowheads="1"/>
          </p:cNvSpPr>
          <p:nvPr/>
        </p:nvSpPr>
        <p:spPr bwMode="auto">
          <a:xfrm>
            <a:off x="6049840" y="1051719"/>
            <a:ext cx="3733800" cy="533400"/>
          </a:xfrm>
          <a:prstGeom prst="rect">
            <a:avLst/>
          </a:prstGeom>
          <a:solidFill>
            <a:srgbClr val="009900"/>
          </a:solidFill>
          <a:ln w="9525">
            <a:solidFill>
              <a:schemeClr val="tx1"/>
            </a:solidFill>
            <a:miter lim="800000"/>
            <a:headEnd/>
            <a:tailEnd/>
          </a:ln>
        </p:spPr>
        <p:txBody>
          <a:bodyPr wrap="none" anchor="ctr"/>
          <a:lstStyle/>
          <a:p>
            <a:endParaRPr lang="en-US"/>
          </a:p>
        </p:txBody>
      </p:sp>
      <p:sp>
        <p:nvSpPr>
          <p:cNvPr id="12" name="Rectangle 5"/>
          <p:cNvSpPr>
            <a:spLocks noChangeArrowheads="1"/>
          </p:cNvSpPr>
          <p:nvPr/>
        </p:nvSpPr>
        <p:spPr bwMode="auto">
          <a:xfrm>
            <a:off x="6049840" y="2956719"/>
            <a:ext cx="3733800" cy="533400"/>
          </a:xfrm>
          <a:prstGeom prst="rect">
            <a:avLst/>
          </a:prstGeom>
          <a:solidFill>
            <a:srgbClr val="FECAD9"/>
          </a:solidFill>
          <a:ln w="9525">
            <a:solidFill>
              <a:schemeClr val="tx1"/>
            </a:solidFill>
            <a:miter lim="800000"/>
            <a:headEnd/>
            <a:tailEnd/>
          </a:ln>
        </p:spPr>
        <p:txBody>
          <a:bodyPr wrap="none" anchor="ctr"/>
          <a:lstStyle/>
          <a:p>
            <a:endParaRPr lang="en-US"/>
          </a:p>
        </p:txBody>
      </p:sp>
      <p:sp>
        <p:nvSpPr>
          <p:cNvPr id="13" name="Oval 6"/>
          <p:cNvSpPr>
            <a:spLocks noChangeArrowheads="1"/>
          </p:cNvSpPr>
          <p:nvPr/>
        </p:nvSpPr>
        <p:spPr bwMode="auto">
          <a:xfrm>
            <a:off x="7726240" y="1127919"/>
            <a:ext cx="457200" cy="457200"/>
          </a:xfrm>
          <a:prstGeom prst="ellipse">
            <a:avLst/>
          </a:prstGeom>
          <a:solidFill>
            <a:srgbClr val="FFFFFF"/>
          </a:solidFill>
          <a:ln w="57150">
            <a:solidFill>
              <a:schemeClr val="tx1"/>
            </a:solidFill>
            <a:prstDash val="sysDot"/>
            <a:round/>
            <a:headEnd/>
            <a:tailEnd/>
          </a:ln>
        </p:spPr>
        <p:txBody>
          <a:bodyPr wrap="none" anchor="ctr"/>
          <a:lstStyle/>
          <a:p>
            <a:endParaRPr lang="en-US"/>
          </a:p>
        </p:txBody>
      </p:sp>
      <p:sp>
        <p:nvSpPr>
          <p:cNvPr id="14" name="Line 7"/>
          <p:cNvSpPr>
            <a:spLocks noChangeShapeType="1"/>
          </p:cNvSpPr>
          <p:nvPr/>
        </p:nvSpPr>
        <p:spPr bwMode="auto">
          <a:xfrm flipV="1">
            <a:off x="7954840" y="1585119"/>
            <a:ext cx="0" cy="1295400"/>
          </a:xfrm>
          <a:prstGeom prst="line">
            <a:avLst/>
          </a:prstGeom>
          <a:noFill/>
          <a:ln w="9525">
            <a:solidFill>
              <a:schemeClr val="tx1"/>
            </a:solidFill>
            <a:round/>
            <a:headEnd type="triangle" w="med" len="med"/>
            <a:tailEnd/>
          </a:ln>
        </p:spPr>
        <p:txBody>
          <a:bodyPr/>
          <a:lstStyle/>
          <a:p>
            <a:endParaRPr lang="en-US"/>
          </a:p>
        </p:txBody>
      </p:sp>
      <p:sp>
        <p:nvSpPr>
          <p:cNvPr id="15" name="Freeform 8"/>
          <p:cNvSpPr>
            <a:spLocks/>
          </p:cNvSpPr>
          <p:nvPr/>
        </p:nvSpPr>
        <p:spPr bwMode="auto">
          <a:xfrm>
            <a:off x="8564440" y="2042319"/>
            <a:ext cx="1371600" cy="571500"/>
          </a:xfrm>
          <a:custGeom>
            <a:avLst/>
            <a:gdLst>
              <a:gd name="T0" fmla="*/ 0 w 912"/>
              <a:gd name="T1" fmla="*/ 2147483647 h 360"/>
              <a:gd name="T2" fmla="*/ 2147483647 w 912"/>
              <a:gd name="T3" fmla="*/ 2147483647 h 360"/>
              <a:gd name="T4" fmla="*/ 2147483647 w 912"/>
              <a:gd name="T5" fmla="*/ 2147483647 h 360"/>
              <a:gd name="T6" fmla="*/ 2147483647 w 912"/>
              <a:gd name="T7" fmla="*/ 2147483647 h 360"/>
              <a:gd name="T8" fmla="*/ 2147483647 w 912"/>
              <a:gd name="T9" fmla="*/ 2147483647 h 360"/>
              <a:gd name="T10" fmla="*/ 2147483647 w 912"/>
              <a:gd name="T11" fmla="*/ 2147483647 h 360"/>
              <a:gd name="T12" fmla="*/ 2147483647 w 912"/>
              <a:gd name="T13" fmla="*/ 2147483647 h 360"/>
              <a:gd name="T14" fmla="*/ 2147483647 w 912"/>
              <a:gd name="T15" fmla="*/ 2147483647 h 360"/>
              <a:gd name="T16" fmla="*/ 0 60000 65536"/>
              <a:gd name="T17" fmla="*/ 0 60000 65536"/>
              <a:gd name="T18" fmla="*/ 0 60000 65536"/>
              <a:gd name="T19" fmla="*/ 0 60000 65536"/>
              <a:gd name="T20" fmla="*/ 0 60000 65536"/>
              <a:gd name="T21" fmla="*/ 0 60000 65536"/>
              <a:gd name="T22" fmla="*/ 0 60000 65536"/>
              <a:gd name="T23" fmla="*/ 0 60000 65536"/>
              <a:gd name="T24" fmla="*/ 0 w 912"/>
              <a:gd name="T25" fmla="*/ 0 h 360"/>
              <a:gd name="T26" fmla="*/ 912 w 912"/>
              <a:gd name="T27" fmla="*/ 360 h 36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12" h="360">
                <a:moveTo>
                  <a:pt x="0" y="296"/>
                </a:moveTo>
                <a:cubicBezTo>
                  <a:pt x="28" y="156"/>
                  <a:pt x="56" y="16"/>
                  <a:pt x="96" y="8"/>
                </a:cubicBezTo>
                <a:cubicBezTo>
                  <a:pt x="136" y="0"/>
                  <a:pt x="200" y="240"/>
                  <a:pt x="240" y="248"/>
                </a:cubicBezTo>
                <a:cubicBezTo>
                  <a:pt x="280" y="256"/>
                  <a:pt x="304" y="40"/>
                  <a:pt x="336" y="56"/>
                </a:cubicBezTo>
                <a:cubicBezTo>
                  <a:pt x="368" y="72"/>
                  <a:pt x="400" y="328"/>
                  <a:pt x="432" y="344"/>
                </a:cubicBezTo>
                <a:cubicBezTo>
                  <a:pt x="464" y="360"/>
                  <a:pt x="480" y="168"/>
                  <a:pt x="528" y="152"/>
                </a:cubicBezTo>
                <a:cubicBezTo>
                  <a:pt x="576" y="136"/>
                  <a:pt x="656" y="240"/>
                  <a:pt x="720" y="248"/>
                </a:cubicBezTo>
                <a:cubicBezTo>
                  <a:pt x="784" y="256"/>
                  <a:pt x="848" y="228"/>
                  <a:pt x="912" y="200"/>
                </a:cubicBezTo>
              </a:path>
            </a:pathLst>
          </a:custGeom>
          <a:noFill/>
          <a:ln w="9525">
            <a:solidFill>
              <a:schemeClr val="tx1"/>
            </a:solidFill>
            <a:round/>
            <a:headEnd/>
            <a:tailEnd type="stealth" w="lg" len="lg"/>
          </a:ln>
        </p:spPr>
        <p:txBody>
          <a:bodyPr/>
          <a:lstStyle/>
          <a:p>
            <a:endParaRPr lang="en-US"/>
          </a:p>
        </p:txBody>
      </p:sp>
      <p:sp>
        <p:nvSpPr>
          <p:cNvPr id="2" name="Rectangle 1"/>
          <p:cNvSpPr/>
          <p:nvPr/>
        </p:nvSpPr>
        <p:spPr>
          <a:xfrm>
            <a:off x="6373281" y="385525"/>
            <a:ext cx="3280673" cy="369332"/>
          </a:xfrm>
          <a:prstGeom prst="rect">
            <a:avLst/>
          </a:prstGeom>
        </p:spPr>
        <p:txBody>
          <a:bodyPr wrap="square">
            <a:spAutoFit/>
          </a:bodyPr>
          <a:lstStyle/>
          <a:p>
            <a:r>
              <a:rPr lang="en-US" dirty="0">
                <a:latin typeface="Arial Black" pitchFamily="34" charset="0"/>
              </a:rPr>
              <a:t>Spontaneous Emission</a:t>
            </a:r>
            <a:endParaRPr lang="en-US" dirty="0"/>
          </a:p>
        </p:txBody>
      </p:sp>
      <p:sp>
        <p:nvSpPr>
          <p:cNvPr id="3" name="Rectangle 2"/>
          <p:cNvSpPr/>
          <p:nvPr/>
        </p:nvSpPr>
        <p:spPr>
          <a:xfrm>
            <a:off x="8183440" y="5260731"/>
            <a:ext cx="2848087" cy="369332"/>
          </a:xfrm>
          <a:prstGeom prst="rect">
            <a:avLst/>
          </a:prstGeom>
        </p:spPr>
        <p:txBody>
          <a:bodyPr wrap="none">
            <a:spAutoFit/>
          </a:bodyPr>
          <a:lstStyle/>
          <a:p>
            <a:r>
              <a:rPr lang="en-US" dirty="0">
                <a:latin typeface="Arial Black" pitchFamily="34" charset="0"/>
              </a:rPr>
              <a:t>Stimulated  Emission</a:t>
            </a:r>
            <a:endParaRPr lang="en-US" dirty="0"/>
          </a:p>
        </p:txBody>
      </p:sp>
      <p:sp>
        <p:nvSpPr>
          <p:cNvPr id="23" name="Rectangle 4"/>
          <p:cNvSpPr>
            <a:spLocks noChangeArrowheads="1"/>
          </p:cNvSpPr>
          <p:nvPr/>
        </p:nvSpPr>
        <p:spPr bwMode="auto">
          <a:xfrm>
            <a:off x="2895600" y="4328319"/>
            <a:ext cx="3733800" cy="533400"/>
          </a:xfrm>
          <a:prstGeom prst="rect">
            <a:avLst/>
          </a:prstGeom>
          <a:solidFill>
            <a:srgbClr val="009900"/>
          </a:solidFill>
          <a:ln w="9525">
            <a:solidFill>
              <a:schemeClr val="tx1"/>
            </a:solidFill>
            <a:miter lim="800000"/>
            <a:headEnd/>
            <a:tailEnd/>
          </a:ln>
        </p:spPr>
        <p:txBody>
          <a:bodyPr wrap="none" anchor="ctr"/>
          <a:lstStyle/>
          <a:p>
            <a:endParaRPr lang="en-US"/>
          </a:p>
        </p:txBody>
      </p:sp>
      <p:sp>
        <p:nvSpPr>
          <p:cNvPr id="24" name="Rectangle 5"/>
          <p:cNvSpPr>
            <a:spLocks noChangeArrowheads="1"/>
          </p:cNvSpPr>
          <p:nvPr/>
        </p:nvSpPr>
        <p:spPr bwMode="auto">
          <a:xfrm>
            <a:off x="2928851" y="6116940"/>
            <a:ext cx="3733800" cy="533400"/>
          </a:xfrm>
          <a:prstGeom prst="rect">
            <a:avLst/>
          </a:prstGeom>
          <a:solidFill>
            <a:srgbClr val="FECAD9"/>
          </a:solidFill>
          <a:ln w="9525">
            <a:solidFill>
              <a:schemeClr val="tx1"/>
            </a:solidFill>
            <a:miter lim="800000"/>
            <a:headEnd/>
            <a:tailEnd/>
          </a:ln>
        </p:spPr>
        <p:txBody>
          <a:bodyPr wrap="none" anchor="ctr"/>
          <a:lstStyle/>
          <a:p>
            <a:endParaRPr lang="en-US"/>
          </a:p>
        </p:txBody>
      </p:sp>
      <p:sp>
        <p:nvSpPr>
          <p:cNvPr id="25" name="Oval 6"/>
          <p:cNvSpPr>
            <a:spLocks noChangeArrowheads="1"/>
          </p:cNvSpPr>
          <p:nvPr/>
        </p:nvSpPr>
        <p:spPr bwMode="auto">
          <a:xfrm>
            <a:off x="4572000" y="4404519"/>
            <a:ext cx="457200" cy="457200"/>
          </a:xfrm>
          <a:prstGeom prst="ellipse">
            <a:avLst/>
          </a:prstGeom>
          <a:solidFill>
            <a:srgbClr val="FFFFFF"/>
          </a:solidFill>
          <a:ln w="57150">
            <a:solidFill>
              <a:schemeClr val="tx1"/>
            </a:solidFill>
            <a:prstDash val="sysDot"/>
            <a:round/>
            <a:headEnd/>
            <a:tailEnd/>
          </a:ln>
        </p:spPr>
        <p:txBody>
          <a:bodyPr wrap="none" anchor="ctr"/>
          <a:lstStyle/>
          <a:p>
            <a:endParaRPr lang="en-US"/>
          </a:p>
        </p:txBody>
      </p:sp>
      <p:sp>
        <p:nvSpPr>
          <p:cNvPr id="26" name="Line 7"/>
          <p:cNvSpPr>
            <a:spLocks noChangeShapeType="1"/>
          </p:cNvSpPr>
          <p:nvPr/>
        </p:nvSpPr>
        <p:spPr bwMode="auto">
          <a:xfrm flipV="1">
            <a:off x="4800600" y="4861719"/>
            <a:ext cx="0" cy="1295400"/>
          </a:xfrm>
          <a:prstGeom prst="line">
            <a:avLst/>
          </a:prstGeom>
          <a:noFill/>
          <a:ln w="9525">
            <a:solidFill>
              <a:schemeClr val="tx1"/>
            </a:solidFill>
            <a:round/>
            <a:headEnd type="triangle" w="med" len="med"/>
            <a:tailEnd/>
          </a:ln>
        </p:spPr>
        <p:txBody>
          <a:bodyPr/>
          <a:lstStyle/>
          <a:p>
            <a:endParaRPr lang="en-US"/>
          </a:p>
        </p:txBody>
      </p:sp>
      <p:sp>
        <p:nvSpPr>
          <p:cNvPr id="27" name="Freeform 8"/>
          <p:cNvSpPr>
            <a:spLocks/>
          </p:cNvSpPr>
          <p:nvPr/>
        </p:nvSpPr>
        <p:spPr bwMode="auto">
          <a:xfrm>
            <a:off x="5120420" y="5071269"/>
            <a:ext cx="1371600" cy="571500"/>
          </a:xfrm>
          <a:custGeom>
            <a:avLst/>
            <a:gdLst>
              <a:gd name="T0" fmla="*/ 0 w 912"/>
              <a:gd name="T1" fmla="*/ 2147483647 h 360"/>
              <a:gd name="T2" fmla="*/ 2147483647 w 912"/>
              <a:gd name="T3" fmla="*/ 2147483647 h 360"/>
              <a:gd name="T4" fmla="*/ 2147483647 w 912"/>
              <a:gd name="T5" fmla="*/ 2147483647 h 360"/>
              <a:gd name="T6" fmla="*/ 2147483647 w 912"/>
              <a:gd name="T7" fmla="*/ 2147483647 h 360"/>
              <a:gd name="T8" fmla="*/ 2147483647 w 912"/>
              <a:gd name="T9" fmla="*/ 2147483647 h 360"/>
              <a:gd name="T10" fmla="*/ 2147483647 w 912"/>
              <a:gd name="T11" fmla="*/ 2147483647 h 360"/>
              <a:gd name="T12" fmla="*/ 2147483647 w 912"/>
              <a:gd name="T13" fmla="*/ 2147483647 h 360"/>
              <a:gd name="T14" fmla="*/ 2147483647 w 912"/>
              <a:gd name="T15" fmla="*/ 2147483647 h 360"/>
              <a:gd name="T16" fmla="*/ 0 60000 65536"/>
              <a:gd name="T17" fmla="*/ 0 60000 65536"/>
              <a:gd name="T18" fmla="*/ 0 60000 65536"/>
              <a:gd name="T19" fmla="*/ 0 60000 65536"/>
              <a:gd name="T20" fmla="*/ 0 60000 65536"/>
              <a:gd name="T21" fmla="*/ 0 60000 65536"/>
              <a:gd name="T22" fmla="*/ 0 60000 65536"/>
              <a:gd name="T23" fmla="*/ 0 60000 65536"/>
              <a:gd name="T24" fmla="*/ 0 w 912"/>
              <a:gd name="T25" fmla="*/ 0 h 360"/>
              <a:gd name="T26" fmla="*/ 912 w 912"/>
              <a:gd name="T27" fmla="*/ 360 h 36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12" h="360">
                <a:moveTo>
                  <a:pt x="0" y="296"/>
                </a:moveTo>
                <a:cubicBezTo>
                  <a:pt x="28" y="156"/>
                  <a:pt x="56" y="16"/>
                  <a:pt x="96" y="8"/>
                </a:cubicBezTo>
                <a:cubicBezTo>
                  <a:pt x="136" y="0"/>
                  <a:pt x="200" y="240"/>
                  <a:pt x="240" y="248"/>
                </a:cubicBezTo>
                <a:cubicBezTo>
                  <a:pt x="280" y="256"/>
                  <a:pt x="304" y="40"/>
                  <a:pt x="336" y="56"/>
                </a:cubicBezTo>
                <a:cubicBezTo>
                  <a:pt x="368" y="72"/>
                  <a:pt x="400" y="328"/>
                  <a:pt x="432" y="344"/>
                </a:cubicBezTo>
                <a:cubicBezTo>
                  <a:pt x="464" y="360"/>
                  <a:pt x="480" y="168"/>
                  <a:pt x="528" y="152"/>
                </a:cubicBezTo>
                <a:cubicBezTo>
                  <a:pt x="576" y="136"/>
                  <a:pt x="656" y="240"/>
                  <a:pt x="720" y="248"/>
                </a:cubicBezTo>
                <a:cubicBezTo>
                  <a:pt x="784" y="256"/>
                  <a:pt x="848" y="228"/>
                  <a:pt x="912" y="200"/>
                </a:cubicBezTo>
              </a:path>
            </a:pathLst>
          </a:custGeom>
          <a:noFill/>
          <a:ln w="57150">
            <a:solidFill>
              <a:schemeClr val="tx1"/>
            </a:solidFill>
            <a:round/>
            <a:headEnd/>
            <a:tailEnd type="stealth" w="lg" len="lg"/>
          </a:ln>
        </p:spPr>
        <p:txBody>
          <a:bodyPr/>
          <a:lstStyle/>
          <a:p>
            <a:endParaRPr lang="en-US"/>
          </a:p>
        </p:txBody>
      </p:sp>
      <p:sp>
        <p:nvSpPr>
          <p:cNvPr id="28" name="Freeform 9"/>
          <p:cNvSpPr>
            <a:spLocks/>
          </p:cNvSpPr>
          <p:nvPr/>
        </p:nvSpPr>
        <p:spPr bwMode="auto">
          <a:xfrm>
            <a:off x="3276600" y="5166519"/>
            <a:ext cx="1371600" cy="571500"/>
          </a:xfrm>
          <a:custGeom>
            <a:avLst/>
            <a:gdLst>
              <a:gd name="T0" fmla="*/ 0 w 912"/>
              <a:gd name="T1" fmla="*/ 2147483647 h 360"/>
              <a:gd name="T2" fmla="*/ 2147483647 w 912"/>
              <a:gd name="T3" fmla="*/ 2147483647 h 360"/>
              <a:gd name="T4" fmla="*/ 2147483647 w 912"/>
              <a:gd name="T5" fmla="*/ 2147483647 h 360"/>
              <a:gd name="T6" fmla="*/ 2147483647 w 912"/>
              <a:gd name="T7" fmla="*/ 2147483647 h 360"/>
              <a:gd name="T8" fmla="*/ 2147483647 w 912"/>
              <a:gd name="T9" fmla="*/ 2147483647 h 360"/>
              <a:gd name="T10" fmla="*/ 2147483647 w 912"/>
              <a:gd name="T11" fmla="*/ 2147483647 h 360"/>
              <a:gd name="T12" fmla="*/ 2147483647 w 912"/>
              <a:gd name="T13" fmla="*/ 2147483647 h 360"/>
              <a:gd name="T14" fmla="*/ 2147483647 w 912"/>
              <a:gd name="T15" fmla="*/ 2147483647 h 360"/>
              <a:gd name="T16" fmla="*/ 0 60000 65536"/>
              <a:gd name="T17" fmla="*/ 0 60000 65536"/>
              <a:gd name="T18" fmla="*/ 0 60000 65536"/>
              <a:gd name="T19" fmla="*/ 0 60000 65536"/>
              <a:gd name="T20" fmla="*/ 0 60000 65536"/>
              <a:gd name="T21" fmla="*/ 0 60000 65536"/>
              <a:gd name="T22" fmla="*/ 0 60000 65536"/>
              <a:gd name="T23" fmla="*/ 0 60000 65536"/>
              <a:gd name="T24" fmla="*/ 0 w 912"/>
              <a:gd name="T25" fmla="*/ 0 h 360"/>
              <a:gd name="T26" fmla="*/ 912 w 912"/>
              <a:gd name="T27" fmla="*/ 360 h 36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12" h="360">
                <a:moveTo>
                  <a:pt x="0" y="296"/>
                </a:moveTo>
                <a:cubicBezTo>
                  <a:pt x="28" y="156"/>
                  <a:pt x="56" y="16"/>
                  <a:pt x="96" y="8"/>
                </a:cubicBezTo>
                <a:cubicBezTo>
                  <a:pt x="136" y="0"/>
                  <a:pt x="200" y="240"/>
                  <a:pt x="240" y="248"/>
                </a:cubicBezTo>
                <a:cubicBezTo>
                  <a:pt x="280" y="256"/>
                  <a:pt x="304" y="40"/>
                  <a:pt x="336" y="56"/>
                </a:cubicBezTo>
                <a:cubicBezTo>
                  <a:pt x="368" y="72"/>
                  <a:pt x="400" y="328"/>
                  <a:pt x="432" y="344"/>
                </a:cubicBezTo>
                <a:cubicBezTo>
                  <a:pt x="464" y="360"/>
                  <a:pt x="480" y="168"/>
                  <a:pt x="528" y="152"/>
                </a:cubicBezTo>
                <a:cubicBezTo>
                  <a:pt x="576" y="136"/>
                  <a:pt x="656" y="240"/>
                  <a:pt x="720" y="248"/>
                </a:cubicBezTo>
                <a:cubicBezTo>
                  <a:pt x="784" y="256"/>
                  <a:pt x="848" y="228"/>
                  <a:pt x="912" y="200"/>
                </a:cubicBezTo>
              </a:path>
            </a:pathLst>
          </a:custGeom>
          <a:noFill/>
          <a:ln w="57150">
            <a:solidFill>
              <a:srgbClr val="FA3C72"/>
            </a:solidFill>
            <a:round/>
            <a:headEnd/>
            <a:tailEnd type="stealth" w="lg" len="lg"/>
          </a:ln>
        </p:spPr>
        <p:txBody>
          <a:bodyPr/>
          <a:lstStyle/>
          <a:p>
            <a:endParaRPr lang="en-US"/>
          </a:p>
        </p:txBody>
      </p:sp>
      <p:sp>
        <p:nvSpPr>
          <p:cNvPr id="29" name="Freeform 10"/>
          <p:cNvSpPr>
            <a:spLocks/>
          </p:cNvSpPr>
          <p:nvPr/>
        </p:nvSpPr>
        <p:spPr bwMode="auto">
          <a:xfrm>
            <a:off x="5120420" y="5509419"/>
            <a:ext cx="1371600" cy="571500"/>
          </a:xfrm>
          <a:custGeom>
            <a:avLst/>
            <a:gdLst>
              <a:gd name="T0" fmla="*/ 0 w 912"/>
              <a:gd name="T1" fmla="*/ 2147483647 h 360"/>
              <a:gd name="T2" fmla="*/ 2147483647 w 912"/>
              <a:gd name="T3" fmla="*/ 2147483647 h 360"/>
              <a:gd name="T4" fmla="*/ 2147483647 w 912"/>
              <a:gd name="T5" fmla="*/ 2147483647 h 360"/>
              <a:gd name="T6" fmla="*/ 2147483647 w 912"/>
              <a:gd name="T7" fmla="*/ 2147483647 h 360"/>
              <a:gd name="T8" fmla="*/ 2147483647 w 912"/>
              <a:gd name="T9" fmla="*/ 2147483647 h 360"/>
              <a:gd name="T10" fmla="*/ 2147483647 w 912"/>
              <a:gd name="T11" fmla="*/ 2147483647 h 360"/>
              <a:gd name="T12" fmla="*/ 2147483647 w 912"/>
              <a:gd name="T13" fmla="*/ 2147483647 h 360"/>
              <a:gd name="T14" fmla="*/ 2147483647 w 912"/>
              <a:gd name="T15" fmla="*/ 2147483647 h 360"/>
              <a:gd name="T16" fmla="*/ 0 60000 65536"/>
              <a:gd name="T17" fmla="*/ 0 60000 65536"/>
              <a:gd name="T18" fmla="*/ 0 60000 65536"/>
              <a:gd name="T19" fmla="*/ 0 60000 65536"/>
              <a:gd name="T20" fmla="*/ 0 60000 65536"/>
              <a:gd name="T21" fmla="*/ 0 60000 65536"/>
              <a:gd name="T22" fmla="*/ 0 60000 65536"/>
              <a:gd name="T23" fmla="*/ 0 60000 65536"/>
              <a:gd name="T24" fmla="*/ 0 w 912"/>
              <a:gd name="T25" fmla="*/ 0 h 360"/>
              <a:gd name="T26" fmla="*/ 912 w 912"/>
              <a:gd name="T27" fmla="*/ 360 h 36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12" h="360">
                <a:moveTo>
                  <a:pt x="0" y="296"/>
                </a:moveTo>
                <a:cubicBezTo>
                  <a:pt x="28" y="156"/>
                  <a:pt x="56" y="16"/>
                  <a:pt x="96" y="8"/>
                </a:cubicBezTo>
                <a:cubicBezTo>
                  <a:pt x="136" y="0"/>
                  <a:pt x="200" y="240"/>
                  <a:pt x="240" y="248"/>
                </a:cubicBezTo>
                <a:cubicBezTo>
                  <a:pt x="280" y="256"/>
                  <a:pt x="304" y="40"/>
                  <a:pt x="336" y="56"/>
                </a:cubicBezTo>
                <a:cubicBezTo>
                  <a:pt x="368" y="72"/>
                  <a:pt x="400" y="328"/>
                  <a:pt x="432" y="344"/>
                </a:cubicBezTo>
                <a:cubicBezTo>
                  <a:pt x="464" y="360"/>
                  <a:pt x="480" y="168"/>
                  <a:pt x="528" y="152"/>
                </a:cubicBezTo>
                <a:cubicBezTo>
                  <a:pt x="576" y="136"/>
                  <a:pt x="656" y="240"/>
                  <a:pt x="720" y="248"/>
                </a:cubicBezTo>
                <a:cubicBezTo>
                  <a:pt x="784" y="256"/>
                  <a:pt x="848" y="228"/>
                  <a:pt x="912" y="200"/>
                </a:cubicBezTo>
              </a:path>
            </a:pathLst>
          </a:custGeom>
          <a:noFill/>
          <a:ln w="57150">
            <a:solidFill>
              <a:schemeClr val="tx1"/>
            </a:solidFill>
            <a:round/>
            <a:headEnd/>
            <a:tailEnd type="stealth" w="lg" len="lg"/>
          </a:ln>
        </p:spPr>
        <p:txBody>
          <a:bodyPr/>
          <a:lstStyle/>
          <a:p>
            <a:endParaRPr lang="en-US"/>
          </a:p>
        </p:txBody>
      </p:sp>
    </p:spTree>
    <p:extLst>
      <p:ext uri="{BB962C8B-B14F-4D97-AF65-F5344CB8AC3E}">
        <p14:creationId xmlns:p14="http://schemas.microsoft.com/office/powerpoint/2010/main" xmlns="" val="495804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entr" presetSubtype="0" accel="100000" fill="hold" grpId="0" nodeType="clickEffect">
                                  <p:stCondLst>
                                    <p:cond delay="0"/>
                                  </p:stCondLst>
                                  <p:childTnLst>
                                    <p:set>
                                      <p:cBhvr>
                                        <p:cTn id="6" dur="1" fill="hold">
                                          <p:stCondLst>
                                            <p:cond delay="0"/>
                                          </p:stCondLst>
                                        </p:cTn>
                                        <p:tgtEl>
                                          <p:spTgt spid="109579"/>
                                        </p:tgtEl>
                                        <p:attrNameLst>
                                          <p:attrName>style.visibility</p:attrName>
                                        </p:attrNameLst>
                                      </p:cBhvr>
                                      <p:to>
                                        <p:strVal val="visible"/>
                                      </p:to>
                                    </p:set>
                                    <p:anim calcmode="lin" valueType="num">
                                      <p:cBhvr>
                                        <p:cTn id="7" dur="500" fill="hold"/>
                                        <p:tgtEl>
                                          <p:spTgt spid="109579"/>
                                        </p:tgtEl>
                                        <p:attrNameLst>
                                          <p:attrName>ppt_w</p:attrName>
                                        </p:attrNameLst>
                                      </p:cBhvr>
                                      <p:tavLst>
                                        <p:tav tm="0">
                                          <p:val>
                                            <p:strVal val="#ppt_w*0.05"/>
                                          </p:val>
                                        </p:tav>
                                        <p:tav tm="100000">
                                          <p:val>
                                            <p:strVal val="#ppt_w"/>
                                          </p:val>
                                        </p:tav>
                                      </p:tavLst>
                                    </p:anim>
                                    <p:anim calcmode="lin" valueType="num">
                                      <p:cBhvr>
                                        <p:cTn id="8" dur="500" fill="hold"/>
                                        <p:tgtEl>
                                          <p:spTgt spid="109579"/>
                                        </p:tgtEl>
                                        <p:attrNameLst>
                                          <p:attrName>ppt_h</p:attrName>
                                        </p:attrNameLst>
                                      </p:cBhvr>
                                      <p:tavLst>
                                        <p:tav tm="0">
                                          <p:val>
                                            <p:strVal val="#ppt_h"/>
                                          </p:val>
                                        </p:tav>
                                        <p:tav tm="100000">
                                          <p:val>
                                            <p:strVal val="#ppt_h"/>
                                          </p:val>
                                        </p:tav>
                                      </p:tavLst>
                                    </p:anim>
                                    <p:anim calcmode="lin" valueType="num">
                                      <p:cBhvr>
                                        <p:cTn id="9" dur="500" fill="hold"/>
                                        <p:tgtEl>
                                          <p:spTgt spid="109579"/>
                                        </p:tgtEl>
                                        <p:attrNameLst>
                                          <p:attrName>ppt_x</p:attrName>
                                        </p:attrNameLst>
                                      </p:cBhvr>
                                      <p:tavLst>
                                        <p:tav tm="0">
                                          <p:val>
                                            <p:strVal val="#ppt_x-.2"/>
                                          </p:val>
                                        </p:tav>
                                        <p:tav tm="100000">
                                          <p:val>
                                            <p:strVal val="#ppt_x"/>
                                          </p:val>
                                        </p:tav>
                                      </p:tavLst>
                                    </p:anim>
                                    <p:anim calcmode="lin" valueType="num">
                                      <p:cBhvr>
                                        <p:cTn id="10" dur="500" fill="hold"/>
                                        <p:tgtEl>
                                          <p:spTgt spid="109579"/>
                                        </p:tgtEl>
                                        <p:attrNameLst>
                                          <p:attrName>ppt_y</p:attrName>
                                        </p:attrNameLst>
                                      </p:cBhvr>
                                      <p:tavLst>
                                        <p:tav tm="0">
                                          <p:val>
                                            <p:strVal val="#ppt_y"/>
                                          </p:val>
                                        </p:tav>
                                        <p:tav tm="100000">
                                          <p:val>
                                            <p:strVal val="#ppt_y"/>
                                          </p:val>
                                        </p:tav>
                                      </p:tavLst>
                                    </p:anim>
                                    <p:animEffect transition="in" filter="fade">
                                      <p:cBhvr>
                                        <p:cTn id="11" dur="500"/>
                                        <p:tgtEl>
                                          <p:spTgt spid="109579"/>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mph" presetSubtype="2" fill="hold" nodeType="clickEffect">
                                  <p:stCondLst>
                                    <p:cond delay="0"/>
                                  </p:stCondLst>
                                  <p:childTnLst>
                                    <p:animClr clrSpc="rgb" dir="cw">
                                      <p:cBhvr>
                                        <p:cTn id="15" dur="2000" fill="hold"/>
                                        <p:tgtEl>
                                          <p:spTgt spid="109576"/>
                                        </p:tgtEl>
                                        <p:attrNameLst>
                                          <p:attrName>fillcolor</p:attrName>
                                        </p:attrNameLst>
                                      </p:cBhvr>
                                      <p:to>
                                        <a:srgbClr val="FFFF00"/>
                                      </p:to>
                                    </p:animClr>
                                    <p:set>
                                      <p:cBhvr>
                                        <p:cTn id="16" dur="2000" fill="hold"/>
                                        <p:tgtEl>
                                          <p:spTgt spid="109576"/>
                                        </p:tgtEl>
                                        <p:attrNameLst>
                                          <p:attrName>fill.type</p:attrName>
                                        </p:attrNameLst>
                                      </p:cBhvr>
                                      <p:to>
                                        <p:strVal val="solid"/>
                                      </p:to>
                                    </p:set>
                                    <p:set>
                                      <p:cBhvr>
                                        <p:cTn id="17" dur="2000" fill="hold"/>
                                        <p:tgtEl>
                                          <p:spTgt spid="109576"/>
                                        </p:tgtEl>
                                        <p:attrNameLst>
                                          <p:attrName>fill.on</p:attrName>
                                        </p:attrNameLst>
                                      </p:cBhvr>
                                      <p:to>
                                        <p:strVal val="true"/>
                                      </p:to>
                                    </p:set>
                                  </p:childTnLst>
                                  <p:subTnLst>
                                    <p:set>
                                      <p:cBhvr override="childStyle">
                                        <p:cTn dur="1" fill="hold" display="0" masterRel="sameClick" afterEffect="1">
                                          <p:stCondLst>
                                            <p:cond evt="end" delay="0">
                                              <p:tn val="14"/>
                                            </p:cond>
                                          </p:stCondLst>
                                        </p:cTn>
                                        <p:tgtEl>
                                          <p:spTgt spid="109576"/>
                                        </p:tgtEl>
                                        <p:attrNameLst>
                                          <p:attrName>style.visibility</p:attrName>
                                        </p:attrNameLst>
                                      </p:cBhvr>
                                      <p:to>
                                        <p:strVal val="hidden"/>
                                      </p:to>
                                    </p:set>
                                  </p:subTnLst>
                                </p:cTn>
                              </p:par>
                            </p:childTnLst>
                          </p:cTn>
                        </p:par>
                      </p:childTnLst>
                    </p:cTn>
                  </p:par>
                  <p:par>
                    <p:cTn id="18" fill="hold">
                      <p:stCondLst>
                        <p:cond delay="indefinite"/>
                      </p:stCondLst>
                      <p:childTnLst>
                        <p:par>
                          <p:cTn id="19" fill="hold">
                            <p:stCondLst>
                              <p:cond delay="0"/>
                            </p:stCondLst>
                            <p:childTnLst>
                              <p:par>
                                <p:cTn id="20" presetID="64" presetClass="path" presetSubtype="0" accel="50000" decel="50000" fill="hold" grpId="0" nodeType="clickEffect">
                                  <p:stCondLst>
                                    <p:cond delay="0"/>
                                  </p:stCondLst>
                                  <p:childTnLst>
                                    <p:animMotion origin="layout" path="M -3.33333E-6 7.76699E-7 L -3.33333E-6 -0.2663 " pathEditMode="relative" rAng="0" ptsTypes="AA">
                                      <p:cBhvr>
                                        <p:cTn id="21" dur="2000" fill="hold"/>
                                        <p:tgtEl>
                                          <p:spTgt spid="109580"/>
                                        </p:tgtEl>
                                        <p:attrNameLst>
                                          <p:attrName>ppt_x</p:attrName>
                                          <p:attrName>ppt_y</p:attrName>
                                        </p:attrNameLst>
                                      </p:cBhvr>
                                      <p:rCtr x="0" y="-133"/>
                                    </p:animMotion>
                                  </p:childTnLst>
                                </p:cTn>
                              </p:par>
                            </p:childTnLst>
                          </p:cTn>
                        </p:par>
                      </p:childTnLst>
                    </p:cTn>
                  </p:par>
                  <p:par>
                    <p:cTn id="22" fill="hold">
                      <p:stCondLst>
                        <p:cond delay="indefinite"/>
                      </p:stCondLst>
                      <p:childTnLst>
                        <p:par>
                          <p:cTn id="23" fill="hold">
                            <p:stCondLst>
                              <p:cond delay="0"/>
                            </p:stCondLst>
                            <p:childTnLst>
                              <p:par>
                                <p:cTn id="24" presetID="1" presetClass="emph" presetSubtype="2" fill="hold" nodeType="clickEffect">
                                  <p:stCondLst>
                                    <p:cond delay="0"/>
                                  </p:stCondLst>
                                  <p:childTnLst>
                                    <p:animClr clrSpc="rgb" dir="cw">
                                      <p:cBhvr>
                                        <p:cTn id="25" dur="2000" fill="hold"/>
                                        <p:tgtEl>
                                          <p:spTgt spid="13"/>
                                        </p:tgtEl>
                                        <p:attrNameLst>
                                          <p:attrName>fillcolor</p:attrName>
                                        </p:attrNameLst>
                                      </p:cBhvr>
                                      <p:to>
                                        <a:srgbClr val="FFFF00"/>
                                      </p:to>
                                    </p:animClr>
                                    <p:set>
                                      <p:cBhvr>
                                        <p:cTn id="26" dur="2000" fill="hold"/>
                                        <p:tgtEl>
                                          <p:spTgt spid="13"/>
                                        </p:tgtEl>
                                        <p:attrNameLst>
                                          <p:attrName>fill.type</p:attrName>
                                        </p:attrNameLst>
                                      </p:cBhvr>
                                      <p:to>
                                        <p:strVal val="solid"/>
                                      </p:to>
                                    </p:set>
                                    <p:set>
                                      <p:cBhvr>
                                        <p:cTn id="27" dur="2000" fill="hold"/>
                                        <p:tgtEl>
                                          <p:spTgt spid="13"/>
                                        </p:tgtEl>
                                        <p:attrNameLst>
                                          <p:attrName>fill.on</p:attrName>
                                        </p:attrNameLst>
                                      </p:cBhvr>
                                      <p:to>
                                        <p:strVal val="true"/>
                                      </p:to>
                                    </p:set>
                                  </p:childTnLst>
                                </p:cTn>
                              </p:par>
                            </p:childTnLst>
                          </p:cTn>
                        </p:par>
                      </p:childTnLst>
                    </p:cTn>
                  </p:par>
                  <p:par>
                    <p:cTn id="28" fill="hold">
                      <p:stCondLst>
                        <p:cond delay="indefinite"/>
                      </p:stCondLst>
                      <p:childTnLst>
                        <p:par>
                          <p:cTn id="29" fill="hold">
                            <p:stCondLst>
                              <p:cond delay="0"/>
                            </p:stCondLst>
                            <p:childTnLst>
                              <p:par>
                                <p:cTn id="30" presetID="42" presetClass="path" presetSubtype="0" accel="50000" decel="50000" fill="hold" grpId="0" nodeType="clickEffect">
                                  <p:stCondLst>
                                    <p:cond delay="0"/>
                                  </p:stCondLst>
                                  <p:childTnLst>
                                    <p:animMotion origin="layout" path="M -3.33333E-6 -2.41331E-6 L -3.33333E-6 0.2552 " pathEditMode="relative" rAng="0" ptsTypes="AA">
                                      <p:cBhvr>
                                        <p:cTn id="31" dur="2000" fill="hold"/>
                                        <p:tgtEl>
                                          <p:spTgt spid="13"/>
                                        </p:tgtEl>
                                        <p:attrNameLst>
                                          <p:attrName>ppt_x</p:attrName>
                                          <p:attrName>ppt_y</p:attrName>
                                        </p:attrNameLst>
                                      </p:cBhvr>
                                      <p:rCtr x="0" y="128"/>
                                    </p:animMotion>
                                  </p:childTnLst>
                                </p:cTn>
                              </p:par>
                            </p:childTnLst>
                          </p:cTn>
                        </p:par>
                      </p:childTnLst>
                    </p:cTn>
                  </p:par>
                  <p:par>
                    <p:cTn id="32" fill="hold">
                      <p:stCondLst>
                        <p:cond delay="indefinite"/>
                      </p:stCondLst>
                      <p:childTnLst>
                        <p:par>
                          <p:cTn id="33" fill="hold">
                            <p:stCondLst>
                              <p:cond delay="0"/>
                            </p:stCondLst>
                            <p:childTnLst>
                              <p:par>
                                <p:cTn id="34" presetID="54" presetClass="entr" presetSubtype="0" accel="100000" fill="hold" grpId="0" nodeType="clickEffect">
                                  <p:stCondLst>
                                    <p:cond delay="0"/>
                                  </p:stCondLst>
                                  <p:childTnLst>
                                    <p:set>
                                      <p:cBhvr>
                                        <p:cTn id="35" dur="1" fill="hold">
                                          <p:stCondLst>
                                            <p:cond delay="0"/>
                                          </p:stCondLst>
                                        </p:cTn>
                                        <p:tgtEl>
                                          <p:spTgt spid="15"/>
                                        </p:tgtEl>
                                        <p:attrNameLst>
                                          <p:attrName>style.visibility</p:attrName>
                                        </p:attrNameLst>
                                      </p:cBhvr>
                                      <p:to>
                                        <p:strVal val="visible"/>
                                      </p:to>
                                    </p:set>
                                    <p:anim calcmode="lin" valueType="num">
                                      <p:cBhvr>
                                        <p:cTn id="36" dur="2000" fill="hold"/>
                                        <p:tgtEl>
                                          <p:spTgt spid="15"/>
                                        </p:tgtEl>
                                        <p:attrNameLst>
                                          <p:attrName>ppt_w</p:attrName>
                                        </p:attrNameLst>
                                      </p:cBhvr>
                                      <p:tavLst>
                                        <p:tav tm="0">
                                          <p:val>
                                            <p:strVal val="#ppt_w*0.05"/>
                                          </p:val>
                                        </p:tav>
                                        <p:tav tm="100000">
                                          <p:val>
                                            <p:strVal val="#ppt_w"/>
                                          </p:val>
                                        </p:tav>
                                      </p:tavLst>
                                    </p:anim>
                                    <p:anim calcmode="lin" valueType="num">
                                      <p:cBhvr>
                                        <p:cTn id="37" dur="2000" fill="hold"/>
                                        <p:tgtEl>
                                          <p:spTgt spid="15"/>
                                        </p:tgtEl>
                                        <p:attrNameLst>
                                          <p:attrName>ppt_h</p:attrName>
                                        </p:attrNameLst>
                                      </p:cBhvr>
                                      <p:tavLst>
                                        <p:tav tm="0">
                                          <p:val>
                                            <p:strVal val="#ppt_h"/>
                                          </p:val>
                                        </p:tav>
                                        <p:tav tm="100000">
                                          <p:val>
                                            <p:strVal val="#ppt_h"/>
                                          </p:val>
                                        </p:tav>
                                      </p:tavLst>
                                    </p:anim>
                                    <p:anim calcmode="lin" valueType="num">
                                      <p:cBhvr>
                                        <p:cTn id="38" dur="2000" fill="hold"/>
                                        <p:tgtEl>
                                          <p:spTgt spid="15"/>
                                        </p:tgtEl>
                                        <p:attrNameLst>
                                          <p:attrName>ppt_x</p:attrName>
                                        </p:attrNameLst>
                                      </p:cBhvr>
                                      <p:tavLst>
                                        <p:tav tm="0">
                                          <p:val>
                                            <p:strVal val="#ppt_x-.2"/>
                                          </p:val>
                                        </p:tav>
                                        <p:tav tm="100000">
                                          <p:val>
                                            <p:strVal val="#ppt_x"/>
                                          </p:val>
                                        </p:tav>
                                      </p:tavLst>
                                    </p:anim>
                                    <p:anim calcmode="lin" valueType="num">
                                      <p:cBhvr>
                                        <p:cTn id="39" dur="2000" fill="hold"/>
                                        <p:tgtEl>
                                          <p:spTgt spid="15"/>
                                        </p:tgtEl>
                                        <p:attrNameLst>
                                          <p:attrName>ppt_y</p:attrName>
                                        </p:attrNameLst>
                                      </p:cBhvr>
                                      <p:tavLst>
                                        <p:tav tm="0">
                                          <p:val>
                                            <p:strVal val="#ppt_y"/>
                                          </p:val>
                                        </p:tav>
                                        <p:tav tm="100000">
                                          <p:val>
                                            <p:strVal val="#ppt_y"/>
                                          </p:val>
                                        </p:tav>
                                      </p:tavLst>
                                    </p:anim>
                                    <p:animEffect transition="in" filter="fade">
                                      <p:cBhvr>
                                        <p:cTn id="40" dur="2000"/>
                                        <p:tgtEl>
                                          <p:spTgt spid="15"/>
                                        </p:tgtEl>
                                      </p:cBhvr>
                                    </p:animEffect>
                                  </p:childTnLst>
                                </p:cTn>
                              </p:par>
                            </p:childTnLst>
                          </p:cTn>
                        </p:par>
                      </p:childTnLst>
                    </p:cTn>
                  </p:par>
                  <p:par>
                    <p:cTn id="41" fill="hold">
                      <p:stCondLst>
                        <p:cond delay="indefinite"/>
                      </p:stCondLst>
                      <p:childTnLst>
                        <p:par>
                          <p:cTn id="42" fill="hold">
                            <p:stCondLst>
                              <p:cond delay="0"/>
                            </p:stCondLst>
                            <p:childTnLst>
                              <p:par>
                                <p:cTn id="43" presetID="54" presetClass="entr" presetSubtype="0" accel="100000" fill="hold" grpId="0" nodeType="clickEffect">
                                  <p:stCondLst>
                                    <p:cond delay="0"/>
                                  </p:stCondLst>
                                  <p:childTnLst>
                                    <p:set>
                                      <p:cBhvr>
                                        <p:cTn id="44" dur="1" fill="hold">
                                          <p:stCondLst>
                                            <p:cond delay="0"/>
                                          </p:stCondLst>
                                        </p:cTn>
                                        <p:tgtEl>
                                          <p:spTgt spid="28"/>
                                        </p:tgtEl>
                                        <p:attrNameLst>
                                          <p:attrName>style.visibility</p:attrName>
                                        </p:attrNameLst>
                                      </p:cBhvr>
                                      <p:to>
                                        <p:strVal val="visible"/>
                                      </p:to>
                                    </p:set>
                                    <p:anim calcmode="lin" valueType="num">
                                      <p:cBhvr>
                                        <p:cTn id="45" dur="2000" fill="hold"/>
                                        <p:tgtEl>
                                          <p:spTgt spid="28"/>
                                        </p:tgtEl>
                                        <p:attrNameLst>
                                          <p:attrName>ppt_w</p:attrName>
                                        </p:attrNameLst>
                                      </p:cBhvr>
                                      <p:tavLst>
                                        <p:tav tm="0">
                                          <p:val>
                                            <p:strVal val="#ppt_w*0.05"/>
                                          </p:val>
                                        </p:tav>
                                        <p:tav tm="100000">
                                          <p:val>
                                            <p:strVal val="#ppt_w"/>
                                          </p:val>
                                        </p:tav>
                                      </p:tavLst>
                                    </p:anim>
                                    <p:anim calcmode="lin" valueType="num">
                                      <p:cBhvr>
                                        <p:cTn id="46" dur="2000" fill="hold"/>
                                        <p:tgtEl>
                                          <p:spTgt spid="28"/>
                                        </p:tgtEl>
                                        <p:attrNameLst>
                                          <p:attrName>ppt_h</p:attrName>
                                        </p:attrNameLst>
                                      </p:cBhvr>
                                      <p:tavLst>
                                        <p:tav tm="0">
                                          <p:val>
                                            <p:strVal val="#ppt_h"/>
                                          </p:val>
                                        </p:tav>
                                        <p:tav tm="100000">
                                          <p:val>
                                            <p:strVal val="#ppt_h"/>
                                          </p:val>
                                        </p:tav>
                                      </p:tavLst>
                                    </p:anim>
                                    <p:anim calcmode="lin" valueType="num">
                                      <p:cBhvr>
                                        <p:cTn id="47" dur="2000" fill="hold"/>
                                        <p:tgtEl>
                                          <p:spTgt spid="28"/>
                                        </p:tgtEl>
                                        <p:attrNameLst>
                                          <p:attrName>ppt_x</p:attrName>
                                        </p:attrNameLst>
                                      </p:cBhvr>
                                      <p:tavLst>
                                        <p:tav tm="0">
                                          <p:val>
                                            <p:strVal val="#ppt_x-.2"/>
                                          </p:val>
                                        </p:tav>
                                        <p:tav tm="100000">
                                          <p:val>
                                            <p:strVal val="#ppt_x"/>
                                          </p:val>
                                        </p:tav>
                                      </p:tavLst>
                                    </p:anim>
                                    <p:anim calcmode="lin" valueType="num">
                                      <p:cBhvr>
                                        <p:cTn id="48" dur="2000" fill="hold"/>
                                        <p:tgtEl>
                                          <p:spTgt spid="28"/>
                                        </p:tgtEl>
                                        <p:attrNameLst>
                                          <p:attrName>ppt_y</p:attrName>
                                        </p:attrNameLst>
                                      </p:cBhvr>
                                      <p:tavLst>
                                        <p:tav tm="0">
                                          <p:val>
                                            <p:strVal val="#ppt_y"/>
                                          </p:val>
                                        </p:tav>
                                        <p:tav tm="100000">
                                          <p:val>
                                            <p:strVal val="#ppt_y"/>
                                          </p:val>
                                        </p:tav>
                                      </p:tavLst>
                                    </p:anim>
                                    <p:animEffect transition="in" filter="fade">
                                      <p:cBhvr>
                                        <p:cTn id="49" dur="2000"/>
                                        <p:tgtEl>
                                          <p:spTgt spid="28"/>
                                        </p:tgtEl>
                                      </p:cBhvr>
                                    </p:animEffect>
                                  </p:childTnLst>
                                </p:cTn>
                              </p:par>
                            </p:childTnLst>
                          </p:cTn>
                        </p:par>
                      </p:childTnLst>
                    </p:cTn>
                  </p:par>
                  <p:par>
                    <p:cTn id="50" fill="hold">
                      <p:stCondLst>
                        <p:cond delay="indefinite"/>
                      </p:stCondLst>
                      <p:childTnLst>
                        <p:par>
                          <p:cTn id="51" fill="hold">
                            <p:stCondLst>
                              <p:cond delay="0"/>
                            </p:stCondLst>
                            <p:childTnLst>
                              <p:par>
                                <p:cTn id="52" presetID="1" presetClass="emph" presetSubtype="2" fill="hold" nodeType="clickEffect">
                                  <p:stCondLst>
                                    <p:cond delay="0"/>
                                  </p:stCondLst>
                                  <p:childTnLst>
                                    <p:animClr clrSpc="rgb" dir="cw">
                                      <p:cBhvr>
                                        <p:cTn id="53" dur="2000" fill="hold"/>
                                        <p:tgtEl>
                                          <p:spTgt spid="25"/>
                                        </p:tgtEl>
                                        <p:attrNameLst>
                                          <p:attrName>fillcolor</p:attrName>
                                        </p:attrNameLst>
                                      </p:cBhvr>
                                      <p:to>
                                        <a:srgbClr val="FFFF00"/>
                                      </p:to>
                                    </p:animClr>
                                    <p:set>
                                      <p:cBhvr>
                                        <p:cTn id="54" dur="2000" fill="hold"/>
                                        <p:tgtEl>
                                          <p:spTgt spid="25"/>
                                        </p:tgtEl>
                                        <p:attrNameLst>
                                          <p:attrName>fill.type</p:attrName>
                                        </p:attrNameLst>
                                      </p:cBhvr>
                                      <p:to>
                                        <p:strVal val="solid"/>
                                      </p:to>
                                    </p:set>
                                    <p:set>
                                      <p:cBhvr>
                                        <p:cTn id="55" dur="2000" fill="hold"/>
                                        <p:tgtEl>
                                          <p:spTgt spid="25"/>
                                        </p:tgtEl>
                                        <p:attrNameLst>
                                          <p:attrName>fill.on</p:attrName>
                                        </p:attrNameLst>
                                      </p:cBhvr>
                                      <p:to>
                                        <p:strVal val="true"/>
                                      </p:to>
                                    </p:set>
                                  </p:childTnLst>
                                </p:cTn>
                              </p:par>
                            </p:childTnLst>
                          </p:cTn>
                        </p:par>
                      </p:childTnLst>
                    </p:cTn>
                  </p:par>
                  <p:par>
                    <p:cTn id="56" fill="hold">
                      <p:stCondLst>
                        <p:cond delay="indefinite"/>
                      </p:stCondLst>
                      <p:childTnLst>
                        <p:par>
                          <p:cTn id="57" fill="hold">
                            <p:stCondLst>
                              <p:cond delay="0"/>
                            </p:stCondLst>
                            <p:childTnLst>
                              <p:par>
                                <p:cTn id="58" presetID="42" presetClass="path" presetSubtype="0" accel="50000" decel="50000" fill="hold" grpId="0" nodeType="clickEffect">
                                  <p:stCondLst>
                                    <p:cond delay="0"/>
                                  </p:stCondLst>
                                  <p:childTnLst>
                                    <p:animMotion origin="layout" path="M -3.33333E-6 -2.41331E-6 L -3.33333E-6 0.2552 " pathEditMode="relative" rAng="0" ptsTypes="AA">
                                      <p:cBhvr>
                                        <p:cTn id="59" dur="2000" fill="hold"/>
                                        <p:tgtEl>
                                          <p:spTgt spid="25"/>
                                        </p:tgtEl>
                                        <p:attrNameLst>
                                          <p:attrName>ppt_x</p:attrName>
                                          <p:attrName>ppt_y</p:attrName>
                                        </p:attrNameLst>
                                      </p:cBhvr>
                                      <p:rCtr x="0" y="128"/>
                                    </p:animMotion>
                                  </p:childTnLst>
                                </p:cTn>
                              </p:par>
                            </p:childTnLst>
                          </p:cTn>
                        </p:par>
                      </p:childTnLst>
                    </p:cTn>
                  </p:par>
                  <p:par>
                    <p:cTn id="60" fill="hold">
                      <p:stCondLst>
                        <p:cond delay="indefinite"/>
                      </p:stCondLst>
                      <p:childTnLst>
                        <p:par>
                          <p:cTn id="61" fill="hold">
                            <p:stCondLst>
                              <p:cond delay="0"/>
                            </p:stCondLst>
                            <p:childTnLst>
                              <p:par>
                                <p:cTn id="62" presetID="54" presetClass="entr" presetSubtype="0" accel="100000" fill="hold" grpId="0" nodeType="clickEffect">
                                  <p:stCondLst>
                                    <p:cond delay="0"/>
                                  </p:stCondLst>
                                  <p:childTnLst>
                                    <p:set>
                                      <p:cBhvr>
                                        <p:cTn id="63" dur="1" fill="hold">
                                          <p:stCondLst>
                                            <p:cond delay="0"/>
                                          </p:stCondLst>
                                        </p:cTn>
                                        <p:tgtEl>
                                          <p:spTgt spid="27"/>
                                        </p:tgtEl>
                                        <p:attrNameLst>
                                          <p:attrName>style.visibility</p:attrName>
                                        </p:attrNameLst>
                                      </p:cBhvr>
                                      <p:to>
                                        <p:strVal val="visible"/>
                                      </p:to>
                                    </p:set>
                                    <p:anim calcmode="lin" valueType="num">
                                      <p:cBhvr>
                                        <p:cTn id="64" dur="2000" fill="hold"/>
                                        <p:tgtEl>
                                          <p:spTgt spid="27"/>
                                        </p:tgtEl>
                                        <p:attrNameLst>
                                          <p:attrName>ppt_w</p:attrName>
                                        </p:attrNameLst>
                                      </p:cBhvr>
                                      <p:tavLst>
                                        <p:tav tm="0">
                                          <p:val>
                                            <p:strVal val="#ppt_w*0.05"/>
                                          </p:val>
                                        </p:tav>
                                        <p:tav tm="100000">
                                          <p:val>
                                            <p:strVal val="#ppt_w"/>
                                          </p:val>
                                        </p:tav>
                                      </p:tavLst>
                                    </p:anim>
                                    <p:anim calcmode="lin" valueType="num">
                                      <p:cBhvr>
                                        <p:cTn id="65" dur="2000" fill="hold"/>
                                        <p:tgtEl>
                                          <p:spTgt spid="27"/>
                                        </p:tgtEl>
                                        <p:attrNameLst>
                                          <p:attrName>ppt_h</p:attrName>
                                        </p:attrNameLst>
                                      </p:cBhvr>
                                      <p:tavLst>
                                        <p:tav tm="0">
                                          <p:val>
                                            <p:strVal val="#ppt_h"/>
                                          </p:val>
                                        </p:tav>
                                        <p:tav tm="100000">
                                          <p:val>
                                            <p:strVal val="#ppt_h"/>
                                          </p:val>
                                        </p:tav>
                                      </p:tavLst>
                                    </p:anim>
                                    <p:anim calcmode="lin" valueType="num">
                                      <p:cBhvr>
                                        <p:cTn id="66" dur="2000" fill="hold"/>
                                        <p:tgtEl>
                                          <p:spTgt spid="27"/>
                                        </p:tgtEl>
                                        <p:attrNameLst>
                                          <p:attrName>ppt_x</p:attrName>
                                        </p:attrNameLst>
                                      </p:cBhvr>
                                      <p:tavLst>
                                        <p:tav tm="0">
                                          <p:val>
                                            <p:strVal val="#ppt_x-.2"/>
                                          </p:val>
                                        </p:tav>
                                        <p:tav tm="100000">
                                          <p:val>
                                            <p:strVal val="#ppt_x"/>
                                          </p:val>
                                        </p:tav>
                                      </p:tavLst>
                                    </p:anim>
                                    <p:anim calcmode="lin" valueType="num">
                                      <p:cBhvr>
                                        <p:cTn id="67" dur="2000" fill="hold"/>
                                        <p:tgtEl>
                                          <p:spTgt spid="27"/>
                                        </p:tgtEl>
                                        <p:attrNameLst>
                                          <p:attrName>ppt_y</p:attrName>
                                        </p:attrNameLst>
                                      </p:cBhvr>
                                      <p:tavLst>
                                        <p:tav tm="0">
                                          <p:val>
                                            <p:strVal val="#ppt_y"/>
                                          </p:val>
                                        </p:tav>
                                        <p:tav tm="100000">
                                          <p:val>
                                            <p:strVal val="#ppt_y"/>
                                          </p:val>
                                        </p:tav>
                                      </p:tavLst>
                                    </p:anim>
                                    <p:animEffect transition="in" filter="fade">
                                      <p:cBhvr>
                                        <p:cTn id="68" dur="2000"/>
                                        <p:tgtEl>
                                          <p:spTgt spid="27"/>
                                        </p:tgtEl>
                                      </p:cBhvr>
                                    </p:animEffect>
                                  </p:childTnLst>
                                </p:cTn>
                              </p:par>
                            </p:childTnLst>
                          </p:cTn>
                        </p:par>
                      </p:childTnLst>
                    </p:cTn>
                  </p:par>
                  <p:par>
                    <p:cTn id="69" fill="hold">
                      <p:stCondLst>
                        <p:cond delay="indefinite"/>
                      </p:stCondLst>
                      <p:childTnLst>
                        <p:par>
                          <p:cTn id="70" fill="hold">
                            <p:stCondLst>
                              <p:cond delay="0"/>
                            </p:stCondLst>
                            <p:childTnLst>
                              <p:par>
                                <p:cTn id="71" presetID="54" presetClass="entr" presetSubtype="0" accel="100000" fill="hold" grpId="0" nodeType="clickEffect">
                                  <p:stCondLst>
                                    <p:cond delay="0"/>
                                  </p:stCondLst>
                                  <p:childTnLst>
                                    <p:set>
                                      <p:cBhvr>
                                        <p:cTn id="72" dur="1" fill="hold">
                                          <p:stCondLst>
                                            <p:cond delay="0"/>
                                          </p:stCondLst>
                                        </p:cTn>
                                        <p:tgtEl>
                                          <p:spTgt spid="29"/>
                                        </p:tgtEl>
                                        <p:attrNameLst>
                                          <p:attrName>style.visibility</p:attrName>
                                        </p:attrNameLst>
                                      </p:cBhvr>
                                      <p:to>
                                        <p:strVal val="visible"/>
                                      </p:to>
                                    </p:set>
                                    <p:anim calcmode="lin" valueType="num">
                                      <p:cBhvr>
                                        <p:cTn id="73" dur="2000" fill="hold"/>
                                        <p:tgtEl>
                                          <p:spTgt spid="29"/>
                                        </p:tgtEl>
                                        <p:attrNameLst>
                                          <p:attrName>ppt_w</p:attrName>
                                        </p:attrNameLst>
                                      </p:cBhvr>
                                      <p:tavLst>
                                        <p:tav tm="0">
                                          <p:val>
                                            <p:strVal val="#ppt_w*0.05"/>
                                          </p:val>
                                        </p:tav>
                                        <p:tav tm="100000">
                                          <p:val>
                                            <p:strVal val="#ppt_w"/>
                                          </p:val>
                                        </p:tav>
                                      </p:tavLst>
                                    </p:anim>
                                    <p:anim calcmode="lin" valueType="num">
                                      <p:cBhvr>
                                        <p:cTn id="74" dur="2000" fill="hold"/>
                                        <p:tgtEl>
                                          <p:spTgt spid="29"/>
                                        </p:tgtEl>
                                        <p:attrNameLst>
                                          <p:attrName>ppt_h</p:attrName>
                                        </p:attrNameLst>
                                      </p:cBhvr>
                                      <p:tavLst>
                                        <p:tav tm="0">
                                          <p:val>
                                            <p:strVal val="#ppt_h"/>
                                          </p:val>
                                        </p:tav>
                                        <p:tav tm="100000">
                                          <p:val>
                                            <p:strVal val="#ppt_h"/>
                                          </p:val>
                                        </p:tav>
                                      </p:tavLst>
                                    </p:anim>
                                    <p:anim calcmode="lin" valueType="num">
                                      <p:cBhvr>
                                        <p:cTn id="75" dur="2000" fill="hold"/>
                                        <p:tgtEl>
                                          <p:spTgt spid="29"/>
                                        </p:tgtEl>
                                        <p:attrNameLst>
                                          <p:attrName>ppt_x</p:attrName>
                                        </p:attrNameLst>
                                      </p:cBhvr>
                                      <p:tavLst>
                                        <p:tav tm="0">
                                          <p:val>
                                            <p:strVal val="#ppt_x-.2"/>
                                          </p:val>
                                        </p:tav>
                                        <p:tav tm="100000">
                                          <p:val>
                                            <p:strVal val="#ppt_x"/>
                                          </p:val>
                                        </p:tav>
                                      </p:tavLst>
                                    </p:anim>
                                    <p:anim calcmode="lin" valueType="num">
                                      <p:cBhvr>
                                        <p:cTn id="76" dur="2000" fill="hold"/>
                                        <p:tgtEl>
                                          <p:spTgt spid="29"/>
                                        </p:tgtEl>
                                        <p:attrNameLst>
                                          <p:attrName>ppt_y</p:attrName>
                                        </p:attrNameLst>
                                      </p:cBhvr>
                                      <p:tavLst>
                                        <p:tav tm="0">
                                          <p:val>
                                            <p:strVal val="#ppt_y"/>
                                          </p:val>
                                        </p:tav>
                                        <p:tav tm="100000">
                                          <p:val>
                                            <p:strVal val="#ppt_y"/>
                                          </p:val>
                                        </p:tav>
                                      </p:tavLst>
                                    </p:anim>
                                    <p:animEffect transition="in" filter="fade">
                                      <p:cBhvr>
                                        <p:cTn id="77" dur="2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580" grpId="0" animBg="1"/>
      <p:bldP spid="109579" grpId="0" animBg="1"/>
      <p:bldP spid="13" grpId="0" animBg="1"/>
      <p:bldP spid="15" grpId="0" animBg="1"/>
      <p:bldP spid="25" grpId="0" animBg="1"/>
      <p:bldP spid="27" grpId="0" animBg="1"/>
      <p:bldP spid="28" grpId="0" animBg="1"/>
      <p:bldP spid="2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362200" y="533400"/>
            <a:ext cx="7772400" cy="523220"/>
          </a:xfrm>
          <a:prstGeom prst="rect">
            <a:avLst/>
          </a:prstGeom>
          <a:noFill/>
        </p:spPr>
        <p:txBody>
          <a:bodyPr wrap="square" rtlCol="0">
            <a:spAutoFit/>
          </a:bodyPr>
          <a:lstStyle/>
          <a:p>
            <a:r>
              <a:rPr lang="en-US" sz="2800" dirty="0">
                <a:solidFill>
                  <a:srgbClr val="FF0000"/>
                </a:solidFill>
              </a:rPr>
              <a:t>Induced absorption  (stimulated absorption</a:t>
            </a:r>
            <a:r>
              <a:rPr lang="en-US" dirty="0"/>
              <a:t>) </a:t>
            </a:r>
          </a:p>
        </p:txBody>
      </p:sp>
      <p:sp>
        <p:nvSpPr>
          <p:cNvPr id="5" name="TextBox 4"/>
          <p:cNvSpPr txBox="1"/>
          <p:nvPr/>
        </p:nvSpPr>
        <p:spPr>
          <a:xfrm>
            <a:off x="1905000" y="1371600"/>
            <a:ext cx="8458200" cy="1938992"/>
          </a:xfrm>
          <a:prstGeom prst="rect">
            <a:avLst/>
          </a:prstGeom>
          <a:noFill/>
        </p:spPr>
        <p:txBody>
          <a:bodyPr wrap="square" rtlCol="0">
            <a:spAutoFit/>
          </a:bodyPr>
          <a:lstStyle/>
          <a:p>
            <a:r>
              <a:rPr lang="en-US" sz="2400" dirty="0"/>
              <a:t>The process in which an atom sized system in lower energy state is raised in to higher  energy state by electro magnetic radiation which is quanta of energy is equal to the difference of energy of the two states is called stimulated absorption.</a:t>
            </a:r>
          </a:p>
          <a:p>
            <a:r>
              <a:rPr lang="en-US" sz="2400" dirty="0"/>
              <a:t>                                       i.e.,       </a:t>
            </a:r>
          </a:p>
        </p:txBody>
      </p:sp>
      <p:cxnSp>
        <p:nvCxnSpPr>
          <p:cNvPr id="7" name="Straight Connector 6"/>
          <p:cNvCxnSpPr/>
          <p:nvPr/>
        </p:nvCxnSpPr>
        <p:spPr>
          <a:xfrm>
            <a:off x="2286000" y="3810000"/>
            <a:ext cx="25908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2286000" y="5257800"/>
            <a:ext cx="26670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6553200" y="3810000"/>
            <a:ext cx="24384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6477000" y="5257800"/>
            <a:ext cx="25908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rot="5400000" flipH="1" flipV="1">
            <a:off x="6895306" y="4533900"/>
            <a:ext cx="1448594" cy="7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0" name="Freeform 19"/>
          <p:cNvSpPr/>
          <p:nvPr/>
        </p:nvSpPr>
        <p:spPr>
          <a:xfrm>
            <a:off x="2895600" y="4267201"/>
            <a:ext cx="1828800" cy="284815"/>
          </a:xfrm>
          <a:custGeom>
            <a:avLst/>
            <a:gdLst>
              <a:gd name="connsiteX0" fmla="*/ 18716 w 775385"/>
              <a:gd name="connsiteY0" fmla="*/ 12672 h 284815"/>
              <a:gd name="connsiteX1" fmla="*/ 18716 w 775385"/>
              <a:gd name="connsiteY1" fmla="*/ 132415 h 284815"/>
              <a:gd name="connsiteX2" fmla="*/ 29602 w 775385"/>
              <a:gd name="connsiteY2" fmla="*/ 165072 h 284815"/>
              <a:gd name="connsiteX3" fmla="*/ 73145 w 775385"/>
              <a:gd name="connsiteY3" fmla="*/ 208615 h 284815"/>
              <a:gd name="connsiteX4" fmla="*/ 171116 w 775385"/>
              <a:gd name="connsiteY4" fmla="*/ 197729 h 284815"/>
              <a:gd name="connsiteX5" fmla="*/ 182002 w 775385"/>
              <a:gd name="connsiteY5" fmla="*/ 165072 h 284815"/>
              <a:gd name="connsiteX6" fmla="*/ 192888 w 775385"/>
              <a:gd name="connsiteY6" fmla="*/ 56215 h 284815"/>
              <a:gd name="connsiteX7" fmla="*/ 214659 w 775385"/>
              <a:gd name="connsiteY7" fmla="*/ 34443 h 284815"/>
              <a:gd name="connsiteX8" fmla="*/ 301745 w 775385"/>
              <a:gd name="connsiteY8" fmla="*/ 12672 h 284815"/>
              <a:gd name="connsiteX9" fmla="*/ 323516 w 775385"/>
              <a:gd name="connsiteY9" fmla="*/ 45329 h 284815"/>
              <a:gd name="connsiteX10" fmla="*/ 334402 w 775385"/>
              <a:gd name="connsiteY10" fmla="*/ 197729 h 284815"/>
              <a:gd name="connsiteX11" fmla="*/ 345288 w 775385"/>
              <a:gd name="connsiteY11" fmla="*/ 230386 h 284815"/>
              <a:gd name="connsiteX12" fmla="*/ 377945 w 775385"/>
              <a:gd name="connsiteY12" fmla="*/ 241272 h 284815"/>
              <a:gd name="connsiteX13" fmla="*/ 410602 w 775385"/>
              <a:gd name="connsiteY13" fmla="*/ 230386 h 284815"/>
              <a:gd name="connsiteX14" fmla="*/ 454145 w 775385"/>
              <a:gd name="connsiteY14" fmla="*/ 186843 h 284815"/>
              <a:gd name="connsiteX15" fmla="*/ 454145 w 775385"/>
              <a:gd name="connsiteY15" fmla="*/ 56215 h 284815"/>
              <a:gd name="connsiteX16" fmla="*/ 486802 w 775385"/>
              <a:gd name="connsiteY16" fmla="*/ 23558 h 284815"/>
              <a:gd name="connsiteX17" fmla="*/ 519459 w 775385"/>
              <a:gd name="connsiteY17" fmla="*/ 12672 h 284815"/>
              <a:gd name="connsiteX18" fmla="*/ 563002 w 775385"/>
              <a:gd name="connsiteY18" fmla="*/ 121529 h 284815"/>
              <a:gd name="connsiteX19" fmla="*/ 595659 w 775385"/>
              <a:gd name="connsiteY19" fmla="*/ 132415 h 284815"/>
              <a:gd name="connsiteX20" fmla="*/ 671859 w 775385"/>
              <a:gd name="connsiteY20" fmla="*/ 143300 h 284815"/>
              <a:gd name="connsiteX21" fmla="*/ 758945 w 775385"/>
              <a:gd name="connsiteY21" fmla="*/ 132415 h 284815"/>
              <a:gd name="connsiteX22" fmla="*/ 715402 w 775385"/>
              <a:gd name="connsiteY22" fmla="*/ 88872 h 284815"/>
              <a:gd name="connsiteX23" fmla="*/ 726288 w 775385"/>
              <a:gd name="connsiteY23" fmla="*/ 77986 h 284815"/>
              <a:gd name="connsiteX24" fmla="*/ 748059 w 775385"/>
              <a:gd name="connsiteY24" fmla="*/ 110643 h 284815"/>
              <a:gd name="connsiteX25" fmla="*/ 769831 w 775385"/>
              <a:gd name="connsiteY25" fmla="*/ 132415 h 284815"/>
              <a:gd name="connsiteX26" fmla="*/ 726288 w 775385"/>
              <a:gd name="connsiteY26" fmla="*/ 197729 h 284815"/>
              <a:gd name="connsiteX27" fmla="*/ 682745 w 775385"/>
              <a:gd name="connsiteY27" fmla="*/ 252158 h 284815"/>
              <a:gd name="connsiteX28" fmla="*/ 671859 w 775385"/>
              <a:gd name="connsiteY28" fmla="*/ 284815 h 284815"/>
              <a:gd name="connsiteX29" fmla="*/ 693631 w 775385"/>
              <a:gd name="connsiteY29" fmla="*/ 263043 h 284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75385" h="284815">
                <a:moveTo>
                  <a:pt x="18716" y="12672"/>
                </a:moveTo>
                <a:cubicBezTo>
                  <a:pt x="0" y="68822"/>
                  <a:pt x="2787" y="44805"/>
                  <a:pt x="18716" y="132415"/>
                </a:cubicBezTo>
                <a:cubicBezTo>
                  <a:pt x="20769" y="143704"/>
                  <a:pt x="22933" y="155735"/>
                  <a:pt x="29602" y="165072"/>
                </a:cubicBezTo>
                <a:cubicBezTo>
                  <a:pt x="41533" y="181775"/>
                  <a:pt x="73145" y="208615"/>
                  <a:pt x="73145" y="208615"/>
                </a:cubicBezTo>
                <a:cubicBezTo>
                  <a:pt x="105802" y="204986"/>
                  <a:pt x="140608" y="209932"/>
                  <a:pt x="171116" y="197729"/>
                </a:cubicBezTo>
                <a:cubicBezTo>
                  <a:pt x="181770" y="193467"/>
                  <a:pt x="180257" y="176413"/>
                  <a:pt x="182002" y="165072"/>
                </a:cubicBezTo>
                <a:cubicBezTo>
                  <a:pt x="187547" y="129029"/>
                  <a:pt x="184044" y="91593"/>
                  <a:pt x="192888" y="56215"/>
                </a:cubicBezTo>
                <a:cubicBezTo>
                  <a:pt x="195377" y="46258"/>
                  <a:pt x="205858" y="39723"/>
                  <a:pt x="214659" y="34443"/>
                </a:cubicBezTo>
                <a:cubicBezTo>
                  <a:pt x="231393" y="24403"/>
                  <a:pt x="290044" y="15012"/>
                  <a:pt x="301745" y="12672"/>
                </a:cubicBezTo>
                <a:cubicBezTo>
                  <a:pt x="309002" y="23558"/>
                  <a:pt x="321242" y="32445"/>
                  <a:pt x="323516" y="45329"/>
                </a:cubicBezTo>
                <a:cubicBezTo>
                  <a:pt x="332367" y="95483"/>
                  <a:pt x="328451" y="147148"/>
                  <a:pt x="334402" y="197729"/>
                </a:cubicBezTo>
                <a:cubicBezTo>
                  <a:pt x="335743" y="209125"/>
                  <a:pt x="337174" y="222272"/>
                  <a:pt x="345288" y="230386"/>
                </a:cubicBezTo>
                <a:cubicBezTo>
                  <a:pt x="353402" y="238500"/>
                  <a:pt x="367059" y="237643"/>
                  <a:pt x="377945" y="241272"/>
                </a:cubicBezTo>
                <a:cubicBezTo>
                  <a:pt x="388831" y="237643"/>
                  <a:pt x="401265" y="237055"/>
                  <a:pt x="410602" y="230386"/>
                </a:cubicBezTo>
                <a:cubicBezTo>
                  <a:pt x="427305" y="218455"/>
                  <a:pt x="454145" y="186843"/>
                  <a:pt x="454145" y="186843"/>
                </a:cubicBezTo>
                <a:cubicBezTo>
                  <a:pt x="444069" y="136464"/>
                  <a:pt x="432541" y="110225"/>
                  <a:pt x="454145" y="56215"/>
                </a:cubicBezTo>
                <a:cubicBezTo>
                  <a:pt x="459862" y="41921"/>
                  <a:pt x="473993" y="32097"/>
                  <a:pt x="486802" y="23558"/>
                </a:cubicBezTo>
                <a:cubicBezTo>
                  <a:pt x="496349" y="17193"/>
                  <a:pt x="508573" y="16301"/>
                  <a:pt x="519459" y="12672"/>
                </a:cubicBezTo>
                <a:cubicBezTo>
                  <a:pt x="596020" y="38193"/>
                  <a:pt x="514390" y="0"/>
                  <a:pt x="563002" y="121529"/>
                </a:cubicBezTo>
                <a:cubicBezTo>
                  <a:pt x="567264" y="132183"/>
                  <a:pt x="584407" y="130165"/>
                  <a:pt x="595659" y="132415"/>
                </a:cubicBezTo>
                <a:cubicBezTo>
                  <a:pt x="620819" y="137447"/>
                  <a:pt x="646459" y="139672"/>
                  <a:pt x="671859" y="143300"/>
                </a:cubicBezTo>
                <a:cubicBezTo>
                  <a:pt x="700888" y="139672"/>
                  <a:pt x="740670" y="155259"/>
                  <a:pt x="758945" y="132415"/>
                </a:cubicBezTo>
                <a:cubicBezTo>
                  <a:pt x="771768" y="116387"/>
                  <a:pt x="729916" y="103386"/>
                  <a:pt x="715402" y="88872"/>
                </a:cubicBezTo>
                <a:cubicBezTo>
                  <a:pt x="685516" y="58986"/>
                  <a:pt x="683896" y="63855"/>
                  <a:pt x="726288" y="77986"/>
                </a:cubicBezTo>
                <a:cubicBezTo>
                  <a:pt x="733545" y="88872"/>
                  <a:pt x="739886" y="100427"/>
                  <a:pt x="748059" y="110643"/>
                </a:cubicBezTo>
                <a:cubicBezTo>
                  <a:pt x="754470" y="118657"/>
                  <a:pt x="767818" y="122351"/>
                  <a:pt x="769831" y="132415"/>
                </a:cubicBezTo>
                <a:cubicBezTo>
                  <a:pt x="775385" y="160184"/>
                  <a:pt x="738471" y="183110"/>
                  <a:pt x="726288" y="197729"/>
                </a:cubicBezTo>
                <a:cubicBezTo>
                  <a:pt x="657617" y="280133"/>
                  <a:pt x="746091" y="188809"/>
                  <a:pt x="682745" y="252158"/>
                </a:cubicBezTo>
                <a:cubicBezTo>
                  <a:pt x="679116" y="263044"/>
                  <a:pt x="663745" y="276702"/>
                  <a:pt x="671859" y="284815"/>
                </a:cubicBezTo>
                <a:lnTo>
                  <a:pt x="693631" y="263043"/>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1" name="TextBox 20"/>
          <p:cNvSpPr txBox="1"/>
          <p:nvPr/>
        </p:nvSpPr>
        <p:spPr>
          <a:xfrm>
            <a:off x="3124200" y="5638800"/>
            <a:ext cx="2057400" cy="369332"/>
          </a:xfrm>
          <a:prstGeom prst="rect">
            <a:avLst/>
          </a:prstGeom>
          <a:noFill/>
        </p:spPr>
        <p:txBody>
          <a:bodyPr wrap="square" rtlCol="0">
            <a:spAutoFit/>
          </a:bodyPr>
          <a:lstStyle/>
          <a:p>
            <a:r>
              <a:rPr lang="en-US" dirty="0"/>
              <a:t>Before </a:t>
            </a:r>
          </a:p>
        </p:txBody>
      </p:sp>
      <p:sp>
        <p:nvSpPr>
          <p:cNvPr id="22" name="TextBox 21"/>
          <p:cNvSpPr txBox="1"/>
          <p:nvPr/>
        </p:nvSpPr>
        <p:spPr>
          <a:xfrm>
            <a:off x="7315200" y="5715000"/>
            <a:ext cx="1676400" cy="369332"/>
          </a:xfrm>
          <a:prstGeom prst="rect">
            <a:avLst/>
          </a:prstGeom>
          <a:noFill/>
        </p:spPr>
        <p:txBody>
          <a:bodyPr wrap="square" rtlCol="0">
            <a:spAutoFit/>
          </a:bodyPr>
          <a:lstStyle/>
          <a:p>
            <a:r>
              <a:rPr lang="en-US" dirty="0"/>
              <a:t>After </a:t>
            </a:r>
          </a:p>
        </p:txBody>
      </p:sp>
      <p:sp>
        <p:nvSpPr>
          <p:cNvPr id="23" name="TextBox 22"/>
          <p:cNvSpPr txBox="1"/>
          <p:nvPr/>
        </p:nvSpPr>
        <p:spPr>
          <a:xfrm>
            <a:off x="1676400" y="3657600"/>
            <a:ext cx="533400" cy="369332"/>
          </a:xfrm>
          <a:prstGeom prst="rect">
            <a:avLst/>
          </a:prstGeom>
          <a:noFill/>
        </p:spPr>
        <p:txBody>
          <a:bodyPr wrap="square" rtlCol="0">
            <a:spAutoFit/>
          </a:bodyPr>
          <a:lstStyle/>
          <a:p>
            <a:r>
              <a:rPr lang="en-US" dirty="0"/>
              <a:t>E2</a:t>
            </a:r>
          </a:p>
        </p:txBody>
      </p:sp>
      <p:sp>
        <p:nvSpPr>
          <p:cNvPr id="24" name="TextBox 23"/>
          <p:cNvSpPr txBox="1"/>
          <p:nvPr/>
        </p:nvSpPr>
        <p:spPr>
          <a:xfrm>
            <a:off x="1752600" y="5105400"/>
            <a:ext cx="457200" cy="369332"/>
          </a:xfrm>
          <a:prstGeom prst="rect">
            <a:avLst/>
          </a:prstGeom>
          <a:noFill/>
        </p:spPr>
        <p:txBody>
          <a:bodyPr wrap="square" rtlCol="0">
            <a:spAutoFit/>
          </a:bodyPr>
          <a:lstStyle/>
          <a:p>
            <a:r>
              <a:rPr lang="en-US" dirty="0"/>
              <a:t>E1</a:t>
            </a:r>
          </a:p>
        </p:txBody>
      </p:sp>
      <p:sp>
        <p:nvSpPr>
          <p:cNvPr id="25" name="TextBox 24"/>
          <p:cNvSpPr txBox="1"/>
          <p:nvPr/>
        </p:nvSpPr>
        <p:spPr>
          <a:xfrm>
            <a:off x="5867400" y="3733800"/>
            <a:ext cx="609600" cy="369332"/>
          </a:xfrm>
          <a:prstGeom prst="rect">
            <a:avLst/>
          </a:prstGeom>
          <a:noFill/>
        </p:spPr>
        <p:txBody>
          <a:bodyPr wrap="square" rtlCol="0">
            <a:spAutoFit/>
          </a:bodyPr>
          <a:lstStyle/>
          <a:p>
            <a:r>
              <a:rPr lang="en-US" dirty="0"/>
              <a:t>E2</a:t>
            </a:r>
          </a:p>
        </p:txBody>
      </p:sp>
      <p:sp>
        <p:nvSpPr>
          <p:cNvPr id="26" name="TextBox 25"/>
          <p:cNvSpPr txBox="1"/>
          <p:nvPr/>
        </p:nvSpPr>
        <p:spPr>
          <a:xfrm>
            <a:off x="5791200" y="5181600"/>
            <a:ext cx="685800" cy="369332"/>
          </a:xfrm>
          <a:prstGeom prst="rect">
            <a:avLst/>
          </a:prstGeom>
          <a:noFill/>
        </p:spPr>
        <p:txBody>
          <a:bodyPr wrap="square" rtlCol="0">
            <a:spAutoFit/>
          </a:bodyPr>
          <a:lstStyle/>
          <a:p>
            <a:r>
              <a:rPr lang="en-US" dirty="0"/>
              <a:t>E1</a:t>
            </a:r>
          </a:p>
        </p:txBody>
      </p:sp>
      <p:sp>
        <p:nvSpPr>
          <p:cNvPr id="20482" name="Rectangle 2"/>
          <p:cNvSpPr>
            <a:spLocks noChangeArrowheads="1"/>
          </p:cNvSpPr>
          <p:nvPr/>
        </p:nvSpPr>
        <p:spPr bwMode="auto">
          <a:xfrm>
            <a:off x="1524001" y="439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483" name="Rectangle 3"/>
          <p:cNvSpPr>
            <a:spLocks noChangeArrowheads="1"/>
          </p:cNvSpPr>
          <p:nvPr/>
        </p:nvSpPr>
        <p:spPr bwMode="auto">
          <a:xfrm>
            <a:off x="1524001" y="6154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fontAlgn="base">
              <a:spcBef>
                <a:spcPct val="0"/>
              </a:spcBef>
              <a:spcAft>
                <a:spcPct val="0"/>
              </a:spcAft>
            </a:pPr>
            <a:endParaRPr lang="en-US">
              <a:latin typeface="Arial" pitchFamily="34" charset="0"/>
              <a:cs typeface="Arial" pitchFamily="34" charset="0"/>
            </a:endParaRPr>
          </a:p>
        </p:txBody>
      </p:sp>
      <p:sp>
        <p:nvSpPr>
          <p:cNvPr id="19" name="TextBox 18"/>
          <p:cNvSpPr txBox="1"/>
          <p:nvPr/>
        </p:nvSpPr>
        <p:spPr>
          <a:xfrm>
            <a:off x="5435600" y="2848927"/>
            <a:ext cx="2438400" cy="461665"/>
          </a:xfrm>
          <a:prstGeom prst="rect">
            <a:avLst/>
          </a:prstGeom>
          <a:noFill/>
        </p:spPr>
        <p:txBody>
          <a:bodyPr wrap="square" rtlCol="0">
            <a:spAutoFit/>
          </a:bodyPr>
          <a:lstStyle/>
          <a:p>
            <a:r>
              <a:rPr lang="en-US" sz="2400" dirty="0"/>
              <a:t>h</a:t>
            </a:r>
            <a:r>
              <a:rPr lang="el-GR" sz="2400" dirty="0"/>
              <a:t>ν=</a:t>
            </a:r>
            <a:r>
              <a:rPr lang="en-US" sz="2400" dirty="0"/>
              <a:t>E2-E1</a:t>
            </a:r>
          </a:p>
        </p:txBody>
      </p:sp>
    </p:spTree>
    <p:extLst>
      <p:ext uri="{BB962C8B-B14F-4D97-AF65-F5344CB8AC3E}">
        <p14:creationId xmlns:p14="http://schemas.microsoft.com/office/powerpoint/2010/main" xmlns="" val="28668908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62200" y="762001"/>
            <a:ext cx="6781800" cy="646331"/>
          </a:xfrm>
          <a:prstGeom prst="rect">
            <a:avLst/>
          </a:prstGeom>
        </p:spPr>
        <p:txBody>
          <a:bodyPr wrap="square">
            <a:spAutoFit/>
          </a:bodyPr>
          <a:lstStyle/>
          <a:p>
            <a:r>
              <a:rPr lang="en-US" sz="3600" dirty="0">
                <a:solidFill>
                  <a:srgbClr val="FF0000"/>
                </a:solidFill>
              </a:rPr>
              <a:t>        Spontaneous emission</a:t>
            </a:r>
            <a:endParaRPr lang="en-US" sz="3600" dirty="0"/>
          </a:p>
        </p:txBody>
      </p:sp>
      <p:cxnSp>
        <p:nvCxnSpPr>
          <p:cNvPr id="5" name="Straight Connector 4"/>
          <p:cNvCxnSpPr/>
          <p:nvPr/>
        </p:nvCxnSpPr>
        <p:spPr>
          <a:xfrm>
            <a:off x="2667000" y="4343400"/>
            <a:ext cx="2133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2667000" y="5638800"/>
            <a:ext cx="2133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5486400" y="4343400"/>
            <a:ext cx="16002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5486400" y="5638800"/>
            <a:ext cx="16764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rot="5400000">
            <a:off x="5676900" y="4991100"/>
            <a:ext cx="12954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6" name="Oval 15"/>
          <p:cNvSpPr/>
          <p:nvPr/>
        </p:nvSpPr>
        <p:spPr>
          <a:xfrm>
            <a:off x="6324600" y="5562600"/>
            <a:ext cx="76200" cy="1524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9" name="Oval 18"/>
          <p:cNvSpPr/>
          <p:nvPr/>
        </p:nvSpPr>
        <p:spPr>
          <a:xfrm>
            <a:off x="3657600" y="4267200"/>
            <a:ext cx="76200" cy="1524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cxnSp>
        <p:nvCxnSpPr>
          <p:cNvPr id="21" name="Straight Connector 20"/>
          <p:cNvCxnSpPr/>
          <p:nvPr/>
        </p:nvCxnSpPr>
        <p:spPr>
          <a:xfrm>
            <a:off x="7543800" y="4267200"/>
            <a:ext cx="22860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7620000" y="5638800"/>
            <a:ext cx="2286000" cy="1588"/>
          </a:xfrm>
          <a:prstGeom prst="line">
            <a:avLst/>
          </a:prstGeom>
        </p:spPr>
        <p:style>
          <a:lnRef idx="1">
            <a:schemeClr val="accent1"/>
          </a:lnRef>
          <a:fillRef idx="0">
            <a:schemeClr val="accent1"/>
          </a:fillRef>
          <a:effectRef idx="0">
            <a:schemeClr val="accent1"/>
          </a:effectRef>
          <a:fontRef idx="minor">
            <a:schemeClr val="tx1"/>
          </a:fontRef>
        </p:style>
      </p:cxnSp>
      <p:sp>
        <p:nvSpPr>
          <p:cNvPr id="24" name="Oval 23"/>
          <p:cNvSpPr/>
          <p:nvPr/>
        </p:nvSpPr>
        <p:spPr>
          <a:xfrm>
            <a:off x="8763000" y="5562600"/>
            <a:ext cx="76200" cy="1524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5" name="Freeform 24"/>
          <p:cNvSpPr/>
          <p:nvPr/>
        </p:nvSpPr>
        <p:spPr>
          <a:xfrm>
            <a:off x="8305801" y="4724401"/>
            <a:ext cx="775385" cy="284815"/>
          </a:xfrm>
          <a:custGeom>
            <a:avLst/>
            <a:gdLst>
              <a:gd name="connsiteX0" fmla="*/ 18716 w 775385"/>
              <a:gd name="connsiteY0" fmla="*/ 12672 h 284815"/>
              <a:gd name="connsiteX1" fmla="*/ 18716 w 775385"/>
              <a:gd name="connsiteY1" fmla="*/ 132415 h 284815"/>
              <a:gd name="connsiteX2" fmla="*/ 29602 w 775385"/>
              <a:gd name="connsiteY2" fmla="*/ 165072 h 284815"/>
              <a:gd name="connsiteX3" fmla="*/ 73145 w 775385"/>
              <a:gd name="connsiteY3" fmla="*/ 208615 h 284815"/>
              <a:gd name="connsiteX4" fmla="*/ 171116 w 775385"/>
              <a:gd name="connsiteY4" fmla="*/ 197729 h 284815"/>
              <a:gd name="connsiteX5" fmla="*/ 182002 w 775385"/>
              <a:gd name="connsiteY5" fmla="*/ 165072 h 284815"/>
              <a:gd name="connsiteX6" fmla="*/ 192888 w 775385"/>
              <a:gd name="connsiteY6" fmla="*/ 56215 h 284815"/>
              <a:gd name="connsiteX7" fmla="*/ 214659 w 775385"/>
              <a:gd name="connsiteY7" fmla="*/ 34443 h 284815"/>
              <a:gd name="connsiteX8" fmla="*/ 301745 w 775385"/>
              <a:gd name="connsiteY8" fmla="*/ 12672 h 284815"/>
              <a:gd name="connsiteX9" fmla="*/ 323516 w 775385"/>
              <a:gd name="connsiteY9" fmla="*/ 45329 h 284815"/>
              <a:gd name="connsiteX10" fmla="*/ 334402 w 775385"/>
              <a:gd name="connsiteY10" fmla="*/ 197729 h 284815"/>
              <a:gd name="connsiteX11" fmla="*/ 345288 w 775385"/>
              <a:gd name="connsiteY11" fmla="*/ 230386 h 284815"/>
              <a:gd name="connsiteX12" fmla="*/ 377945 w 775385"/>
              <a:gd name="connsiteY12" fmla="*/ 241272 h 284815"/>
              <a:gd name="connsiteX13" fmla="*/ 410602 w 775385"/>
              <a:gd name="connsiteY13" fmla="*/ 230386 h 284815"/>
              <a:gd name="connsiteX14" fmla="*/ 454145 w 775385"/>
              <a:gd name="connsiteY14" fmla="*/ 186843 h 284815"/>
              <a:gd name="connsiteX15" fmla="*/ 454145 w 775385"/>
              <a:gd name="connsiteY15" fmla="*/ 56215 h 284815"/>
              <a:gd name="connsiteX16" fmla="*/ 486802 w 775385"/>
              <a:gd name="connsiteY16" fmla="*/ 23558 h 284815"/>
              <a:gd name="connsiteX17" fmla="*/ 519459 w 775385"/>
              <a:gd name="connsiteY17" fmla="*/ 12672 h 284815"/>
              <a:gd name="connsiteX18" fmla="*/ 563002 w 775385"/>
              <a:gd name="connsiteY18" fmla="*/ 121529 h 284815"/>
              <a:gd name="connsiteX19" fmla="*/ 595659 w 775385"/>
              <a:gd name="connsiteY19" fmla="*/ 132415 h 284815"/>
              <a:gd name="connsiteX20" fmla="*/ 671859 w 775385"/>
              <a:gd name="connsiteY20" fmla="*/ 143300 h 284815"/>
              <a:gd name="connsiteX21" fmla="*/ 758945 w 775385"/>
              <a:gd name="connsiteY21" fmla="*/ 132415 h 284815"/>
              <a:gd name="connsiteX22" fmla="*/ 715402 w 775385"/>
              <a:gd name="connsiteY22" fmla="*/ 88872 h 284815"/>
              <a:gd name="connsiteX23" fmla="*/ 726288 w 775385"/>
              <a:gd name="connsiteY23" fmla="*/ 77986 h 284815"/>
              <a:gd name="connsiteX24" fmla="*/ 748059 w 775385"/>
              <a:gd name="connsiteY24" fmla="*/ 110643 h 284815"/>
              <a:gd name="connsiteX25" fmla="*/ 769831 w 775385"/>
              <a:gd name="connsiteY25" fmla="*/ 132415 h 284815"/>
              <a:gd name="connsiteX26" fmla="*/ 726288 w 775385"/>
              <a:gd name="connsiteY26" fmla="*/ 197729 h 284815"/>
              <a:gd name="connsiteX27" fmla="*/ 682745 w 775385"/>
              <a:gd name="connsiteY27" fmla="*/ 252158 h 284815"/>
              <a:gd name="connsiteX28" fmla="*/ 671859 w 775385"/>
              <a:gd name="connsiteY28" fmla="*/ 284815 h 284815"/>
              <a:gd name="connsiteX29" fmla="*/ 693631 w 775385"/>
              <a:gd name="connsiteY29" fmla="*/ 263043 h 284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75385" h="284815">
                <a:moveTo>
                  <a:pt x="18716" y="12672"/>
                </a:moveTo>
                <a:cubicBezTo>
                  <a:pt x="0" y="68822"/>
                  <a:pt x="2787" y="44805"/>
                  <a:pt x="18716" y="132415"/>
                </a:cubicBezTo>
                <a:cubicBezTo>
                  <a:pt x="20769" y="143704"/>
                  <a:pt x="22933" y="155735"/>
                  <a:pt x="29602" y="165072"/>
                </a:cubicBezTo>
                <a:cubicBezTo>
                  <a:pt x="41533" y="181775"/>
                  <a:pt x="73145" y="208615"/>
                  <a:pt x="73145" y="208615"/>
                </a:cubicBezTo>
                <a:cubicBezTo>
                  <a:pt x="105802" y="204986"/>
                  <a:pt x="140608" y="209932"/>
                  <a:pt x="171116" y="197729"/>
                </a:cubicBezTo>
                <a:cubicBezTo>
                  <a:pt x="181770" y="193467"/>
                  <a:pt x="180257" y="176413"/>
                  <a:pt x="182002" y="165072"/>
                </a:cubicBezTo>
                <a:cubicBezTo>
                  <a:pt x="187547" y="129029"/>
                  <a:pt x="184044" y="91593"/>
                  <a:pt x="192888" y="56215"/>
                </a:cubicBezTo>
                <a:cubicBezTo>
                  <a:pt x="195377" y="46258"/>
                  <a:pt x="205858" y="39723"/>
                  <a:pt x="214659" y="34443"/>
                </a:cubicBezTo>
                <a:cubicBezTo>
                  <a:pt x="231393" y="24403"/>
                  <a:pt x="290044" y="15012"/>
                  <a:pt x="301745" y="12672"/>
                </a:cubicBezTo>
                <a:cubicBezTo>
                  <a:pt x="309002" y="23558"/>
                  <a:pt x="321242" y="32445"/>
                  <a:pt x="323516" y="45329"/>
                </a:cubicBezTo>
                <a:cubicBezTo>
                  <a:pt x="332367" y="95483"/>
                  <a:pt x="328451" y="147148"/>
                  <a:pt x="334402" y="197729"/>
                </a:cubicBezTo>
                <a:cubicBezTo>
                  <a:pt x="335743" y="209125"/>
                  <a:pt x="337174" y="222272"/>
                  <a:pt x="345288" y="230386"/>
                </a:cubicBezTo>
                <a:cubicBezTo>
                  <a:pt x="353402" y="238500"/>
                  <a:pt x="367059" y="237643"/>
                  <a:pt x="377945" y="241272"/>
                </a:cubicBezTo>
                <a:cubicBezTo>
                  <a:pt x="388831" y="237643"/>
                  <a:pt x="401265" y="237055"/>
                  <a:pt x="410602" y="230386"/>
                </a:cubicBezTo>
                <a:cubicBezTo>
                  <a:pt x="427305" y="218455"/>
                  <a:pt x="454145" y="186843"/>
                  <a:pt x="454145" y="186843"/>
                </a:cubicBezTo>
                <a:cubicBezTo>
                  <a:pt x="444069" y="136464"/>
                  <a:pt x="432541" y="110225"/>
                  <a:pt x="454145" y="56215"/>
                </a:cubicBezTo>
                <a:cubicBezTo>
                  <a:pt x="459862" y="41921"/>
                  <a:pt x="473993" y="32097"/>
                  <a:pt x="486802" y="23558"/>
                </a:cubicBezTo>
                <a:cubicBezTo>
                  <a:pt x="496349" y="17193"/>
                  <a:pt x="508573" y="16301"/>
                  <a:pt x="519459" y="12672"/>
                </a:cubicBezTo>
                <a:cubicBezTo>
                  <a:pt x="596020" y="38193"/>
                  <a:pt x="514390" y="0"/>
                  <a:pt x="563002" y="121529"/>
                </a:cubicBezTo>
                <a:cubicBezTo>
                  <a:pt x="567264" y="132183"/>
                  <a:pt x="584407" y="130165"/>
                  <a:pt x="595659" y="132415"/>
                </a:cubicBezTo>
                <a:cubicBezTo>
                  <a:pt x="620819" y="137447"/>
                  <a:pt x="646459" y="139672"/>
                  <a:pt x="671859" y="143300"/>
                </a:cubicBezTo>
                <a:cubicBezTo>
                  <a:pt x="700888" y="139672"/>
                  <a:pt x="740670" y="155259"/>
                  <a:pt x="758945" y="132415"/>
                </a:cubicBezTo>
                <a:cubicBezTo>
                  <a:pt x="771768" y="116387"/>
                  <a:pt x="729916" y="103386"/>
                  <a:pt x="715402" y="88872"/>
                </a:cubicBezTo>
                <a:cubicBezTo>
                  <a:pt x="685516" y="58986"/>
                  <a:pt x="683896" y="63855"/>
                  <a:pt x="726288" y="77986"/>
                </a:cubicBezTo>
                <a:cubicBezTo>
                  <a:pt x="733545" y="88872"/>
                  <a:pt x="739886" y="100427"/>
                  <a:pt x="748059" y="110643"/>
                </a:cubicBezTo>
                <a:cubicBezTo>
                  <a:pt x="754470" y="118657"/>
                  <a:pt x="767818" y="122351"/>
                  <a:pt x="769831" y="132415"/>
                </a:cubicBezTo>
                <a:cubicBezTo>
                  <a:pt x="775385" y="160184"/>
                  <a:pt x="738471" y="183110"/>
                  <a:pt x="726288" y="197729"/>
                </a:cubicBezTo>
                <a:cubicBezTo>
                  <a:pt x="657617" y="280133"/>
                  <a:pt x="746091" y="188809"/>
                  <a:pt x="682745" y="252158"/>
                </a:cubicBezTo>
                <a:cubicBezTo>
                  <a:pt x="679116" y="263044"/>
                  <a:pt x="663745" y="276702"/>
                  <a:pt x="671859" y="284815"/>
                </a:cubicBezTo>
                <a:lnTo>
                  <a:pt x="693631" y="263043"/>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6" name="TextBox 25"/>
          <p:cNvSpPr txBox="1"/>
          <p:nvPr/>
        </p:nvSpPr>
        <p:spPr>
          <a:xfrm>
            <a:off x="7620000" y="3733800"/>
            <a:ext cx="2057400" cy="381000"/>
          </a:xfrm>
          <a:prstGeom prst="rect">
            <a:avLst/>
          </a:prstGeom>
          <a:noFill/>
        </p:spPr>
        <p:txBody>
          <a:bodyPr wrap="square" rtlCol="0">
            <a:spAutoFit/>
          </a:bodyPr>
          <a:lstStyle/>
          <a:p>
            <a:r>
              <a:rPr lang="en-US" dirty="0"/>
              <a:t>After emission</a:t>
            </a:r>
          </a:p>
        </p:txBody>
      </p:sp>
      <p:sp>
        <p:nvSpPr>
          <p:cNvPr id="27" name="TextBox 26"/>
          <p:cNvSpPr txBox="1"/>
          <p:nvPr/>
        </p:nvSpPr>
        <p:spPr>
          <a:xfrm>
            <a:off x="7772400" y="5943600"/>
            <a:ext cx="2667000" cy="369332"/>
          </a:xfrm>
          <a:prstGeom prst="rect">
            <a:avLst/>
          </a:prstGeom>
          <a:noFill/>
        </p:spPr>
        <p:txBody>
          <a:bodyPr wrap="square" rtlCol="0">
            <a:spAutoFit/>
          </a:bodyPr>
          <a:lstStyle/>
          <a:p>
            <a:r>
              <a:rPr lang="en-US" dirty="0"/>
              <a:t>Atom in ground state</a:t>
            </a:r>
          </a:p>
        </p:txBody>
      </p:sp>
      <p:sp>
        <p:nvSpPr>
          <p:cNvPr id="28" name="TextBox 27"/>
          <p:cNvSpPr txBox="1"/>
          <p:nvPr/>
        </p:nvSpPr>
        <p:spPr>
          <a:xfrm>
            <a:off x="2438400" y="5943600"/>
            <a:ext cx="2514600" cy="381000"/>
          </a:xfrm>
          <a:prstGeom prst="rect">
            <a:avLst/>
          </a:prstGeom>
          <a:noFill/>
        </p:spPr>
        <p:txBody>
          <a:bodyPr wrap="square" rtlCol="0">
            <a:spAutoFit/>
          </a:bodyPr>
          <a:lstStyle/>
          <a:p>
            <a:r>
              <a:rPr lang="en-US" dirty="0"/>
              <a:t>Atom in excited state</a:t>
            </a:r>
          </a:p>
        </p:txBody>
      </p:sp>
      <p:sp>
        <p:nvSpPr>
          <p:cNvPr id="29" name="TextBox 28"/>
          <p:cNvSpPr txBox="1"/>
          <p:nvPr/>
        </p:nvSpPr>
        <p:spPr>
          <a:xfrm>
            <a:off x="2667000" y="3733800"/>
            <a:ext cx="1981200" cy="369332"/>
          </a:xfrm>
          <a:prstGeom prst="rect">
            <a:avLst/>
          </a:prstGeom>
          <a:noFill/>
        </p:spPr>
        <p:txBody>
          <a:bodyPr wrap="square" rtlCol="0">
            <a:spAutoFit/>
          </a:bodyPr>
          <a:lstStyle/>
          <a:p>
            <a:r>
              <a:rPr lang="en-US" dirty="0"/>
              <a:t>Before</a:t>
            </a:r>
          </a:p>
        </p:txBody>
      </p:sp>
      <p:sp>
        <p:nvSpPr>
          <p:cNvPr id="30" name="TextBox 29"/>
          <p:cNvSpPr txBox="1"/>
          <p:nvPr/>
        </p:nvSpPr>
        <p:spPr>
          <a:xfrm>
            <a:off x="5410200" y="3886200"/>
            <a:ext cx="1600200" cy="369332"/>
          </a:xfrm>
          <a:prstGeom prst="rect">
            <a:avLst/>
          </a:prstGeom>
          <a:noFill/>
        </p:spPr>
        <p:txBody>
          <a:bodyPr wrap="square" rtlCol="0">
            <a:spAutoFit/>
          </a:bodyPr>
          <a:lstStyle/>
          <a:p>
            <a:r>
              <a:rPr lang="en-US" dirty="0"/>
              <a:t>During</a:t>
            </a:r>
          </a:p>
        </p:txBody>
      </p:sp>
      <p:sp>
        <p:nvSpPr>
          <p:cNvPr id="31" name="TextBox 30"/>
          <p:cNvSpPr txBox="1"/>
          <p:nvPr/>
        </p:nvSpPr>
        <p:spPr>
          <a:xfrm>
            <a:off x="9906000" y="3962400"/>
            <a:ext cx="762000" cy="369332"/>
          </a:xfrm>
          <a:prstGeom prst="rect">
            <a:avLst/>
          </a:prstGeom>
          <a:noFill/>
        </p:spPr>
        <p:txBody>
          <a:bodyPr wrap="square" rtlCol="0">
            <a:spAutoFit/>
          </a:bodyPr>
          <a:lstStyle/>
          <a:p>
            <a:r>
              <a:rPr lang="en-US" dirty="0"/>
              <a:t>E2</a:t>
            </a:r>
          </a:p>
        </p:txBody>
      </p:sp>
      <p:sp>
        <p:nvSpPr>
          <p:cNvPr id="32" name="TextBox 31"/>
          <p:cNvSpPr txBox="1"/>
          <p:nvPr/>
        </p:nvSpPr>
        <p:spPr>
          <a:xfrm>
            <a:off x="9982200" y="5486400"/>
            <a:ext cx="685800" cy="369332"/>
          </a:xfrm>
          <a:prstGeom prst="rect">
            <a:avLst/>
          </a:prstGeom>
          <a:noFill/>
        </p:spPr>
        <p:txBody>
          <a:bodyPr wrap="square" rtlCol="0">
            <a:spAutoFit/>
          </a:bodyPr>
          <a:lstStyle/>
          <a:p>
            <a:r>
              <a:rPr lang="en-US" dirty="0"/>
              <a:t>E1</a:t>
            </a:r>
          </a:p>
        </p:txBody>
      </p:sp>
      <p:sp>
        <p:nvSpPr>
          <p:cNvPr id="22" name="TextBox 21"/>
          <p:cNvSpPr txBox="1"/>
          <p:nvPr/>
        </p:nvSpPr>
        <p:spPr>
          <a:xfrm>
            <a:off x="2209800" y="1447801"/>
            <a:ext cx="7086600" cy="2062103"/>
          </a:xfrm>
          <a:prstGeom prst="rect">
            <a:avLst/>
          </a:prstGeom>
          <a:noFill/>
        </p:spPr>
        <p:txBody>
          <a:bodyPr wrap="square" rtlCol="0">
            <a:spAutoFit/>
          </a:bodyPr>
          <a:lstStyle/>
          <a:p>
            <a:r>
              <a:rPr lang="en-US" sz="3200" dirty="0"/>
              <a:t>In the atom initially at upper state E2, it can brought to E1 by emitting photon of energy h</a:t>
            </a:r>
            <a:r>
              <a:rPr lang="el-GR" sz="3200" dirty="0"/>
              <a:t>ν</a:t>
            </a:r>
            <a:r>
              <a:rPr lang="en-US" sz="3200" dirty="0"/>
              <a:t>.This is known as spontaneous emission</a:t>
            </a:r>
            <a:r>
              <a:rPr lang="en-US" dirty="0"/>
              <a:t>.</a:t>
            </a:r>
          </a:p>
        </p:txBody>
      </p:sp>
    </p:spTree>
    <p:extLst>
      <p:ext uri="{BB962C8B-B14F-4D97-AF65-F5344CB8AC3E}">
        <p14:creationId xmlns:p14="http://schemas.microsoft.com/office/powerpoint/2010/main" xmlns="" val="267470122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644</TotalTime>
  <Words>1317</Words>
  <Application>Microsoft Office PowerPoint</Application>
  <PresentationFormat>Custom</PresentationFormat>
  <Paragraphs>190</Paragraphs>
  <Slides>32</Slides>
  <Notes>14</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32</vt:i4>
      </vt:variant>
    </vt:vector>
  </HeadingPairs>
  <TitlesOfParts>
    <vt:vector size="34" baseType="lpstr">
      <vt:lpstr>Office Theme</vt:lpstr>
      <vt:lpstr>Bitmap Image</vt:lpstr>
      <vt:lpstr>Slide 1</vt:lpstr>
      <vt:lpstr>What is a laser?</vt:lpstr>
      <vt:lpstr>Incandescent vs. Laser Light</vt:lpstr>
      <vt:lpstr>Laser Fundamentals</vt:lpstr>
      <vt:lpstr>The Idea of stimulated Emission</vt:lpstr>
      <vt:lpstr>3 Mechanisms of Light Emission</vt:lpstr>
      <vt:lpstr>Absorption</vt:lpstr>
      <vt:lpstr>Slide 8</vt:lpstr>
      <vt:lpstr>Slide 9</vt:lpstr>
      <vt:lpstr>Slide 10</vt:lpstr>
      <vt:lpstr>Slide 11</vt:lpstr>
      <vt:lpstr>Lasing Action Diagram</vt:lpstr>
      <vt:lpstr>Common Components of all Lasers</vt:lpstr>
      <vt:lpstr>Slide 14</vt:lpstr>
      <vt:lpstr>Slide 15</vt:lpstr>
      <vt:lpstr>Slide 16</vt:lpstr>
      <vt:lpstr>Slide 17</vt:lpstr>
      <vt:lpstr>Slide 18</vt:lpstr>
      <vt:lpstr>IN INDUSTRY: Lasers are widely used in  for cutting, drilling, welding, cladding, soldering (brazing), hardening,  surface treatment, marking, engraving, micromachining, pulsed laser deposition, lithography, alignment, etc.</vt:lpstr>
      <vt:lpstr>IN MEDICAL: For the treatment of detached retinas. In performing bloodless surgery. For the treatment of human and animal cancers and skin tumtors.</vt:lpstr>
      <vt:lpstr>ADVANTAGES</vt:lpstr>
      <vt:lpstr>Lasers in beauty therapy</vt:lpstr>
      <vt:lpstr>Laser skin rejuvenation</vt:lpstr>
      <vt:lpstr>Laser hair removal </vt:lpstr>
      <vt:lpstr>Laser  removal of port-wine stain </vt:lpstr>
      <vt:lpstr>Laser communication: Optical fiber communication, extensively used particularly for long-distance optical data transmission.  Free-space optical  communications: e.g. for inter-satellite communications, is based on higher-power lasers, generating collimated laser beams which propagate over large distances with small beam divergence </vt:lpstr>
      <vt:lpstr>Data Storage</vt:lpstr>
      <vt:lpstr>In Military  1.Some high-power lasers are currently developed for potential use as directed energy weapons on the battle field, or for destroying missiles, projectiles and mines. 2.In  range finding, LIDAR, and optical communications. 3. lasers function as target designators (essentially laser pointers emitting visible or invisible laser beams), or as irritating or blinding  countermeasures e.g. against heat-seeking anti-aircraft missiles.   </vt:lpstr>
      <vt:lpstr>Laser Hazards</vt:lpstr>
      <vt:lpstr>Types of Laser Hazards</vt:lpstr>
      <vt:lpstr>Reference</vt:lpstr>
      <vt:lpstr>Slide 32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Banashree Ghosh Pal</dc:creator>
  <cp:lastModifiedBy>madhumita physic</cp:lastModifiedBy>
  <cp:revision>55</cp:revision>
  <dcterms:created xsi:type="dcterms:W3CDTF">2017-07-14T05:25:39Z</dcterms:created>
  <dcterms:modified xsi:type="dcterms:W3CDTF">2022-06-08T09:50:37Z</dcterms:modified>
</cp:coreProperties>
</file>