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4" d="100"/>
          <a:sy n="104" d="100"/>
        </p:scale>
        <p:origin x="73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EFB3-15AF-E596-16D3-BB8EFE41207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A93A9D30-5418-15E0-8576-86C21F4F34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D59657B8-4D4D-2E44-3E12-E952703E31F3}"/>
              </a:ext>
            </a:extLst>
          </p:cNvPr>
          <p:cNvSpPr>
            <a:spLocks noGrp="1"/>
          </p:cNvSpPr>
          <p:nvPr>
            <p:ph type="dt" sz="half" idx="10"/>
          </p:nvPr>
        </p:nvSpPr>
        <p:spPr/>
        <p:txBody>
          <a:bodyPr/>
          <a:lstStyle/>
          <a:p>
            <a:fld id="{9DD26625-2707-493A-8D82-A425AC8C4B65}" type="datetimeFigureOut">
              <a:rPr lang="en-IN" smtClean="0"/>
              <a:t>08-06-2024</a:t>
            </a:fld>
            <a:endParaRPr lang="en-IN"/>
          </a:p>
        </p:txBody>
      </p:sp>
      <p:sp>
        <p:nvSpPr>
          <p:cNvPr id="5" name="Footer Placeholder 4">
            <a:extLst>
              <a:ext uri="{FF2B5EF4-FFF2-40B4-BE49-F238E27FC236}">
                <a16:creationId xmlns:a16="http://schemas.microsoft.com/office/drawing/2014/main" id="{1648FC7F-3D54-B87C-0A82-6F5FB067E4A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F688583-D66D-E50D-9C31-22C06A49A800}"/>
              </a:ext>
            </a:extLst>
          </p:cNvPr>
          <p:cNvSpPr>
            <a:spLocks noGrp="1"/>
          </p:cNvSpPr>
          <p:nvPr>
            <p:ph type="sldNum" sz="quarter" idx="12"/>
          </p:nvPr>
        </p:nvSpPr>
        <p:spPr/>
        <p:txBody>
          <a:bodyPr/>
          <a:lstStyle/>
          <a:p>
            <a:fld id="{1E0A2155-E64E-4475-9588-4005D95E9BA5}" type="slidenum">
              <a:rPr lang="en-IN" smtClean="0"/>
              <a:t>‹#›</a:t>
            </a:fld>
            <a:endParaRPr lang="en-IN"/>
          </a:p>
        </p:txBody>
      </p:sp>
    </p:spTree>
    <p:extLst>
      <p:ext uri="{BB962C8B-B14F-4D97-AF65-F5344CB8AC3E}">
        <p14:creationId xmlns:p14="http://schemas.microsoft.com/office/powerpoint/2010/main" val="4271254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05220-0B5F-A1DB-273E-051C95726131}"/>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0ADB382-A831-CC68-0AAC-627629E0ED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66BC979-2BEC-1AFF-57DE-572AB49C3721}"/>
              </a:ext>
            </a:extLst>
          </p:cNvPr>
          <p:cNvSpPr>
            <a:spLocks noGrp="1"/>
          </p:cNvSpPr>
          <p:nvPr>
            <p:ph type="dt" sz="half" idx="10"/>
          </p:nvPr>
        </p:nvSpPr>
        <p:spPr/>
        <p:txBody>
          <a:bodyPr/>
          <a:lstStyle/>
          <a:p>
            <a:fld id="{9DD26625-2707-493A-8D82-A425AC8C4B65}" type="datetimeFigureOut">
              <a:rPr lang="en-IN" smtClean="0"/>
              <a:t>08-06-2024</a:t>
            </a:fld>
            <a:endParaRPr lang="en-IN"/>
          </a:p>
        </p:txBody>
      </p:sp>
      <p:sp>
        <p:nvSpPr>
          <p:cNvPr id="5" name="Footer Placeholder 4">
            <a:extLst>
              <a:ext uri="{FF2B5EF4-FFF2-40B4-BE49-F238E27FC236}">
                <a16:creationId xmlns:a16="http://schemas.microsoft.com/office/drawing/2014/main" id="{5259C5DE-5F6A-ECAB-8B5E-6690558EE53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F3CB3FA-948E-8AEB-2F77-7CC1901C9A2B}"/>
              </a:ext>
            </a:extLst>
          </p:cNvPr>
          <p:cNvSpPr>
            <a:spLocks noGrp="1"/>
          </p:cNvSpPr>
          <p:nvPr>
            <p:ph type="sldNum" sz="quarter" idx="12"/>
          </p:nvPr>
        </p:nvSpPr>
        <p:spPr/>
        <p:txBody>
          <a:bodyPr/>
          <a:lstStyle/>
          <a:p>
            <a:fld id="{1E0A2155-E64E-4475-9588-4005D95E9BA5}" type="slidenum">
              <a:rPr lang="en-IN" smtClean="0"/>
              <a:t>‹#›</a:t>
            </a:fld>
            <a:endParaRPr lang="en-IN"/>
          </a:p>
        </p:txBody>
      </p:sp>
    </p:spTree>
    <p:extLst>
      <p:ext uri="{BB962C8B-B14F-4D97-AF65-F5344CB8AC3E}">
        <p14:creationId xmlns:p14="http://schemas.microsoft.com/office/powerpoint/2010/main" val="581309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12C94B-9D73-608A-11AC-45D386DD11A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48B4C94-AFA2-50F9-F88E-3F9B5FA587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6EB5AEC-DE4D-FDB2-4899-6DA618F28604}"/>
              </a:ext>
            </a:extLst>
          </p:cNvPr>
          <p:cNvSpPr>
            <a:spLocks noGrp="1"/>
          </p:cNvSpPr>
          <p:nvPr>
            <p:ph type="dt" sz="half" idx="10"/>
          </p:nvPr>
        </p:nvSpPr>
        <p:spPr/>
        <p:txBody>
          <a:bodyPr/>
          <a:lstStyle/>
          <a:p>
            <a:fld id="{9DD26625-2707-493A-8D82-A425AC8C4B65}" type="datetimeFigureOut">
              <a:rPr lang="en-IN" smtClean="0"/>
              <a:t>08-06-2024</a:t>
            </a:fld>
            <a:endParaRPr lang="en-IN"/>
          </a:p>
        </p:txBody>
      </p:sp>
      <p:sp>
        <p:nvSpPr>
          <p:cNvPr id="5" name="Footer Placeholder 4">
            <a:extLst>
              <a:ext uri="{FF2B5EF4-FFF2-40B4-BE49-F238E27FC236}">
                <a16:creationId xmlns:a16="http://schemas.microsoft.com/office/drawing/2014/main" id="{E93FD2B8-1CAB-144C-87B7-214F4A54E6B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FF31639-DF1C-1E83-A4E1-1824C7ADE4EA}"/>
              </a:ext>
            </a:extLst>
          </p:cNvPr>
          <p:cNvSpPr>
            <a:spLocks noGrp="1"/>
          </p:cNvSpPr>
          <p:nvPr>
            <p:ph type="sldNum" sz="quarter" idx="12"/>
          </p:nvPr>
        </p:nvSpPr>
        <p:spPr/>
        <p:txBody>
          <a:bodyPr/>
          <a:lstStyle/>
          <a:p>
            <a:fld id="{1E0A2155-E64E-4475-9588-4005D95E9BA5}" type="slidenum">
              <a:rPr lang="en-IN" smtClean="0"/>
              <a:t>‹#›</a:t>
            </a:fld>
            <a:endParaRPr lang="en-IN"/>
          </a:p>
        </p:txBody>
      </p:sp>
    </p:spTree>
    <p:extLst>
      <p:ext uri="{BB962C8B-B14F-4D97-AF65-F5344CB8AC3E}">
        <p14:creationId xmlns:p14="http://schemas.microsoft.com/office/powerpoint/2010/main" val="2822099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23EF1-7B3E-530F-01E0-CF11089A412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7BD113A-4669-8D47-8497-932415FBF05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8B05803-B30B-2B6A-D77B-B13EA5B48BA0}"/>
              </a:ext>
            </a:extLst>
          </p:cNvPr>
          <p:cNvSpPr>
            <a:spLocks noGrp="1"/>
          </p:cNvSpPr>
          <p:nvPr>
            <p:ph type="dt" sz="half" idx="10"/>
          </p:nvPr>
        </p:nvSpPr>
        <p:spPr/>
        <p:txBody>
          <a:bodyPr/>
          <a:lstStyle/>
          <a:p>
            <a:fld id="{9DD26625-2707-493A-8D82-A425AC8C4B65}" type="datetimeFigureOut">
              <a:rPr lang="en-IN" smtClean="0"/>
              <a:t>08-06-2024</a:t>
            </a:fld>
            <a:endParaRPr lang="en-IN"/>
          </a:p>
        </p:txBody>
      </p:sp>
      <p:sp>
        <p:nvSpPr>
          <p:cNvPr id="5" name="Footer Placeholder 4">
            <a:extLst>
              <a:ext uri="{FF2B5EF4-FFF2-40B4-BE49-F238E27FC236}">
                <a16:creationId xmlns:a16="http://schemas.microsoft.com/office/drawing/2014/main" id="{ACEE4CEE-E866-E081-9C79-F29816FB69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F596D91-22B0-7C53-E205-DB5CCA890CF3}"/>
              </a:ext>
            </a:extLst>
          </p:cNvPr>
          <p:cNvSpPr>
            <a:spLocks noGrp="1"/>
          </p:cNvSpPr>
          <p:nvPr>
            <p:ph type="sldNum" sz="quarter" idx="12"/>
          </p:nvPr>
        </p:nvSpPr>
        <p:spPr/>
        <p:txBody>
          <a:bodyPr/>
          <a:lstStyle/>
          <a:p>
            <a:fld id="{1E0A2155-E64E-4475-9588-4005D95E9BA5}" type="slidenum">
              <a:rPr lang="en-IN" smtClean="0"/>
              <a:t>‹#›</a:t>
            </a:fld>
            <a:endParaRPr lang="en-IN"/>
          </a:p>
        </p:txBody>
      </p:sp>
    </p:spTree>
    <p:extLst>
      <p:ext uri="{BB962C8B-B14F-4D97-AF65-F5344CB8AC3E}">
        <p14:creationId xmlns:p14="http://schemas.microsoft.com/office/powerpoint/2010/main" val="1049929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EB249-8662-AEDC-1D68-655E2DD55BC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86291BC-1F11-32FA-4EA9-2A6F8A146B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91A6A-99E4-101D-9EDD-0AF785760ED1}"/>
              </a:ext>
            </a:extLst>
          </p:cNvPr>
          <p:cNvSpPr>
            <a:spLocks noGrp="1"/>
          </p:cNvSpPr>
          <p:nvPr>
            <p:ph type="dt" sz="half" idx="10"/>
          </p:nvPr>
        </p:nvSpPr>
        <p:spPr/>
        <p:txBody>
          <a:bodyPr/>
          <a:lstStyle/>
          <a:p>
            <a:fld id="{9DD26625-2707-493A-8D82-A425AC8C4B65}" type="datetimeFigureOut">
              <a:rPr lang="en-IN" smtClean="0"/>
              <a:t>08-06-2024</a:t>
            </a:fld>
            <a:endParaRPr lang="en-IN"/>
          </a:p>
        </p:txBody>
      </p:sp>
      <p:sp>
        <p:nvSpPr>
          <p:cNvPr id="5" name="Footer Placeholder 4">
            <a:extLst>
              <a:ext uri="{FF2B5EF4-FFF2-40B4-BE49-F238E27FC236}">
                <a16:creationId xmlns:a16="http://schemas.microsoft.com/office/drawing/2014/main" id="{0D59BF65-C741-5B01-BED2-E1D0C9A8917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747E1D7-EF1E-C5DF-7E6B-839E5EDAE1A7}"/>
              </a:ext>
            </a:extLst>
          </p:cNvPr>
          <p:cNvSpPr>
            <a:spLocks noGrp="1"/>
          </p:cNvSpPr>
          <p:nvPr>
            <p:ph type="sldNum" sz="quarter" idx="12"/>
          </p:nvPr>
        </p:nvSpPr>
        <p:spPr/>
        <p:txBody>
          <a:bodyPr/>
          <a:lstStyle/>
          <a:p>
            <a:fld id="{1E0A2155-E64E-4475-9588-4005D95E9BA5}" type="slidenum">
              <a:rPr lang="en-IN" smtClean="0"/>
              <a:t>‹#›</a:t>
            </a:fld>
            <a:endParaRPr lang="en-IN"/>
          </a:p>
        </p:txBody>
      </p:sp>
    </p:spTree>
    <p:extLst>
      <p:ext uri="{BB962C8B-B14F-4D97-AF65-F5344CB8AC3E}">
        <p14:creationId xmlns:p14="http://schemas.microsoft.com/office/powerpoint/2010/main" val="2239820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F3231-9E5A-51D2-83CD-6360E5BED11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699B33EE-F901-E6CB-063C-788E64487E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18638806-DB94-531D-64B2-398CBAC85EC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9EE30C61-01E5-86C7-35C0-0E805079505A}"/>
              </a:ext>
            </a:extLst>
          </p:cNvPr>
          <p:cNvSpPr>
            <a:spLocks noGrp="1"/>
          </p:cNvSpPr>
          <p:nvPr>
            <p:ph type="dt" sz="half" idx="10"/>
          </p:nvPr>
        </p:nvSpPr>
        <p:spPr/>
        <p:txBody>
          <a:bodyPr/>
          <a:lstStyle/>
          <a:p>
            <a:fld id="{9DD26625-2707-493A-8D82-A425AC8C4B65}" type="datetimeFigureOut">
              <a:rPr lang="en-IN" smtClean="0"/>
              <a:t>08-06-2024</a:t>
            </a:fld>
            <a:endParaRPr lang="en-IN"/>
          </a:p>
        </p:txBody>
      </p:sp>
      <p:sp>
        <p:nvSpPr>
          <p:cNvPr id="6" name="Footer Placeholder 5">
            <a:extLst>
              <a:ext uri="{FF2B5EF4-FFF2-40B4-BE49-F238E27FC236}">
                <a16:creationId xmlns:a16="http://schemas.microsoft.com/office/drawing/2014/main" id="{F85DF765-1D75-A6FE-1A14-0B4EF046068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3F81570-7192-69D2-B51B-2D6AA12205D7}"/>
              </a:ext>
            </a:extLst>
          </p:cNvPr>
          <p:cNvSpPr>
            <a:spLocks noGrp="1"/>
          </p:cNvSpPr>
          <p:nvPr>
            <p:ph type="sldNum" sz="quarter" idx="12"/>
          </p:nvPr>
        </p:nvSpPr>
        <p:spPr/>
        <p:txBody>
          <a:bodyPr/>
          <a:lstStyle/>
          <a:p>
            <a:fld id="{1E0A2155-E64E-4475-9588-4005D95E9BA5}" type="slidenum">
              <a:rPr lang="en-IN" smtClean="0"/>
              <a:t>‹#›</a:t>
            </a:fld>
            <a:endParaRPr lang="en-IN"/>
          </a:p>
        </p:txBody>
      </p:sp>
    </p:spTree>
    <p:extLst>
      <p:ext uri="{BB962C8B-B14F-4D97-AF65-F5344CB8AC3E}">
        <p14:creationId xmlns:p14="http://schemas.microsoft.com/office/powerpoint/2010/main" val="141874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FD907-F1B7-A822-9C1B-9B003D99C900}"/>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1948CC3-9BA5-746D-B7D3-7F47E0DBD1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A14CB3-F1C7-299F-B2CA-6421C180818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FCA24C62-E54F-6833-1362-A198A400C9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BAF472-F725-8124-057B-4CB96B0320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1D020CD0-F9B3-4D88-0E65-736EC4CAAF25}"/>
              </a:ext>
            </a:extLst>
          </p:cNvPr>
          <p:cNvSpPr>
            <a:spLocks noGrp="1"/>
          </p:cNvSpPr>
          <p:nvPr>
            <p:ph type="dt" sz="half" idx="10"/>
          </p:nvPr>
        </p:nvSpPr>
        <p:spPr/>
        <p:txBody>
          <a:bodyPr/>
          <a:lstStyle/>
          <a:p>
            <a:fld id="{9DD26625-2707-493A-8D82-A425AC8C4B65}" type="datetimeFigureOut">
              <a:rPr lang="en-IN" smtClean="0"/>
              <a:t>08-06-2024</a:t>
            </a:fld>
            <a:endParaRPr lang="en-IN"/>
          </a:p>
        </p:txBody>
      </p:sp>
      <p:sp>
        <p:nvSpPr>
          <p:cNvPr id="8" name="Footer Placeholder 7">
            <a:extLst>
              <a:ext uri="{FF2B5EF4-FFF2-40B4-BE49-F238E27FC236}">
                <a16:creationId xmlns:a16="http://schemas.microsoft.com/office/drawing/2014/main" id="{2AC61DBF-8420-F56D-942B-2B323A30495E}"/>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D0AEB156-83AB-0DE4-80D8-482B87DEF3C0}"/>
              </a:ext>
            </a:extLst>
          </p:cNvPr>
          <p:cNvSpPr>
            <a:spLocks noGrp="1"/>
          </p:cNvSpPr>
          <p:nvPr>
            <p:ph type="sldNum" sz="quarter" idx="12"/>
          </p:nvPr>
        </p:nvSpPr>
        <p:spPr/>
        <p:txBody>
          <a:bodyPr/>
          <a:lstStyle/>
          <a:p>
            <a:fld id="{1E0A2155-E64E-4475-9588-4005D95E9BA5}" type="slidenum">
              <a:rPr lang="en-IN" smtClean="0"/>
              <a:t>‹#›</a:t>
            </a:fld>
            <a:endParaRPr lang="en-IN"/>
          </a:p>
        </p:txBody>
      </p:sp>
    </p:spTree>
    <p:extLst>
      <p:ext uri="{BB962C8B-B14F-4D97-AF65-F5344CB8AC3E}">
        <p14:creationId xmlns:p14="http://schemas.microsoft.com/office/powerpoint/2010/main" val="714917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304FB-14D7-7635-7169-EF40FF0272DA}"/>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B97AACF-DF49-8C58-8B1E-D75656C1BAFF}"/>
              </a:ext>
            </a:extLst>
          </p:cNvPr>
          <p:cNvSpPr>
            <a:spLocks noGrp="1"/>
          </p:cNvSpPr>
          <p:nvPr>
            <p:ph type="dt" sz="half" idx="10"/>
          </p:nvPr>
        </p:nvSpPr>
        <p:spPr/>
        <p:txBody>
          <a:bodyPr/>
          <a:lstStyle/>
          <a:p>
            <a:fld id="{9DD26625-2707-493A-8D82-A425AC8C4B65}" type="datetimeFigureOut">
              <a:rPr lang="en-IN" smtClean="0"/>
              <a:t>08-06-2024</a:t>
            </a:fld>
            <a:endParaRPr lang="en-IN"/>
          </a:p>
        </p:txBody>
      </p:sp>
      <p:sp>
        <p:nvSpPr>
          <p:cNvPr id="4" name="Footer Placeholder 3">
            <a:extLst>
              <a:ext uri="{FF2B5EF4-FFF2-40B4-BE49-F238E27FC236}">
                <a16:creationId xmlns:a16="http://schemas.microsoft.com/office/drawing/2014/main" id="{39FE947B-5ABA-3B15-4F4A-06AE29ED3EA0}"/>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A76B4F4A-C23A-A7EF-BD7C-EF0FE475BEAF}"/>
              </a:ext>
            </a:extLst>
          </p:cNvPr>
          <p:cNvSpPr>
            <a:spLocks noGrp="1"/>
          </p:cNvSpPr>
          <p:nvPr>
            <p:ph type="sldNum" sz="quarter" idx="12"/>
          </p:nvPr>
        </p:nvSpPr>
        <p:spPr/>
        <p:txBody>
          <a:bodyPr/>
          <a:lstStyle/>
          <a:p>
            <a:fld id="{1E0A2155-E64E-4475-9588-4005D95E9BA5}" type="slidenum">
              <a:rPr lang="en-IN" smtClean="0"/>
              <a:t>‹#›</a:t>
            </a:fld>
            <a:endParaRPr lang="en-IN"/>
          </a:p>
        </p:txBody>
      </p:sp>
    </p:spTree>
    <p:extLst>
      <p:ext uri="{BB962C8B-B14F-4D97-AF65-F5344CB8AC3E}">
        <p14:creationId xmlns:p14="http://schemas.microsoft.com/office/powerpoint/2010/main" val="2117739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EE07595-D624-36ED-95C6-88D3A36FD647}"/>
              </a:ext>
            </a:extLst>
          </p:cNvPr>
          <p:cNvSpPr>
            <a:spLocks noGrp="1"/>
          </p:cNvSpPr>
          <p:nvPr>
            <p:ph type="dt" sz="half" idx="10"/>
          </p:nvPr>
        </p:nvSpPr>
        <p:spPr/>
        <p:txBody>
          <a:bodyPr/>
          <a:lstStyle/>
          <a:p>
            <a:fld id="{9DD26625-2707-493A-8D82-A425AC8C4B65}" type="datetimeFigureOut">
              <a:rPr lang="en-IN" smtClean="0"/>
              <a:t>08-06-2024</a:t>
            </a:fld>
            <a:endParaRPr lang="en-IN"/>
          </a:p>
        </p:txBody>
      </p:sp>
      <p:sp>
        <p:nvSpPr>
          <p:cNvPr id="3" name="Footer Placeholder 2">
            <a:extLst>
              <a:ext uri="{FF2B5EF4-FFF2-40B4-BE49-F238E27FC236}">
                <a16:creationId xmlns:a16="http://schemas.microsoft.com/office/drawing/2014/main" id="{9ED75661-DBCE-BCD9-A639-6592603F0FB9}"/>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40D70C97-108D-0AD4-3D8A-2137D471C806}"/>
              </a:ext>
            </a:extLst>
          </p:cNvPr>
          <p:cNvSpPr>
            <a:spLocks noGrp="1"/>
          </p:cNvSpPr>
          <p:nvPr>
            <p:ph type="sldNum" sz="quarter" idx="12"/>
          </p:nvPr>
        </p:nvSpPr>
        <p:spPr/>
        <p:txBody>
          <a:bodyPr/>
          <a:lstStyle/>
          <a:p>
            <a:fld id="{1E0A2155-E64E-4475-9588-4005D95E9BA5}" type="slidenum">
              <a:rPr lang="en-IN" smtClean="0"/>
              <a:t>‹#›</a:t>
            </a:fld>
            <a:endParaRPr lang="en-IN"/>
          </a:p>
        </p:txBody>
      </p:sp>
    </p:spTree>
    <p:extLst>
      <p:ext uri="{BB962C8B-B14F-4D97-AF65-F5344CB8AC3E}">
        <p14:creationId xmlns:p14="http://schemas.microsoft.com/office/powerpoint/2010/main" val="1253093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932C1-0552-26EF-16F6-DD3149B560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DE34C4BF-D66E-9C56-98FB-8F05793E46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1FD7600C-2066-0269-08EB-2FDF8433BE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F20B88-7BF0-F8E6-B8FD-3B556C957DF8}"/>
              </a:ext>
            </a:extLst>
          </p:cNvPr>
          <p:cNvSpPr>
            <a:spLocks noGrp="1"/>
          </p:cNvSpPr>
          <p:nvPr>
            <p:ph type="dt" sz="half" idx="10"/>
          </p:nvPr>
        </p:nvSpPr>
        <p:spPr/>
        <p:txBody>
          <a:bodyPr/>
          <a:lstStyle/>
          <a:p>
            <a:fld id="{9DD26625-2707-493A-8D82-A425AC8C4B65}" type="datetimeFigureOut">
              <a:rPr lang="en-IN" smtClean="0"/>
              <a:t>08-06-2024</a:t>
            </a:fld>
            <a:endParaRPr lang="en-IN"/>
          </a:p>
        </p:txBody>
      </p:sp>
      <p:sp>
        <p:nvSpPr>
          <p:cNvPr id="6" name="Footer Placeholder 5">
            <a:extLst>
              <a:ext uri="{FF2B5EF4-FFF2-40B4-BE49-F238E27FC236}">
                <a16:creationId xmlns:a16="http://schemas.microsoft.com/office/drawing/2014/main" id="{DEA281DD-9AB7-FFD3-5CA1-5FF64E96E1A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284E8A7-3016-E2C7-8C4E-BEB7EA65848B}"/>
              </a:ext>
            </a:extLst>
          </p:cNvPr>
          <p:cNvSpPr>
            <a:spLocks noGrp="1"/>
          </p:cNvSpPr>
          <p:nvPr>
            <p:ph type="sldNum" sz="quarter" idx="12"/>
          </p:nvPr>
        </p:nvSpPr>
        <p:spPr/>
        <p:txBody>
          <a:bodyPr/>
          <a:lstStyle/>
          <a:p>
            <a:fld id="{1E0A2155-E64E-4475-9588-4005D95E9BA5}" type="slidenum">
              <a:rPr lang="en-IN" smtClean="0"/>
              <a:t>‹#›</a:t>
            </a:fld>
            <a:endParaRPr lang="en-IN"/>
          </a:p>
        </p:txBody>
      </p:sp>
    </p:spTree>
    <p:extLst>
      <p:ext uri="{BB962C8B-B14F-4D97-AF65-F5344CB8AC3E}">
        <p14:creationId xmlns:p14="http://schemas.microsoft.com/office/powerpoint/2010/main" val="4063141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3130C-3C6E-9B97-5D3E-E4683CFDE0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24005221-12B5-CB16-97B8-718C7B3CB9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7C26F668-A222-0511-3A7C-0B7643AA4A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E93796-D370-E0B2-D52C-BAE4852A755C}"/>
              </a:ext>
            </a:extLst>
          </p:cNvPr>
          <p:cNvSpPr>
            <a:spLocks noGrp="1"/>
          </p:cNvSpPr>
          <p:nvPr>
            <p:ph type="dt" sz="half" idx="10"/>
          </p:nvPr>
        </p:nvSpPr>
        <p:spPr/>
        <p:txBody>
          <a:bodyPr/>
          <a:lstStyle/>
          <a:p>
            <a:fld id="{9DD26625-2707-493A-8D82-A425AC8C4B65}" type="datetimeFigureOut">
              <a:rPr lang="en-IN" smtClean="0"/>
              <a:t>08-06-2024</a:t>
            </a:fld>
            <a:endParaRPr lang="en-IN"/>
          </a:p>
        </p:txBody>
      </p:sp>
      <p:sp>
        <p:nvSpPr>
          <p:cNvPr id="6" name="Footer Placeholder 5">
            <a:extLst>
              <a:ext uri="{FF2B5EF4-FFF2-40B4-BE49-F238E27FC236}">
                <a16:creationId xmlns:a16="http://schemas.microsoft.com/office/drawing/2014/main" id="{4F1687A8-6057-1202-1932-0DE99407E24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19522E3-C8E7-C348-E006-7C18D7EE4F54}"/>
              </a:ext>
            </a:extLst>
          </p:cNvPr>
          <p:cNvSpPr>
            <a:spLocks noGrp="1"/>
          </p:cNvSpPr>
          <p:nvPr>
            <p:ph type="sldNum" sz="quarter" idx="12"/>
          </p:nvPr>
        </p:nvSpPr>
        <p:spPr/>
        <p:txBody>
          <a:bodyPr/>
          <a:lstStyle/>
          <a:p>
            <a:fld id="{1E0A2155-E64E-4475-9588-4005D95E9BA5}" type="slidenum">
              <a:rPr lang="en-IN" smtClean="0"/>
              <a:t>‹#›</a:t>
            </a:fld>
            <a:endParaRPr lang="en-IN"/>
          </a:p>
        </p:txBody>
      </p:sp>
    </p:spTree>
    <p:extLst>
      <p:ext uri="{BB962C8B-B14F-4D97-AF65-F5344CB8AC3E}">
        <p14:creationId xmlns:p14="http://schemas.microsoft.com/office/powerpoint/2010/main" val="1784456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4796B5-7308-CC4F-12F6-35A0287371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21E48B06-8D01-A0A0-613B-23B4F8506B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ED6D582-FEF7-D471-8ECC-5D117E1B3F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D26625-2707-493A-8D82-A425AC8C4B65}" type="datetimeFigureOut">
              <a:rPr lang="en-IN" smtClean="0"/>
              <a:t>08-06-2024</a:t>
            </a:fld>
            <a:endParaRPr lang="en-IN"/>
          </a:p>
        </p:txBody>
      </p:sp>
      <p:sp>
        <p:nvSpPr>
          <p:cNvPr id="5" name="Footer Placeholder 4">
            <a:extLst>
              <a:ext uri="{FF2B5EF4-FFF2-40B4-BE49-F238E27FC236}">
                <a16:creationId xmlns:a16="http://schemas.microsoft.com/office/drawing/2014/main" id="{3E12995F-A262-92A5-B227-BE082CF90D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FC5F2B4E-6EF2-BAAF-F002-6AA3C0C91B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0A2155-E64E-4475-9588-4005D95E9BA5}" type="slidenum">
              <a:rPr lang="en-IN" smtClean="0"/>
              <a:t>‹#›</a:t>
            </a:fld>
            <a:endParaRPr lang="en-IN"/>
          </a:p>
        </p:txBody>
      </p:sp>
    </p:spTree>
    <p:extLst>
      <p:ext uri="{BB962C8B-B14F-4D97-AF65-F5344CB8AC3E}">
        <p14:creationId xmlns:p14="http://schemas.microsoft.com/office/powerpoint/2010/main" val="37316690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fastercapital.com/content/Regulatory-bodies--Behind-the-Scenes--Regulatory-Bodies-and-their-Impact.html"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fastercapital.com/content/Regulatory-bodies--Behind-the-Scenes--Regulatory-Bodies-and-their-Impact.html"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A29789-AA07-6E9E-20E6-BB9DB04673F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6901" y="297381"/>
            <a:ext cx="10932308" cy="5733964"/>
          </a:xfrm>
          <a:prstGeom prst="rect">
            <a:avLst/>
          </a:prstGeom>
          <a:noFill/>
          <a:ln>
            <a:solidFill>
              <a:schemeClr val="tx1">
                <a:lumMod val="95000"/>
                <a:lumOff val="5000"/>
              </a:schemeClr>
            </a:solidFill>
          </a:ln>
        </p:spPr>
      </p:pic>
      <p:sp>
        <p:nvSpPr>
          <p:cNvPr id="4" name="TextBox 3">
            <a:extLst>
              <a:ext uri="{FF2B5EF4-FFF2-40B4-BE49-F238E27FC236}">
                <a16:creationId xmlns:a16="http://schemas.microsoft.com/office/drawing/2014/main" id="{6FDA2311-027D-C09E-6162-C807BA423DA1}"/>
              </a:ext>
            </a:extLst>
          </p:cNvPr>
          <p:cNvSpPr txBox="1"/>
          <p:nvPr/>
        </p:nvSpPr>
        <p:spPr>
          <a:xfrm>
            <a:off x="2955637" y="6036872"/>
            <a:ext cx="6096000" cy="463268"/>
          </a:xfrm>
          <a:prstGeom prst="rect">
            <a:avLst/>
          </a:prstGeom>
          <a:noFill/>
        </p:spPr>
        <p:txBody>
          <a:bodyPr wrap="square">
            <a:spAutoFit/>
          </a:bodyPr>
          <a:lstStyle/>
          <a:p>
            <a:pPr algn="ctr">
              <a:lnSpc>
                <a:spcPct val="150000"/>
              </a:lnSpc>
              <a:spcAft>
                <a:spcPts val="800"/>
              </a:spcAft>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Figure: Regulatory Bodies (Source: civilspedia.com)</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980140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EE7E85-12C6-D0FC-62F2-D62A6CA66270}"/>
              </a:ext>
            </a:extLst>
          </p:cNvPr>
          <p:cNvPicPr>
            <a:picLocks noChangeAspect="1"/>
          </p:cNvPicPr>
          <p:nvPr/>
        </p:nvPicPr>
        <p:blipFill>
          <a:blip r:embed="rId2"/>
          <a:stretch>
            <a:fillRect/>
          </a:stretch>
        </p:blipFill>
        <p:spPr>
          <a:xfrm>
            <a:off x="2466225" y="312031"/>
            <a:ext cx="6862502" cy="5927361"/>
          </a:xfrm>
          <a:prstGeom prst="rect">
            <a:avLst/>
          </a:prstGeom>
        </p:spPr>
      </p:pic>
      <p:sp>
        <p:nvSpPr>
          <p:cNvPr id="6" name="TextBox 5">
            <a:extLst>
              <a:ext uri="{FF2B5EF4-FFF2-40B4-BE49-F238E27FC236}">
                <a16:creationId xmlns:a16="http://schemas.microsoft.com/office/drawing/2014/main" id="{03E8AE40-E81C-7798-596C-5A16EF741226}"/>
              </a:ext>
            </a:extLst>
          </p:cNvPr>
          <p:cNvSpPr txBox="1"/>
          <p:nvPr/>
        </p:nvSpPr>
        <p:spPr>
          <a:xfrm>
            <a:off x="2863273" y="6239392"/>
            <a:ext cx="6096000" cy="463268"/>
          </a:xfrm>
          <a:prstGeom prst="rect">
            <a:avLst/>
          </a:prstGeom>
          <a:noFill/>
        </p:spPr>
        <p:txBody>
          <a:bodyPr wrap="square">
            <a:spAutoFit/>
          </a:bodyPr>
          <a:lstStyle/>
          <a:p>
            <a:pPr algn="ctr">
              <a:lnSpc>
                <a:spcPct val="150000"/>
              </a:lnSpc>
              <a:spcAft>
                <a:spcPts val="800"/>
              </a:spcAft>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Figure: </a:t>
            </a:r>
            <a:r>
              <a:rPr lang="en-IN" kern="100" dirty="0">
                <a:solidFill>
                  <a:srgbClr val="0D0D0D"/>
                </a:solidFill>
                <a:latin typeface="Georgia" panose="02040502050405020303" pitchFamily="18" charset="0"/>
                <a:ea typeface="Calibri" panose="020F0502020204030204" pitchFamily="34" charset="0"/>
                <a:cs typeface="Vrinda" panose="020B0502040204020203" pitchFamily="34" charset="0"/>
              </a:rPr>
              <a:t>Network of TIFAC with other organizations</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990254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CE177BE-C915-3DC7-7919-773D0FDAF59E}"/>
              </a:ext>
            </a:extLst>
          </p:cNvPr>
          <p:cNvPicPr>
            <a:picLocks noChangeAspect="1"/>
          </p:cNvPicPr>
          <p:nvPr/>
        </p:nvPicPr>
        <p:blipFill>
          <a:blip r:embed="rId2"/>
          <a:stretch>
            <a:fillRect/>
          </a:stretch>
        </p:blipFill>
        <p:spPr>
          <a:xfrm>
            <a:off x="2537916" y="1795234"/>
            <a:ext cx="7116168" cy="3267531"/>
          </a:xfrm>
          <a:prstGeom prst="rect">
            <a:avLst/>
          </a:prstGeom>
        </p:spPr>
      </p:pic>
    </p:spTree>
    <p:extLst>
      <p:ext uri="{BB962C8B-B14F-4D97-AF65-F5344CB8AC3E}">
        <p14:creationId xmlns:p14="http://schemas.microsoft.com/office/powerpoint/2010/main" val="3601727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672326D-2A3F-501B-734E-64D064009E3F}"/>
              </a:ext>
            </a:extLst>
          </p:cNvPr>
          <p:cNvSpPr txBox="1"/>
          <p:nvPr/>
        </p:nvSpPr>
        <p:spPr>
          <a:xfrm>
            <a:off x="73891" y="106167"/>
            <a:ext cx="12118109" cy="6645665"/>
          </a:xfrm>
          <a:prstGeom prst="rect">
            <a:avLst/>
          </a:prstGeom>
          <a:noFill/>
        </p:spPr>
        <p:txBody>
          <a:bodyPr wrap="square">
            <a:spAutoFit/>
          </a:bodyPr>
          <a:lstStyle/>
          <a:p>
            <a:pPr algn="just">
              <a:lnSpc>
                <a:spcPct val="150000"/>
              </a:lnSpc>
              <a:spcAft>
                <a:spcPts val="800"/>
              </a:spcAft>
            </a:pPr>
            <a:r>
              <a:rPr lang="en-IN" sz="1800" b="1" i="1" kern="100" dirty="0">
                <a:solidFill>
                  <a:srgbClr val="7030A0"/>
                </a:solidFill>
                <a:effectLst/>
                <a:latin typeface="Georgia" panose="02040502050405020303" pitchFamily="18" charset="0"/>
                <a:ea typeface="Calibri" panose="020F0502020204030204" pitchFamily="34" charset="0"/>
                <a:cs typeface="Vrinda" panose="020B0502040204020203" pitchFamily="34" charset="0"/>
              </a:rPr>
              <a:t>In the case of Natural Monopoly</a:t>
            </a:r>
            <a:endParaRPr lang="en-IN" sz="1600" i="1" kern="100" dirty="0">
              <a:solidFill>
                <a:srgbClr val="7030A0"/>
              </a:solidFill>
              <a:effectLst/>
              <a:latin typeface="Calibri" panose="020F0502020204030204" pitchFamily="34" charset="0"/>
              <a:ea typeface="Calibri" panose="020F0502020204030204" pitchFamily="34" charset="0"/>
              <a:cs typeface="Vrinda" panose="020B0502040204020203" pitchFamily="34" charset="0"/>
            </a:endParaRPr>
          </a:p>
          <a:p>
            <a:pPr algn="just">
              <a:lnSpc>
                <a:spcPct val="150000"/>
              </a:lnSpc>
              <a:spcAft>
                <a:spcPts val="800"/>
              </a:spcAft>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A natural monopoly is a condition when an entire market is more efficiently served by one firm than by two or more firms. </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a:p>
            <a:pPr algn="just">
              <a:lnSpc>
                <a:spcPct val="150000"/>
              </a:lnSpc>
              <a:spcAft>
                <a:spcPts val="800"/>
              </a:spcAft>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In the case of a natural monopoly, regulation is necessary to protect consumer interests, control prices, and ensure the quality of service, as there is no competition in the market.</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a:p>
            <a:pPr algn="just">
              <a:lnSpc>
                <a:spcPct val="150000"/>
              </a:lnSpc>
              <a:spcAft>
                <a:spcPts val="800"/>
              </a:spcAft>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In India, the sectors such as transmission and distribution of electricity and railways are still natural monopolies.  </a:t>
            </a:r>
          </a:p>
          <a:p>
            <a:pPr algn="just">
              <a:lnSpc>
                <a:spcPct val="150000"/>
              </a:lnSpc>
              <a:spcAft>
                <a:spcPts val="800"/>
              </a:spcAft>
            </a:pPr>
            <a:r>
              <a:rPr lang="en-IN" sz="1800" b="1" i="1" kern="100" dirty="0">
                <a:solidFill>
                  <a:srgbClr val="7030A0"/>
                </a:solidFill>
                <a:effectLst/>
                <a:latin typeface="Georgia" panose="02040502050405020303" pitchFamily="18" charset="0"/>
                <a:ea typeface="Calibri" panose="020F0502020204030204" pitchFamily="34" charset="0"/>
                <a:cs typeface="Vrinda" panose="020B0502040204020203" pitchFamily="34" charset="0"/>
              </a:rPr>
              <a:t>Asymmetric Information</a:t>
            </a:r>
            <a:endParaRPr lang="en-IN" sz="1800" kern="100" dirty="0">
              <a:solidFill>
                <a:srgbClr val="7030A0"/>
              </a:solidFill>
              <a:effectLst/>
              <a:latin typeface="Calibri" panose="020F0502020204030204" pitchFamily="34" charset="0"/>
              <a:ea typeface="Calibri" panose="020F0502020204030204" pitchFamily="34" charset="0"/>
              <a:cs typeface="Vrinda" panose="020B0502040204020203" pitchFamily="34" charset="0"/>
            </a:endParaRPr>
          </a:p>
          <a:p>
            <a:pPr algn="just">
              <a:lnSpc>
                <a:spcPct val="150000"/>
              </a:lnSpc>
              <a:spcAft>
                <a:spcPts val="800"/>
              </a:spcAft>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It is a situation when one party has more information than another. In India, asymmetric information is a significant reason for government intervention.</a:t>
            </a:r>
          </a:p>
          <a:p>
            <a:pPr algn="just">
              <a:lnSpc>
                <a:spcPct val="150000"/>
              </a:lnSpc>
              <a:spcAft>
                <a:spcPts val="800"/>
              </a:spcAft>
            </a:pPr>
            <a:r>
              <a:rPr lang="en-IN" sz="1800" b="1" i="1" kern="100" dirty="0">
                <a:solidFill>
                  <a:srgbClr val="7030A0"/>
                </a:solidFill>
                <a:effectLst/>
                <a:latin typeface="Georgia" panose="02040502050405020303" pitchFamily="18" charset="0"/>
                <a:ea typeface="Calibri" panose="020F0502020204030204" pitchFamily="34" charset="0"/>
                <a:cs typeface="Vrinda" panose="020B0502040204020203" pitchFamily="34" charset="0"/>
              </a:rPr>
              <a:t>Presence of Externalities</a:t>
            </a:r>
            <a:endParaRPr lang="en-IN" sz="1800" kern="100" dirty="0">
              <a:solidFill>
                <a:srgbClr val="7030A0"/>
              </a:solidFill>
              <a:effectLst/>
              <a:latin typeface="Calibri" panose="020F0502020204030204" pitchFamily="34" charset="0"/>
              <a:ea typeface="Calibri" panose="020F0502020204030204" pitchFamily="34" charset="0"/>
              <a:cs typeface="Vrinda" panose="020B0502040204020203" pitchFamily="34" charset="0"/>
            </a:endParaRPr>
          </a:p>
          <a:p>
            <a:pPr algn="just">
              <a:lnSpc>
                <a:spcPct val="150000"/>
              </a:lnSpc>
              <a:spcAft>
                <a:spcPts val="800"/>
              </a:spcAft>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Negative externalities refer to the costs or harms imposed on third parties not directly involved in a transaction or activity. When negative externalities exist, market forces alone may not be adequate to address the issue. In India, regulation is often implemented to address negative externalities in various sectors. </a:t>
            </a:r>
            <a:endParaRPr lang="en-IN" sz="1800" kern="100" dirty="0">
              <a:effectLst/>
              <a:latin typeface="Calibri" panose="020F0502020204030204" pitchFamily="34" charset="0"/>
              <a:ea typeface="Calibri" panose="020F0502020204030204" pitchFamily="34" charset="0"/>
              <a:cs typeface="Vrinda" panose="020B0502040204020203" pitchFamily="34" charset="0"/>
            </a:endParaRPr>
          </a:p>
          <a:p>
            <a:pPr>
              <a:lnSpc>
                <a:spcPct val="150000"/>
              </a:lnSpc>
              <a:spcAft>
                <a:spcPts val="800"/>
              </a:spcAft>
            </a:pP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2386307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518A97A-F6B1-83AF-8D87-4A568777B4B3}"/>
              </a:ext>
            </a:extLst>
          </p:cNvPr>
          <p:cNvPicPr>
            <a:picLocks noChangeAspect="1"/>
          </p:cNvPicPr>
          <p:nvPr/>
        </p:nvPicPr>
        <p:blipFill>
          <a:blip r:embed="rId2"/>
          <a:stretch>
            <a:fillRect/>
          </a:stretch>
        </p:blipFill>
        <p:spPr>
          <a:xfrm>
            <a:off x="1481195" y="213646"/>
            <a:ext cx="8909714" cy="5227769"/>
          </a:xfrm>
          <a:prstGeom prst="rect">
            <a:avLst/>
          </a:prstGeom>
          <a:ln>
            <a:solidFill>
              <a:schemeClr val="tx1">
                <a:lumMod val="95000"/>
                <a:lumOff val="5000"/>
              </a:schemeClr>
            </a:solidFill>
          </a:ln>
        </p:spPr>
      </p:pic>
      <p:sp>
        <p:nvSpPr>
          <p:cNvPr id="4" name="TextBox 3">
            <a:extLst>
              <a:ext uri="{FF2B5EF4-FFF2-40B4-BE49-F238E27FC236}">
                <a16:creationId xmlns:a16="http://schemas.microsoft.com/office/drawing/2014/main" id="{0D629AE0-CA6C-767C-EBB7-DFFB1330B432}"/>
              </a:ext>
            </a:extLst>
          </p:cNvPr>
          <p:cNvSpPr txBox="1"/>
          <p:nvPr/>
        </p:nvSpPr>
        <p:spPr>
          <a:xfrm>
            <a:off x="1252769" y="5441415"/>
            <a:ext cx="9867813" cy="1396857"/>
          </a:xfrm>
          <a:prstGeom prst="rect">
            <a:avLst/>
          </a:prstGeom>
          <a:noFill/>
        </p:spPr>
        <p:txBody>
          <a:bodyPr wrap="square">
            <a:spAutoFit/>
          </a:bodyPr>
          <a:lstStyle/>
          <a:p>
            <a:pPr algn="ctr">
              <a:lnSpc>
                <a:spcPct val="150000"/>
              </a:lnSpc>
              <a:spcAft>
                <a:spcPts val="800"/>
              </a:spcAft>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Figure: Perspectives of society in terms of regulatory bodies </a:t>
            </a:r>
          </a:p>
          <a:p>
            <a:pPr algn="ctr">
              <a:lnSpc>
                <a:spcPct val="150000"/>
              </a:lnSpc>
              <a:spcAft>
                <a:spcPts val="800"/>
              </a:spcAft>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(Source: </a:t>
            </a:r>
            <a:r>
              <a:rPr lang="en-IN" sz="1800" u="sng" kern="100" dirty="0">
                <a:solidFill>
                  <a:srgbClr val="0563C1"/>
                </a:solidFill>
                <a:effectLst/>
                <a:latin typeface="Georgia" panose="02040502050405020303" pitchFamily="18" charset="0"/>
                <a:ea typeface="Calibri" panose="020F0502020204030204" pitchFamily="34" charset="0"/>
                <a:cs typeface="Vrinda" panose="020B0502040204020203" pitchFamily="34" charset="0"/>
                <a:hlinkClick r:id="rId3"/>
              </a:rPr>
              <a:t>https://fastercapital.com/content/Regulatory-bodies--Behind-the-Scenes--Regulatory-Bodies-and-their-Impact.html</a:t>
            </a: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2112053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543BACB-4102-61D3-081C-B99EAB2755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2555" y="232323"/>
            <a:ext cx="9102278" cy="4875386"/>
          </a:xfrm>
          <a:prstGeom prst="rect">
            <a:avLst/>
          </a:prstGeom>
          <a:ln>
            <a:solidFill>
              <a:schemeClr val="tx1">
                <a:lumMod val="95000"/>
                <a:lumOff val="5000"/>
              </a:schemeClr>
            </a:solidFill>
          </a:ln>
        </p:spPr>
      </p:pic>
      <p:sp>
        <p:nvSpPr>
          <p:cNvPr id="4" name="TextBox 3">
            <a:extLst>
              <a:ext uri="{FF2B5EF4-FFF2-40B4-BE49-F238E27FC236}">
                <a16:creationId xmlns:a16="http://schemas.microsoft.com/office/drawing/2014/main" id="{7DCDD30F-2125-D31C-9331-F8D2AA826CB1}"/>
              </a:ext>
            </a:extLst>
          </p:cNvPr>
          <p:cNvSpPr txBox="1"/>
          <p:nvPr/>
        </p:nvSpPr>
        <p:spPr>
          <a:xfrm>
            <a:off x="2170544" y="5228820"/>
            <a:ext cx="9102278" cy="1396857"/>
          </a:xfrm>
          <a:prstGeom prst="rect">
            <a:avLst/>
          </a:prstGeom>
          <a:noFill/>
        </p:spPr>
        <p:txBody>
          <a:bodyPr wrap="square">
            <a:spAutoFit/>
          </a:bodyPr>
          <a:lstStyle/>
          <a:p>
            <a:pPr algn="ctr">
              <a:lnSpc>
                <a:spcPct val="150000"/>
              </a:lnSpc>
              <a:spcAft>
                <a:spcPts val="800"/>
              </a:spcAft>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Figure: Industry interests with respect to Public interests </a:t>
            </a:r>
          </a:p>
          <a:p>
            <a:pPr algn="ctr">
              <a:lnSpc>
                <a:spcPct val="150000"/>
              </a:lnSpc>
              <a:spcAft>
                <a:spcPts val="800"/>
              </a:spcAft>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(Source: </a:t>
            </a:r>
            <a:r>
              <a:rPr lang="en-IN" sz="1800" u="sng" kern="100" dirty="0">
                <a:solidFill>
                  <a:srgbClr val="0563C1"/>
                </a:solidFill>
                <a:effectLst/>
                <a:latin typeface="Georgia" panose="02040502050405020303" pitchFamily="18" charset="0"/>
                <a:ea typeface="Calibri" panose="020F0502020204030204" pitchFamily="34" charset="0"/>
                <a:cs typeface="Vrinda" panose="020B0502040204020203" pitchFamily="34" charset="0"/>
                <a:hlinkClick r:id="rId3"/>
              </a:rPr>
              <a:t>https://fastercapital.com/content/Regulatory-bodies--Behind-the-Scenes--Regulatory-Bodies-and-their-Impact.html</a:t>
            </a: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1099116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6DD8AEF-FA77-5734-E095-46265EC17125}"/>
              </a:ext>
            </a:extLst>
          </p:cNvPr>
          <p:cNvPicPr>
            <a:picLocks noChangeAspect="1"/>
          </p:cNvPicPr>
          <p:nvPr/>
        </p:nvPicPr>
        <p:blipFill>
          <a:blip r:embed="rId2"/>
          <a:stretch>
            <a:fillRect/>
          </a:stretch>
        </p:blipFill>
        <p:spPr>
          <a:xfrm>
            <a:off x="1292022" y="411364"/>
            <a:ext cx="9946395" cy="4474672"/>
          </a:xfrm>
          <a:prstGeom prst="rect">
            <a:avLst/>
          </a:prstGeom>
          <a:ln>
            <a:solidFill>
              <a:schemeClr val="tx1">
                <a:lumMod val="95000"/>
                <a:lumOff val="5000"/>
              </a:schemeClr>
            </a:solidFill>
          </a:ln>
        </p:spPr>
      </p:pic>
      <p:sp>
        <p:nvSpPr>
          <p:cNvPr id="4" name="TextBox 3">
            <a:extLst>
              <a:ext uri="{FF2B5EF4-FFF2-40B4-BE49-F238E27FC236}">
                <a16:creationId xmlns:a16="http://schemas.microsoft.com/office/drawing/2014/main" id="{D53CB5BB-72C5-AFD2-D6B3-8B8BAED41378}"/>
              </a:ext>
            </a:extLst>
          </p:cNvPr>
          <p:cNvSpPr txBox="1"/>
          <p:nvPr/>
        </p:nvSpPr>
        <p:spPr>
          <a:xfrm>
            <a:off x="2798618" y="4973056"/>
            <a:ext cx="6096000" cy="463268"/>
          </a:xfrm>
          <a:prstGeom prst="rect">
            <a:avLst/>
          </a:prstGeom>
          <a:noFill/>
        </p:spPr>
        <p:txBody>
          <a:bodyPr wrap="square">
            <a:spAutoFit/>
          </a:bodyPr>
          <a:lstStyle/>
          <a:p>
            <a:pPr algn="ctr">
              <a:lnSpc>
                <a:spcPct val="150000"/>
              </a:lnSpc>
              <a:spcAft>
                <a:spcPts val="800"/>
              </a:spcAft>
            </a:pPr>
            <a:r>
              <a:rPr lang="en-IN" sz="1800" kern="100" dirty="0">
                <a:solidFill>
                  <a:srgbClr val="0D0D0D"/>
                </a:solidFill>
                <a:effectLst/>
                <a:latin typeface="Georgia" panose="02040502050405020303" pitchFamily="18" charset="0"/>
                <a:ea typeface="Calibri" panose="020F0502020204030204" pitchFamily="34" charset="0"/>
                <a:cs typeface="Vrinda" panose="020B0502040204020203" pitchFamily="34" charset="0"/>
              </a:rPr>
              <a:t>Figure: Role of ISO</a:t>
            </a:r>
            <a:endParaRPr lang="en-IN" sz="1600" kern="100" dirty="0">
              <a:effectLst/>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918503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A20502-2399-AAFB-D885-1641DB816864}"/>
              </a:ext>
            </a:extLst>
          </p:cNvPr>
          <p:cNvPicPr>
            <a:picLocks noChangeAspect="1"/>
          </p:cNvPicPr>
          <p:nvPr/>
        </p:nvPicPr>
        <p:blipFill>
          <a:blip r:embed="rId2"/>
          <a:stretch>
            <a:fillRect/>
          </a:stretch>
        </p:blipFill>
        <p:spPr>
          <a:xfrm>
            <a:off x="99971" y="627683"/>
            <a:ext cx="11745402" cy="6087154"/>
          </a:xfrm>
          <a:prstGeom prst="rect">
            <a:avLst/>
          </a:prstGeom>
        </p:spPr>
      </p:pic>
      <p:sp>
        <p:nvSpPr>
          <p:cNvPr id="4" name="TextBox 3">
            <a:extLst>
              <a:ext uri="{FF2B5EF4-FFF2-40B4-BE49-F238E27FC236}">
                <a16:creationId xmlns:a16="http://schemas.microsoft.com/office/drawing/2014/main" id="{D1F58DA3-226E-799B-C789-CD9AD5A460D4}"/>
              </a:ext>
            </a:extLst>
          </p:cNvPr>
          <p:cNvSpPr txBox="1"/>
          <p:nvPr/>
        </p:nvSpPr>
        <p:spPr>
          <a:xfrm>
            <a:off x="1694872" y="0"/>
            <a:ext cx="8802255" cy="497957"/>
          </a:xfrm>
          <a:prstGeom prst="rect">
            <a:avLst/>
          </a:prstGeom>
          <a:noFill/>
        </p:spPr>
        <p:txBody>
          <a:bodyPr wrap="square">
            <a:spAutoFit/>
          </a:bodyPr>
          <a:lstStyle/>
          <a:p>
            <a:pPr algn="ctr">
              <a:lnSpc>
                <a:spcPct val="150000"/>
              </a:lnSpc>
              <a:spcAft>
                <a:spcPts val="800"/>
              </a:spcAft>
            </a:pPr>
            <a:r>
              <a:rPr lang="en-US" sz="2000" b="1" i="0" dirty="0">
                <a:solidFill>
                  <a:srgbClr val="7030A0"/>
                </a:solidFill>
                <a:effectLst/>
                <a:latin typeface="Georgia" panose="02040502050405020303" pitchFamily="18" charset="0"/>
              </a:rPr>
              <a:t>Technology Information, Forecasting and Assessment Council</a:t>
            </a:r>
            <a:endParaRPr lang="en-IN" sz="2000" b="1" kern="100" dirty="0">
              <a:solidFill>
                <a:srgbClr val="7030A0"/>
              </a:solidFill>
              <a:effectLst/>
              <a:latin typeface="Georgia" panose="02040502050405020303" pitchFamily="18"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804310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34B8EF-68C9-77C2-5334-232DB33F03D2}"/>
              </a:ext>
            </a:extLst>
          </p:cNvPr>
          <p:cNvPicPr>
            <a:picLocks noChangeAspect="1"/>
          </p:cNvPicPr>
          <p:nvPr/>
        </p:nvPicPr>
        <p:blipFill>
          <a:blip r:embed="rId2"/>
          <a:stretch>
            <a:fillRect/>
          </a:stretch>
        </p:blipFill>
        <p:spPr>
          <a:xfrm>
            <a:off x="166531" y="995895"/>
            <a:ext cx="11866396" cy="5016977"/>
          </a:xfrm>
          <a:prstGeom prst="rect">
            <a:avLst/>
          </a:prstGeom>
        </p:spPr>
      </p:pic>
    </p:spTree>
    <p:extLst>
      <p:ext uri="{BB962C8B-B14F-4D97-AF65-F5344CB8AC3E}">
        <p14:creationId xmlns:p14="http://schemas.microsoft.com/office/powerpoint/2010/main" val="2155513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1A800C-33C2-A600-B072-C78F90284DF5}"/>
              </a:ext>
            </a:extLst>
          </p:cNvPr>
          <p:cNvPicPr>
            <a:picLocks noChangeAspect="1"/>
          </p:cNvPicPr>
          <p:nvPr/>
        </p:nvPicPr>
        <p:blipFill>
          <a:blip r:embed="rId2"/>
          <a:stretch>
            <a:fillRect/>
          </a:stretch>
        </p:blipFill>
        <p:spPr>
          <a:xfrm>
            <a:off x="107830" y="441170"/>
            <a:ext cx="11976340" cy="5839558"/>
          </a:xfrm>
          <a:prstGeom prst="rect">
            <a:avLst/>
          </a:prstGeom>
        </p:spPr>
      </p:pic>
    </p:spTree>
    <p:extLst>
      <p:ext uri="{BB962C8B-B14F-4D97-AF65-F5344CB8AC3E}">
        <p14:creationId xmlns:p14="http://schemas.microsoft.com/office/powerpoint/2010/main" val="4048084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D27512-FFB3-413C-0CC2-8D35E276F408}"/>
              </a:ext>
            </a:extLst>
          </p:cNvPr>
          <p:cNvPicPr>
            <a:picLocks noChangeAspect="1"/>
          </p:cNvPicPr>
          <p:nvPr/>
        </p:nvPicPr>
        <p:blipFill>
          <a:blip r:embed="rId2"/>
          <a:stretch>
            <a:fillRect/>
          </a:stretch>
        </p:blipFill>
        <p:spPr>
          <a:xfrm>
            <a:off x="97908" y="938159"/>
            <a:ext cx="11996184" cy="5416459"/>
          </a:xfrm>
          <a:prstGeom prst="rect">
            <a:avLst/>
          </a:prstGeom>
        </p:spPr>
      </p:pic>
    </p:spTree>
    <p:extLst>
      <p:ext uri="{BB962C8B-B14F-4D97-AF65-F5344CB8AC3E}">
        <p14:creationId xmlns:p14="http://schemas.microsoft.com/office/powerpoint/2010/main" val="873498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256</Words>
  <Application>Microsoft Office PowerPoint</Application>
  <PresentationFormat>Widescreen</PresentationFormat>
  <Paragraphs>16</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Souradip Basu</dc:creator>
  <cp:lastModifiedBy>Souradip Basu</cp:lastModifiedBy>
  <cp:revision>3</cp:revision>
  <dcterms:created xsi:type="dcterms:W3CDTF">2024-06-08T17:18:47Z</dcterms:created>
  <dcterms:modified xsi:type="dcterms:W3CDTF">2024-06-08T17:38:29Z</dcterms:modified>
</cp:coreProperties>
</file>