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71" r:id="rId7"/>
    <p:sldId id="272" r:id="rId8"/>
    <p:sldId id="273" r:id="rId9"/>
    <p:sldId id="274" r:id="rId10"/>
    <p:sldId id="275" r:id="rId11"/>
    <p:sldId id="276" r:id="rId12"/>
    <p:sldId id="277" r:id="rId13"/>
    <p:sldId id="261" r:id="rId14"/>
    <p:sldId id="270" r:id="rId15"/>
    <p:sldId id="262" r:id="rId16"/>
    <p:sldId id="2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34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39F2FE-C69C-4DA9-A2FE-373C8C84EBE7}" type="datetimeFigureOut">
              <a:rPr lang="en-IN" smtClean="0"/>
              <a:t>30-05-2024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E10BF8-81C6-425C-AF72-49D1E513DFBA}"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9F2FE-C69C-4DA9-A2FE-373C8C84EBE7}" type="datetimeFigureOut">
              <a:rPr lang="en-IN" smtClean="0"/>
              <a:t>30-05-2024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6539F2FE-C69C-4DA9-A2FE-373C8C84EBE7}" type="datetimeFigureOut">
              <a:rPr lang="en-IN" smtClean="0"/>
              <a:t>30-05-2024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39F2FE-C69C-4DA9-A2FE-373C8C84EBE7}" type="datetimeFigureOut">
              <a:rPr lang="en-IN" smtClean="0"/>
              <a:t>30-05-2024</a:t>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E10BF8-81C6-425C-AF72-49D1E513DFBA}" type="slidenum">
              <a:rPr lang="en-IN" smtClean="0"/>
              <a:t>‹#›</a:t>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6539F2FE-C69C-4DA9-A2FE-373C8C84EBE7}" type="datetimeFigureOut">
              <a:rPr lang="en-IN" smtClean="0"/>
              <a:t>30-05-2024</a:t>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AE10BF8-81C6-425C-AF72-49D1E513DFBA}"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verywellmind.com/what-is-conformity-2795889"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verywellmind.com/how-to-tell-if-someone-is-lying-2795917" TargetMode="External"/><Relationship Id="rId2" Type="http://schemas.openxmlformats.org/officeDocument/2006/relationships/hyperlink" Target="https://www.verywellmind.com/an-overview-of-the-types-of-emotions-4163976" TargetMode="Externa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vedantu.com/commerce/written-communicatio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verywellmind.com/understanding-emotions-through-facial-expressions-3024851"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verywellmind.com/voice-communication-creates-stronger-bond-than-text-5082922"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A66779-D5C9-3C44-6941-6B3A83965AB2}"/>
              </a:ext>
            </a:extLst>
          </p:cNvPr>
          <p:cNvSpPr>
            <a:spLocks noGrp="1"/>
          </p:cNvSpPr>
          <p:nvPr>
            <p:ph type="ctrTitle"/>
          </p:nvPr>
        </p:nvSpPr>
        <p:spPr/>
        <p:txBody>
          <a:bodyPr>
            <a:normAutofit fontScale="90000"/>
          </a:bodyPr>
          <a:lstStyle/>
          <a:p>
            <a:pPr algn="ctr">
              <a:lnSpc>
                <a:spcPct val="107000"/>
              </a:lnSpc>
              <a:spcAft>
                <a:spcPts val="800"/>
              </a:spcAft>
            </a:pPr>
            <a:r>
              <a:rPr lang="en-US" sz="3600" b="1" kern="100" dirty="0">
                <a:solidFill>
                  <a:schemeClr val="tx1"/>
                </a:solidFill>
                <a:effectLst/>
                <a:latin typeface="Algerian" pitchFamily="82" charset="0"/>
                <a:ea typeface="Calibri" panose="020F0502020204030204" pitchFamily="34" charset="0"/>
                <a:cs typeface="Times New Roman" panose="02020603050405020304" pitchFamily="18" charset="0"/>
              </a:rPr>
              <a:t>IT Enabled Medical Sales Representative</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Module </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Course Code:-MSR3021</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TOPIC:-</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IN" sz="2800" dirty="0">
              <a:solidFill>
                <a:schemeClr val="accent1">
                  <a:lumMod val="50000"/>
                </a:schemeClr>
              </a:solidFill>
            </a:endParaRPr>
          </a:p>
        </p:txBody>
      </p:sp>
      <p:sp>
        <p:nvSpPr>
          <p:cNvPr id="3" name="Subtitle 2">
            <a:extLst>
              <a:ext uri="{FF2B5EF4-FFF2-40B4-BE49-F238E27FC236}">
                <a16:creationId xmlns:a16="http://schemas.microsoft.com/office/drawing/2014/main" xmlns="" id="{70AFAE23-B233-9C5F-68E8-024B53BE6A2E}"/>
              </a:ext>
            </a:extLst>
          </p:cNvPr>
          <p:cNvSpPr>
            <a:spLocks noGrp="1"/>
          </p:cNvSpPr>
          <p:nvPr>
            <p:ph type="subTitle" idx="1"/>
          </p:nvPr>
        </p:nvSpPr>
        <p:spPr>
          <a:xfrm>
            <a:off x="492373" y="3602038"/>
            <a:ext cx="11310425" cy="2918032"/>
          </a:xfrm>
        </p:spPr>
        <p:txBody>
          <a:bodyPr>
            <a:normAutofit/>
          </a:bodyPr>
          <a:lstStyle/>
          <a:p>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Understanding the ROLE of </a:t>
            </a:r>
            <a:r>
              <a:rPr lang="en-US" sz="3200" b="1" kern="100" dirty="0" err="1"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msr</a:t>
            </a:r>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 and regulations for medical sales representative</a:t>
            </a:r>
          </a:p>
          <a:p>
            <a:r>
              <a:rPr lang="en-US" sz="3200" b="1" kern="100" dirty="0" smtClean="0">
                <a:solidFill>
                  <a:srgbClr val="C00000"/>
                </a:solidFill>
                <a:effectLst/>
                <a:latin typeface="Algerian" panose="04020705040A02060702" pitchFamily="82" charset="0"/>
                <a:ea typeface="Calibri" panose="020F0502020204030204" pitchFamily="34" charset="0"/>
                <a:cs typeface="Times New Roman" panose="02020603050405020304" pitchFamily="18" charset="0"/>
              </a:rPr>
              <a:t>Practice of soft communication skill</a:t>
            </a:r>
            <a:endParaRPr lang="en-IN" sz="3200" kern="100" dirty="0">
              <a:solidFill>
                <a:srgbClr val="C00000"/>
              </a:solidFill>
              <a:effectLst/>
              <a:latin typeface="Algerian" panose="04020705040A02060702" pitchFamily="82" charset="0"/>
              <a:ea typeface="Calibri" panose="020F0502020204030204" pitchFamily="34" charset="0"/>
              <a:cs typeface="Times New Roman" panose="02020603050405020304" pitchFamily="18" charset="0"/>
            </a:endParaRPr>
          </a:p>
          <a:p>
            <a:endParaRPr lang="en-IN" dirty="0">
              <a:solidFill>
                <a:srgbClr val="C00000"/>
              </a:solidFill>
            </a:endParaRPr>
          </a:p>
        </p:txBody>
      </p:sp>
    </p:spTree>
    <p:extLst>
      <p:ext uri="{BB962C8B-B14F-4D97-AF65-F5344CB8AC3E}">
        <p14:creationId xmlns:p14="http://schemas.microsoft.com/office/powerpoint/2010/main" val="2519144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109728" indent="0" fontAlgn="base">
              <a:buNone/>
            </a:pPr>
            <a:r>
              <a:rPr lang="en-IN" dirty="0" smtClean="0">
                <a:latin typeface="Cambria" pitchFamily="18" charset="0"/>
                <a:ea typeface="Cambria" pitchFamily="18" charset="0"/>
              </a:rPr>
              <a:t>	People </a:t>
            </a:r>
            <a:r>
              <a:rPr lang="en-IN" dirty="0">
                <a:latin typeface="Cambria" pitchFamily="18" charset="0"/>
                <a:ea typeface="Cambria" pitchFamily="18" charset="0"/>
              </a:rPr>
              <a:t>often refer to their need for "personal space." This is known as proxemics and is another important type of nonverbal communication.</a:t>
            </a:r>
          </a:p>
          <a:p>
            <a:pPr marL="109728" indent="0" fontAlgn="base">
              <a:buNone/>
            </a:pPr>
            <a:r>
              <a:rPr lang="en-IN" dirty="0" smtClean="0">
                <a:latin typeface="Cambria" pitchFamily="18" charset="0"/>
                <a:ea typeface="Cambria" pitchFamily="18" charset="0"/>
              </a:rPr>
              <a:t>	The </a:t>
            </a:r>
            <a:r>
              <a:rPr lang="en-IN" dirty="0">
                <a:latin typeface="Cambria" pitchFamily="18" charset="0"/>
                <a:ea typeface="Cambria" pitchFamily="18" charset="0"/>
              </a:rPr>
              <a:t>amount of distance we need and the amount of space we perceive as belonging to us are influenced by several factors. </a:t>
            </a:r>
            <a:r>
              <a:rPr lang="en-IN" dirty="0" smtClean="0">
                <a:latin typeface="Cambria" pitchFamily="18" charset="0"/>
                <a:ea typeface="Cambria" pitchFamily="18" charset="0"/>
              </a:rPr>
              <a:t>	Among </a:t>
            </a:r>
            <a:r>
              <a:rPr lang="en-IN" dirty="0">
                <a:latin typeface="Cambria" pitchFamily="18" charset="0"/>
                <a:ea typeface="Cambria" pitchFamily="18" charset="0"/>
              </a:rPr>
              <a:t>them are </a:t>
            </a:r>
            <a:r>
              <a:rPr lang="en-IN" u="sng" dirty="0">
                <a:latin typeface="Cambria" pitchFamily="18" charset="0"/>
                <a:ea typeface="Cambria" pitchFamily="18" charset="0"/>
                <a:hlinkClick r:id="rId2"/>
              </a:rPr>
              <a:t>social norms</a:t>
            </a:r>
            <a:r>
              <a:rPr lang="en-IN" dirty="0">
                <a:latin typeface="Cambria" pitchFamily="18" charset="0"/>
                <a:ea typeface="Cambria" pitchFamily="18" charset="0"/>
              </a:rPr>
              <a:t>, cultural expectations, situational factors, personality characteristics, and level of familiarity.</a:t>
            </a:r>
          </a:p>
          <a:p>
            <a:endParaRPr lang="en-IN"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97600" y="1579419"/>
            <a:ext cx="5384800" cy="4310742"/>
          </a:xfrm>
        </p:spPr>
      </p:pic>
      <p:sp>
        <p:nvSpPr>
          <p:cNvPr id="4" name="Title 3"/>
          <p:cNvSpPr>
            <a:spLocks noGrp="1"/>
          </p:cNvSpPr>
          <p:nvPr>
            <p:ph type="title"/>
          </p:nvPr>
        </p:nvSpPr>
        <p:spPr/>
        <p:txBody>
          <a:bodyPr>
            <a:normAutofit fontScale="90000"/>
          </a:bodyPr>
          <a:lstStyle/>
          <a:p>
            <a:pPr algn="ctr"/>
            <a:r>
              <a:rPr lang="en-US" dirty="0">
                <a:solidFill>
                  <a:srgbClr val="C00000"/>
                </a:solidFill>
                <a:effectLst/>
                <a:latin typeface="Algerian" pitchFamily="82" charset="0"/>
              </a:rPr>
              <a:t>Proxemics</a:t>
            </a:r>
            <a:r>
              <a:rPr lang="en-IN" dirty="0">
                <a:effectLst/>
              </a:rPr>
              <a:t/>
            </a:r>
            <a:br>
              <a:rPr lang="en-IN" dirty="0">
                <a:effectLst/>
              </a:rPr>
            </a:br>
            <a:endParaRPr lang="en-IN" dirty="0"/>
          </a:p>
        </p:txBody>
      </p:sp>
    </p:spTree>
    <p:extLst>
      <p:ext uri="{BB962C8B-B14F-4D97-AF65-F5344CB8AC3E}">
        <p14:creationId xmlns:p14="http://schemas.microsoft.com/office/powerpoint/2010/main" val="6563627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0000" lnSpcReduction="20000"/>
          </a:bodyPr>
          <a:lstStyle/>
          <a:p>
            <a:pPr marL="109728" indent="0" fontAlgn="base">
              <a:buNone/>
            </a:pPr>
            <a:r>
              <a:rPr lang="en-IN" dirty="0" smtClean="0">
                <a:latin typeface="Cambria" pitchFamily="18" charset="0"/>
                <a:ea typeface="Cambria" pitchFamily="18" charset="0"/>
              </a:rPr>
              <a:t>	The </a:t>
            </a:r>
            <a:r>
              <a:rPr lang="en-IN" dirty="0">
                <a:latin typeface="Cambria" pitchFamily="18" charset="0"/>
                <a:ea typeface="Cambria" pitchFamily="18" charset="0"/>
              </a:rPr>
              <a:t>eyes play a role in nonverbal communication, with such things as looking, staring, and blinking being important cues. For example, when you encounter people or things that you like, your rate of blinking increases and your pupils dilate.</a:t>
            </a:r>
          </a:p>
          <a:p>
            <a:pPr marL="109728" indent="0" fontAlgn="base">
              <a:buNone/>
            </a:pPr>
            <a:r>
              <a:rPr lang="en-IN" dirty="0" smtClean="0">
                <a:latin typeface="Cambria" pitchFamily="18" charset="0"/>
                <a:ea typeface="Cambria" pitchFamily="18" charset="0"/>
              </a:rPr>
              <a:t>	People's </a:t>
            </a:r>
            <a:r>
              <a:rPr lang="en-IN" dirty="0">
                <a:latin typeface="Cambria" pitchFamily="18" charset="0"/>
                <a:ea typeface="Cambria" pitchFamily="18" charset="0"/>
              </a:rPr>
              <a:t>eyes can indicate a </a:t>
            </a:r>
            <a:r>
              <a:rPr lang="en-IN" u="sng" dirty="0">
                <a:latin typeface="Cambria" pitchFamily="18" charset="0"/>
                <a:ea typeface="Cambria" pitchFamily="18" charset="0"/>
                <a:hlinkClick r:id="rId2"/>
              </a:rPr>
              <a:t>range of emotions</a:t>
            </a:r>
            <a:r>
              <a:rPr lang="en-IN" dirty="0">
                <a:latin typeface="Cambria" pitchFamily="18" charset="0"/>
                <a:ea typeface="Cambria" pitchFamily="18" charset="0"/>
              </a:rPr>
              <a:t>, including hostility, interest, and attraction</a:t>
            </a:r>
            <a:r>
              <a:rPr lang="en-IN" dirty="0" smtClean="0">
                <a:latin typeface="Cambria" pitchFamily="18" charset="0"/>
                <a:ea typeface="Cambria" pitchFamily="18" charset="0"/>
              </a:rPr>
              <a:t>.</a:t>
            </a:r>
          </a:p>
          <a:p>
            <a:pPr marL="109728" indent="0" fontAlgn="base">
              <a:buNone/>
            </a:pPr>
            <a:r>
              <a:rPr lang="en-IN" dirty="0">
                <a:latin typeface="Cambria" pitchFamily="18" charset="0"/>
                <a:ea typeface="Cambria" pitchFamily="18" charset="0"/>
              </a:rPr>
              <a:t>	</a:t>
            </a:r>
            <a:r>
              <a:rPr lang="en-IN" dirty="0" smtClean="0">
                <a:latin typeface="Cambria" pitchFamily="18" charset="0"/>
                <a:ea typeface="Cambria" pitchFamily="18" charset="0"/>
              </a:rPr>
              <a:t> </a:t>
            </a:r>
            <a:r>
              <a:rPr lang="en-IN" dirty="0">
                <a:latin typeface="Cambria" pitchFamily="18" charset="0"/>
                <a:ea typeface="Cambria" pitchFamily="18" charset="0"/>
              </a:rPr>
              <a:t>People also often utilize eye gaze cues to gauge a person's honesty. Normal, steady eye contact is often taken as a sign that a person is telling the truth and is trustworthy. Shifty eyes and an inability to maintain eye contact, on the other hand, is frequently seen as an </a:t>
            </a:r>
            <a:r>
              <a:rPr lang="en-IN" u="sng" dirty="0">
                <a:latin typeface="Cambria" pitchFamily="18" charset="0"/>
                <a:ea typeface="Cambria" pitchFamily="18" charset="0"/>
                <a:hlinkClick r:id="rId3"/>
              </a:rPr>
              <a:t>indicator that someone is lying</a:t>
            </a:r>
            <a:r>
              <a:rPr lang="en-IN" dirty="0">
                <a:latin typeface="Cambria" pitchFamily="18" charset="0"/>
                <a:ea typeface="Cambria" pitchFamily="18" charset="0"/>
              </a:rPr>
              <a:t> or being deceptive.</a:t>
            </a:r>
          </a:p>
          <a:p>
            <a:endParaRPr lang="en-IN" dirty="0">
              <a:latin typeface="Cambria" pitchFamily="18" charset="0"/>
              <a:ea typeface="Cambria" pitchFamily="18" charset="0"/>
            </a:endParaRPr>
          </a:p>
        </p:txBody>
      </p:sp>
      <p:pic>
        <p:nvPicPr>
          <p:cNvPr id="5" name="Content Placeholder 4"/>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293922" y="1187532"/>
            <a:ext cx="5213268" cy="4819568"/>
          </a:xfrm>
        </p:spPr>
      </p:pic>
      <p:sp>
        <p:nvSpPr>
          <p:cNvPr id="4" name="Title 3"/>
          <p:cNvSpPr>
            <a:spLocks noGrp="1"/>
          </p:cNvSpPr>
          <p:nvPr>
            <p:ph type="title"/>
          </p:nvPr>
        </p:nvSpPr>
        <p:spPr/>
        <p:txBody>
          <a:bodyPr>
            <a:normAutofit fontScale="90000"/>
          </a:bodyPr>
          <a:lstStyle/>
          <a:p>
            <a:pPr algn="ctr"/>
            <a:r>
              <a:rPr lang="en-US" dirty="0">
                <a:solidFill>
                  <a:srgbClr val="C00000"/>
                </a:solidFill>
                <a:effectLst/>
                <a:latin typeface="Algerian" pitchFamily="82" charset="0"/>
              </a:rPr>
              <a:t>Eye Gaze</a:t>
            </a: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2353915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20000"/>
          </a:bodyPr>
          <a:lstStyle/>
          <a:p>
            <a:pPr marL="109728" indent="0" fontAlgn="base">
              <a:buNone/>
            </a:pPr>
            <a:r>
              <a:rPr lang="en-IN" b="1" dirty="0" smtClean="0">
                <a:latin typeface="Cambria" pitchFamily="18" charset="0"/>
                <a:ea typeface="Cambria" pitchFamily="18" charset="0"/>
              </a:rPr>
              <a:t>	Communicating </a:t>
            </a:r>
            <a:r>
              <a:rPr lang="en-IN" b="1" dirty="0">
                <a:latin typeface="Cambria" pitchFamily="18" charset="0"/>
                <a:ea typeface="Cambria" pitchFamily="18" charset="0"/>
              </a:rPr>
              <a:t>through touch is another important nonverbal communication </a:t>
            </a:r>
            <a:r>
              <a:rPr lang="en-IN" b="1" dirty="0" smtClean="0">
                <a:latin typeface="Cambria" pitchFamily="18" charset="0"/>
                <a:ea typeface="Cambria" pitchFamily="18" charset="0"/>
              </a:rPr>
              <a:t>behaviour. </a:t>
            </a:r>
            <a:r>
              <a:rPr lang="en-IN" b="1" dirty="0">
                <a:latin typeface="Cambria" pitchFamily="18" charset="0"/>
                <a:ea typeface="Cambria" pitchFamily="18" charset="0"/>
              </a:rPr>
              <a:t>Touch can be used to communicate affection, familiarity, sympathy, and other </a:t>
            </a:r>
            <a:r>
              <a:rPr lang="en-IN" b="1" u="sng" dirty="0" smtClean="0">
                <a:latin typeface="Cambria" pitchFamily="18" charset="0"/>
                <a:ea typeface="Cambria" pitchFamily="18" charset="0"/>
              </a:rPr>
              <a:t>emotion</a:t>
            </a:r>
            <a:r>
              <a:rPr lang="en-IN" b="1" dirty="0" smtClean="0">
                <a:latin typeface="Cambria" pitchFamily="18" charset="0"/>
                <a:ea typeface="Cambria" pitchFamily="18" charset="0"/>
              </a:rPr>
              <a:t>.</a:t>
            </a:r>
            <a:endParaRPr lang="en-IN" b="1" dirty="0">
              <a:latin typeface="Cambria" pitchFamily="18" charset="0"/>
              <a:ea typeface="Cambria" pitchFamily="18" charset="0"/>
            </a:endParaRPr>
          </a:p>
          <a:p>
            <a:pPr marL="109728" indent="0" fontAlgn="base">
              <a:buNone/>
            </a:pPr>
            <a:r>
              <a:rPr lang="en-IN" b="1" dirty="0" smtClean="0">
                <a:latin typeface="Cambria" pitchFamily="18" charset="0"/>
                <a:ea typeface="Cambria" pitchFamily="18" charset="0"/>
              </a:rPr>
              <a:t>	Gender </a:t>
            </a:r>
            <a:r>
              <a:rPr lang="en-IN" b="1" dirty="0">
                <a:latin typeface="Cambria" pitchFamily="18" charset="0"/>
                <a:ea typeface="Cambria" pitchFamily="18" charset="0"/>
              </a:rPr>
              <a:t>differences also play a role in how people utilize touch to communicate meaning</a:t>
            </a:r>
            <a:r>
              <a:rPr lang="en-IN" b="1" dirty="0" smtClean="0">
                <a:latin typeface="Cambria" pitchFamily="18" charset="0"/>
                <a:ea typeface="Cambria" pitchFamily="18" charset="0"/>
              </a:rPr>
              <a:t>.</a:t>
            </a:r>
          </a:p>
          <a:p>
            <a:pPr marL="109728" indent="0" fontAlgn="base">
              <a:buNone/>
            </a:pPr>
            <a:r>
              <a:rPr lang="en-IN" b="1" dirty="0" smtClean="0">
                <a:latin typeface="Cambria" pitchFamily="18" charset="0"/>
                <a:ea typeface="Cambria" pitchFamily="18" charset="0"/>
              </a:rPr>
              <a:t>	Example, </a:t>
            </a:r>
            <a:r>
              <a:rPr lang="en-IN" b="1" dirty="0">
                <a:latin typeface="Cambria" pitchFamily="18" charset="0"/>
                <a:ea typeface="Cambria" pitchFamily="18" charset="0"/>
              </a:rPr>
              <a:t>Women tend to use touch to convey care, concern, and nurturance. Men, on the other hand, are more likely to use touch to assert power or control over others.</a:t>
            </a:r>
          </a:p>
          <a:p>
            <a:endParaRPr lang="en-IN"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495803" y="1481138"/>
            <a:ext cx="5213267" cy="4525962"/>
          </a:xfrm>
        </p:spPr>
      </p:pic>
      <p:sp>
        <p:nvSpPr>
          <p:cNvPr id="4" name="Title 3"/>
          <p:cNvSpPr>
            <a:spLocks noGrp="1"/>
          </p:cNvSpPr>
          <p:nvPr>
            <p:ph type="title"/>
          </p:nvPr>
        </p:nvSpPr>
        <p:spPr>
          <a:xfrm>
            <a:off x="609600" y="274637"/>
            <a:ext cx="10972800" cy="1459159"/>
          </a:xfrm>
        </p:spPr>
        <p:txBody>
          <a:bodyPr>
            <a:normAutofit/>
          </a:bodyPr>
          <a:lstStyle/>
          <a:p>
            <a:pPr algn="ctr"/>
            <a:r>
              <a:rPr lang="en-US" b="0" dirty="0" smtClean="0">
                <a:solidFill>
                  <a:srgbClr val="C00000"/>
                </a:solidFill>
                <a:effectLst/>
                <a:latin typeface="Algerian" pitchFamily="82" charset="0"/>
              </a:rPr>
              <a:t>	</a:t>
            </a:r>
            <a:r>
              <a:rPr lang="en-US" b="0" dirty="0" err="1" smtClean="0">
                <a:solidFill>
                  <a:srgbClr val="C00000"/>
                </a:solidFill>
                <a:effectLst/>
                <a:latin typeface="Algerian" pitchFamily="82" charset="0"/>
              </a:rPr>
              <a:t>Haptics</a:t>
            </a:r>
            <a:endParaRPr lang="en-IN" dirty="0"/>
          </a:p>
        </p:txBody>
      </p:sp>
    </p:spTree>
    <p:extLst>
      <p:ext uri="{BB962C8B-B14F-4D97-AF65-F5344CB8AC3E}">
        <p14:creationId xmlns:p14="http://schemas.microsoft.com/office/powerpoint/2010/main" val="1758061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72CB7666-D946-80DD-E270-7A35D5E22401}"/>
              </a:ext>
            </a:extLst>
          </p:cNvPr>
          <p:cNvSpPr>
            <a:spLocks noGrp="1"/>
          </p:cNvSpPr>
          <p:nvPr>
            <p:ph sz="half" idx="1"/>
          </p:nvPr>
        </p:nvSpPr>
        <p:spPr>
          <a:xfrm>
            <a:off x="609600" y="914400"/>
            <a:ext cx="5384800" cy="4560125"/>
          </a:xfrm>
        </p:spPr>
        <p:txBody>
          <a:bodyPr>
            <a:noAutofit/>
          </a:bodyPr>
          <a:lstStyle/>
          <a:p>
            <a:pPr marL="109728" indent="0" fontAlgn="base">
              <a:buNone/>
            </a:pPr>
            <a:r>
              <a:rPr lang="en-US" sz="1600" dirty="0" smtClean="0">
                <a:latin typeface="Arial" pitchFamily="34" charset="0"/>
                <a:cs typeface="Arial" pitchFamily="34" charset="0"/>
              </a:rPr>
              <a:t>.</a:t>
            </a:r>
            <a:endParaRPr lang="en-IN" sz="1600" dirty="0">
              <a:latin typeface="Arial" pitchFamily="34" charset="0"/>
              <a:cs typeface="Arial" pitchFamily="34" charset="0"/>
            </a:endParaRPr>
          </a:p>
          <a:p>
            <a:pPr algn="just">
              <a:lnSpc>
                <a:spcPct val="107000"/>
              </a:lnSpc>
              <a:spcAft>
                <a:spcPts val="800"/>
              </a:spcAft>
            </a:pPr>
            <a:endParaRPr lang="en-IN" sz="1600" kern="100" dirty="0">
              <a:effectLst/>
              <a:latin typeface="Arial Black" pitchFamily="34" charset="0"/>
              <a:ea typeface="Calibri" panose="020F0502020204030204" pitchFamily="34" charset="0"/>
              <a:cs typeface="Times New Roman" panose="02020603050405020304" pitchFamily="18" charset="0"/>
            </a:endParaRPr>
          </a:p>
          <a:p>
            <a:pPr marL="109728" indent="0">
              <a:buNone/>
            </a:pPr>
            <a:r>
              <a:rPr lang="en-US" dirty="0" smtClean="0">
                <a:latin typeface="Cambria" pitchFamily="18" charset="0"/>
                <a:ea typeface="Cambria" pitchFamily="18" charset="0"/>
              </a:rPr>
              <a:t>A communication barrier is anything that comes in the way of receiving and understanding messages that one sends to another to convey his ideas, thoughts, or any other kind of information. These various barriers of communication block or interfere with the message that someone is trying to send.</a:t>
            </a:r>
            <a:endParaRPr lang="en-IN" dirty="0" smtClean="0">
              <a:latin typeface="Cambria" pitchFamily="18" charset="0"/>
              <a:ea typeface="Cambria" pitchFamily="18" charset="0"/>
            </a:endParaRPr>
          </a:p>
          <a:p>
            <a:endParaRPr lang="en-IN" sz="1600" dirty="0">
              <a:latin typeface="Arial Black" pitchFamily="34" charset="0"/>
            </a:endParaRPr>
          </a:p>
        </p:txBody>
      </p:sp>
      <p:sp>
        <p:nvSpPr>
          <p:cNvPr id="2" name="Content Placeholder 1"/>
          <p:cNvSpPr>
            <a:spLocks noGrp="1"/>
          </p:cNvSpPr>
          <p:nvPr>
            <p:ph sz="half" idx="2"/>
          </p:nvPr>
        </p:nvSpPr>
        <p:spPr/>
        <p:txBody>
          <a:bodyPr>
            <a:normAutofit/>
          </a:bodyPr>
          <a:lstStyle/>
          <a:p>
            <a:pPr lvl="0"/>
            <a:r>
              <a:rPr lang="en-IN" b="1" i="1" dirty="0">
                <a:solidFill>
                  <a:srgbClr val="0070C0"/>
                </a:solidFill>
                <a:latin typeface="Cambria" pitchFamily="18" charset="0"/>
                <a:ea typeface="Cambria" pitchFamily="18" charset="0"/>
              </a:rPr>
              <a:t>Medical </a:t>
            </a:r>
            <a:r>
              <a:rPr lang="en-IN" b="1" i="1" dirty="0" smtClean="0">
                <a:solidFill>
                  <a:srgbClr val="0070C0"/>
                </a:solidFill>
                <a:latin typeface="Cambria" pitchFamily="18" charset="0"/>
                <a:ea typeface="Cambria" pitchFamily="18" charset="0"/>
              </a:rPr>
              <a:t>words(</a:t>
            </a:r>
            <a:r>
              <a:rPr lang="en-IN" b="1" i="1" dirty="0" err="1" smtClean="0">
                <a:solidFill>
                  <a:srgbClr val="0070C0"/>
                </a:solidFill>
                <a:latin typeface="Cambria" pitchFamily="18" charset="0"/>
                <a:ea typeface="Cambria" pitchFamily="18" charset="0"/>
              </a:rPr>
              <a:t>e,g</a:t>
            </a:r>
            <a:r>
              <a:rPr lang="en-IN" b="1" i="1" dirty="0" smtClean="0">
                <a:solidFill>
                  <a:srgbClr val="0070C0"/>
                </a:solidFill>
                <a:latin typeface="Cambria" pitchFamily="18" charset="0"/>
                <a:ea typeface="Cambria" pitchFamily="18" charset="0"/>
              </a:rPr>
              <a:t> Prescription)</a:t>
            </a:r>
            <a:endParaRPr lang="en-IN" dirty="0">
              <a:solidFill>
                <a:srgbClr val="0070C0"/>
              </a:solidFill>
              <a:latin typeface="Cambria" pitchFamily="18" charset="0"/>
              <a:ea typeface="Cambria" pitchFamily="18" charset="0"/>
            </a:endParaRPr>
          </a:p>
          <a:p>
            <a:pPr lvl="0"/>
            <a:r>
              <a:rPr lang="en-IN" b="1" i="1" dirty="0">
                <a:solidFill>
                  <a:srgbClr val="0070C0"/>
                </a:solidFill>
                <a:latin typeface="Cambria" pitchFamily="18" charset="0"/>
                <a:ea typeface="Cambria" pitchFamily="18" charset="0"/>
              </a:rPr>
              <a:t>Language differences</a:t>
            </a:r>
            <a:endParaRPr lang="en-IN" dirty="0">
              <a:solidFill>
                <a:srgbClr val="0070C0"/>
              </a:solidFill>
              <a:latin typeface="Cambria" pitchFamily="18" charset="0"/>
              <a:ea typeface="Cambria" pitchFamily="18" charset="0"/>
            </a:endParaRPr>
          </a:p>
          <a:p>
            <a:pPr lvl="0"/>
            <a:r>
              <a:rPr lang="en-IN" b="1" i="1" dirty="0">
                <a:solidFill>
                  <a:srgbClr val="0070C0"/>
                </a:solidFill>
                <a:latin typeface="Cambria" pitchFamily="18" charset="0"/>
                <a:ea typeface="Cambria" pitchFamily="18" charset="0"/>
              </a:rPr>
              <a:t>Cultural differences</a:t>
            </a:r>
            <a:endParaRPr lang="en-IN" dirty="0">
              <a:solidFill>
                <a:srgbClr val="0070C0"/>
              </a:solidFill>
              <a:latin typeface="Cambria" pitchFamily="18" charset="0"/>
              <a:ea typeface="Cambria" pitchFamily="18" charset="0"/>
            </a:endParaRPr>
          </a:p>
          <a:p>
            <a:pPr lvl="0"/>
            <a:r>
              <a:rPr lang="en-IN" b="1" i="1" dirty="0">
                <a:solidFill>
                  <a:srgbClr val="0070C0"/>
                </a:solidFill>
                <a:latin typeface="Cambria" pitchFamily="18" charset="0"/>
                <a:ea typeface="Cambria" pitchFamily="18" charset="0"/>
              </a:rPr>
              <a:t>Disabilities and other challenges</a:t>
            </a:r>
            <a:endParaRPr lang="en-IN" dirty="0">
              <a:solidFill>
                <a:srgbClr val="0070C0"/>
              </a:solidFill>
              <a:latin typeface="Cambria" pitchFamily="18" charset="0"/>
              <a:ea typeface="Cambria" pitchFamily="18" charset="0"/>
            </a:endParaRPr>
          </a:p>
          <a:p>
            <a:pPr lvl="0"/>
            <a:r>
              <a:rPr lang="en-IN" b="1" i="1" dirty="0">
                <a:solidFill>
                  <a:srgbClr val="0070C0"/>
                </a:solidFill>
                <a:latin typeface="Cambria" pitchFamily="18" charset="0"/>
                <a:ea typeface="Cambria" pitchFamily="18" charset="0"/>
              </a:rPr>
              <a:t>Low health literacy</a:t>
            </a:r>
            <a:endParaRPr lang="en-IN" dirty="0">
              <a:solidFill>
                <a:srgbClr val="0070C0"/>
              </a:solidFill>
              <a:latin typeface="Cambria" pitchFamily="18" charset="0"/>
              <a:ea typeface="Cambria" pitchFamily="18" charset="0"/>
            </a:endParaRPr>
          </a:p>
          <a:p>
            <a:pPr lvl="0"/>
            <a:r>
              <a:rPr lang="en-IN" b="1" i="1" dirty="0">
                <a:solidFill>
                  <a:srgbClr val="0070C0"/>
                </a:solidFill>
                <a:latin typeface="Cambria" pitchFamily="18" charset="0"/>
                <a:ea typeface="Cambria" pitchFamily="18" charset="0"/>
              </a:rPr>
              <a:t>Complexity of health topics</a:t>
            </a:r>
            <a:endParaRPr lang="en-IN" dirty="0">
              <a:solidFill>
                <a:srgbClr val="0070C0"/>
              </a:solidFill>
              <a:latin typeface="Cambria" pitchFamily="18" charset="0"/>
              <a:ea typeface="Cambria" pitchFamily="18" charset="0"/>
            </a:endParaRPr>
          </a:p>
          <a:p>
            <a:pPr lvl="0"/>
            <a:r>
              <a:rPr lang="en-IN" b="1" i="1" dirty="0">
                <a:solidFill>
                  <a:srgbClr val="0070C0"/>
                </a:solidFill>
                <a:latin typeface="Cambria" pitchFamily="18" charset="0"/>
                <a:ea typeface="Cambria" pitchFamily="18" charset="0"/>
              </a:rPr>
              <a:t>Lack of time</a:t>
            </a:r>
            <a:endParaRPr lang="en-IN" dirty="0">
              <a:solidFill>
                <a:srgbClr val="0070C0"/>
              </a:solidFill>
              <a:latin typeface="Cambria" pitchFamily="18" charset="0"/>
              <a:ea typeface="Cambria" pitchFamily="18" charset="0"/>
            </a:endParaRPr>
          </a:p>
          <a:p>
            <a:pPr marL="109728" indent="0" fontAlgn="base">
              <a:buNone/>
            </a:pPr>
            <a:endParaRPr lang="en-IN" dirty="0">
              <a:latin typeface="Arial" pitchFamily="34" charset="0"/>
              <a:cs typeface="Arial" pitchFamily="34" charset="0"/>
            </a:endParaRPr>
          </a:p>
          <a:p>
            <a:endParaRPr lang="en-IN" dirty="0">
              <a:latin typeface="Arial" pitchFamily="34" charset="0"/>
              <a:cs typeface="Arial" pitchFamily="34" charset="0"/>
            </a:endParaRPr>
          </a:p>
        </p:txBody>
      </p:sp>
      <p:sp>
        <p:nvSpPr>
          <p:cNvPr id="8" name="Title 7"/>
          <p:cNvSpPr>
            <a:spLocks noGrp="1"/>
          </p:cNvSpPr>
          <p:nvPr>
            <p:ph type="title"/>
          </p:nvPr>
        </p:nvSpPr>
        <p:spPr>
          <a:xfrm>
            <a:off x="609600" y="274638"/>
            <a:ext cx="10972800" cy="2397310"/>
          </a:xfrm>
        </p:spPr>
        <p:txBody>
          <a:bodyPr>
            <a:normAutofit/>
          </a:bodyPr>
          <a:lstStyle/>
          <a:p>
            <a:pPr algn="ctr"/>
            <a:r>
              <a:rPr lang="en-IN" dirty="0">
                <a:solidFill>
                  <a:srgbClr val="C00000"/>
                </a:solidFill>
                <a:effectLst/>
                <a:latin typeface="Algerian" pitchFamily="82" charset="0"/>
              </a:rPr>
              <a:t>Communication Barriers</a:t>
            </a:r>
            <a:br>
              <a:rPr lang="en-IN" dirty="0">
                <a:solidFill>
                  <a:srgbClr val="C00000"/>
                </a:solidFill>
                <a:effectLst/>
                <a:latin typeface="Algerian" pitchFamily="82" charset="0"/>
              </a:rPr>
            </a:br>
            <a:r>
              <a:rPr lang="en-IN" dirty="0"/>
              <a:t/>
            </a:r>
            <a:br>
              <a:rPr lang="en-IN" dirty="0"/>
            </a:br>
            <a:endParaRPr lang="en-IN" dirty="0"/>
          </a:p>
        </p:txBody>
      </p:sp>
    </p:spTree>
    <p:extLst>
      <p:ext uri="{BB962C8B-B14F-4D97-AF65-F5344CB8AC3E}">
        <p14:creationId xmlns:p14="http://schemas.microsoft.com/office/powerpoint/2010/main" val="14694492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latin typeface="Algerian" pitchFamily="82" charset="0"/>
              </a:rPr>
              <a:t>Examples</a:t>
            </a:r>
            <a:endParaRPr lang="en-IN" dirty="0">
              <a:latin typeface="Algerian" pitchFamily="82" charset="0"/>
            </a:endParaRPr>
          </a:p>
        </p:txBody>
      </p:sp>
      <p:sp>
        <p:nvSpPr>
          <p:cNvPr id="6" name="Content Placeholder 5"/>
          <p:cNvSpPr>
            <a:spLocks noGrp="1"/>
          </p:cNvSpPr>
          <p:nvPr>
            <p:ph idx="1"/>
          </p:nvPr>
        </p:nvSpPr>
        <p:spPr/>
        <p:txBody>
          <a:bodyPr>
            <a:normAutofit/>
          </a:bodyPr>
          <a:lstStyle/>
          <a:p>
            <a:pPr lvl="0" fontAlgn="base">
              <a:buFont typeface="Wingdings" pitchFamily="2" charset="2"/>
              <a:buChar char="q"/>
            </a:pPr>
            <a:r>
              <a:rPr lang="en-IN" b="1" i="1" dirty="0"/>
              <a:t> Lack of proper style, feedback.</a:t>
            </a:r>
            <a:endParaRPr lang="en-IN" dirty="0"/>
          </a:p>
          <a:p>
            <a:pPr lvl="0" fontAlgn="base">
              <a:buFont typeface="Wingdings" pitchFamily="2" charset="2"/>
              <a:buChar char="q"/>
            </a:pPr>
            <a:r>
              <a:rPr lang="en-IN" b="1" i="1" dirty="0"/>
              <a:t>Content is not related to customer requirements.</a:t>
            </a:r>
            <a:endParaRPr lang="en-IN" dirty="0"/>
          </a:p>
          <a:p>
            <a:pPr lvl="0" fontAlgn="base">
              <a:buFont typeface="Wingdings" pitchFamily="2" charset="2"/>
              <a:buChar char="q"/>
            </a:pPr>
            <a:r>
              <a:rPr lang="en-IN" b="1" i="1" dirty="0"/>
              <a:t>Failure to maintain dual communication.</a:t>
            </a:r>
            <a:endParaRPr lang="en-IN" dirty="0"/>
          </a:p>
          <a:p>
            <a:pPr lvl="0" fontAlgn="base">
              <a:buFont typeface="Wingdings" pitchFamily="2" charset="2"/>
              <a:buChar char="q"/>
            </a:pPr>
            <a:r>
              <a:rPr lang="en-IN" b="1" i="1" dirty="0"/>
              <a:t>Bad weather</a:t>
            </a:r>
            <a:r>
              <a:rPr lang="en-IN" b="1" i="1" dirty="0" smtClean="0"/>
              <a:t>.</a:t>
            </a:r>
            <a:endParaRPr lang="en-IN" dirty="0"/>
          </a:p>
          <a:p>
            <a:pPr lvl="0" fontAlgn="base">
              <a:buFont typeface="Wingdings" pitchFamily="2" charset="2"/>
              <a:buChar char="q"/>
            </a:pPr>
            <a:r>
              <a:rPr lang="en-IN" b="1" i="1" dirty="0"/>
              <a:t>Availability of technical coordinators</a:t>
            </a:r>
            <a:r>
              <a:rPr lang="en-IN" b="1" i="1" dirty="0" smtClean="0"/>
              <a:t>.</a:t>
            </a:r>
            <a:endParaRPr lang="en-IN" dirty="0"/>
          </a:p>
          <a:p>
            <a:pPr lvl="0" fontAlgn="base">
              <a:buFont typeface="Wingdings" pitchFamily="2" charset="2"/>
              <a:buChar char="q"/>
            </a:pPr>
            <a:r>
              <a:rPr lang="en-IN" b="1" i="1" dirty="0"/>
              <a:t>Lack of leadership.</a:t>
            </a:r>
            <a:endParaRPr lang="en-IN" dirty="0"/>
          </a:p>
          <a:p>
            <a:pPr lvl="0" fontAlgn="base">
              <a:buFont typeface="Wingdings" pitchFamily="2" charset="2"/>
              <a:buChar char="q"/>
            </a:pPr>
            <a:r>
              <a:rPr lang="en-IN" b="1" i="1" dirty="0"/>
              <a:t>Lack of enthusiasm.</a:t>
            </a:r>
            <a:endParaRPr lang="en-IN" dirty="0"/>
          </a:p>
          <a:p>
            <a:pPr lvl="0" fontAlgn="base">
              <a:buFont typeface="Wingdings" pitchFamily="2" charset="2"/>
              <a:buChar char="q"/>
            </a:pPr>
            <a:r>
              <a:rPr lang="en-IN" b="1" i="1" dirty="0"/>
              <a:t>Lack of support from heads of institutions.</a:t>
            </a:r>
            <a:endParaRPr lang="en-IN" dirty="0"/>
          </a:p>
          <a:p>
            <a:pPr>
              <a:buFont typeface="Wingdings" pitchFamily="2" charset="2"/>
              <a:buChar char="v"/>
            </a:pPr>
            <a:endParaRPr lang="en-IN" dirty="0"/>
          </a:p>
        </p:txBody>
      </p:sp>
    </p:spTree>
    <p:extLst>
      <p:ext uri="{BB962C8B-B14F-4D97-AF65-F5344CB8AC3E}">
        <p14:creationId xmlns:p14="http://schemas.microsoft.com/office/powerpoint/2010/main" val="3831245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C76BF24-472F-B961-C848-7937D5DB8044}"/>
              </a:ext>
            </a:extLst>
          </p:cNvPr>
          <p:cNvSpPr>
            <a:spLocks noGrp="1"/>
          </p:cNvSpPr>
          <p:nvPr>
            <p:ph type="title"/>
          </p:nvPr>
        </p:nvSpPr>
        <p:spPr/>
        <p:txBody>
          <a:bodyPr>
            <a:normAutofit fontScale="90000"/>
          </a:bodyPr>
          <a:lstStyle/>
          <a:p>
            <a:pPr algn="ctr"/>
            <a:r>
              <a:rPr lang="en-US" sz="3200" dirty="0">
                <a:effectLst/>
              </a:rPr>
              <a:t/>
            </a:r>
            <a:br>
              <a:rPr lang="en-US" sz="3200" dirty="0">
                <a:effectLst/>
              </a:rPr>
            </a:br>
            <a:r>
              <a:rPr lang="en-US" sz="3600" dirty="0" smtClean="0">
                <a:solidFill>
                  <a:srgbClr val="C00000"/>
                </a:solidFill>
                <a:effectLst/>
                <a:latin typeface="Algerian" pitchFamily="82" charset="0"/>
              </a:rPr>
              <a:t>USE OF COMMUNICATION IN PHARMACEUTICAL INDUSTRY</a:t>
            </a:r>
            <a:r>
              <a:rPr lang="en-US" sz="3600" dirty="0">
                <a:solidFill>
                  <a:srgbClr val="C00000"/>
                </a:solidFill>
                <a:effectLst/>
                <a:latin typeface="Algerian" pitchFamily="82" charset="0"/>
              </a:rPr>
              <a:t/>
            </a:r>
            <a:br>
              <a:rPr lang="en-US" sz="3600" dirty="0">
                <a:solidFill>
                  <a:srgbClr val="C00000"/>
                </a:solidFill>
                <a:effectLst/>
                <a:latin typeface="Algerian" pitchFamily="82" charset="0"/>
              </a:rPr>
            </a:br>
            <a:endParaRPr lang="en-IN" sz="3600" dirty="0">
              <a:solidFill>
                <a:srgbClr val="C00000"/>
              </a:solidFill>
              <a:latin typeface="Algerian" pitchFamily="82" charset="0"/>
            </a:endParaRPr>
          </a:p>
        </p:txBody>
      </p:sp>
      <p:sp>
        <p:nvSpPr>
          <p:cNvPr id="18" name="Text Placeholder 17"/>
          <p:cNvSpPr>
            <a:spLocks noGrp="1"/>
          </p:cNvSpPr>
          <p:nvPr>
            <p:ph type="body" idx="1"/>
          </p:nvPr>
        </p:nvSpPr>
        <p:spPr/>
        <p:txBody>
          <a:bodyPr/>
          <a:lstStyle/>
          <a:p>
            <a:pPr algn="ctr"/>
            <a:r>
              <a:rPr lang="en-IN" b="1" dirty="0"/>
              <a:t>Detailing </a:t>
            </a:r>
            <a:endParaRPr lang="en-IN" dirty="0"/>
          </a:p>
        </p:txBody>
      </p:sp>
      <p:sp>
        <p:nvSpPr>
          <p:cNvPr id="19" name="Text Placeholder 18"/>
          <p:cNvSpPr>
            <a:spLocks noGrp="1"/>
          </p:cNvSpPr>
          <p:nvPr>
            <p:ph type="body" sz="half" idx="3"/>
          </p:nvPr>
        </p:nvSpPr>
        <p:spPr/>
        <p:txBody>
          <a:bodyPr>
            <a:normAutofit fontScale="92500" lnSpcReduction="10000"/>
          </a:bodyPr>
          <a:lstStyle/>
          <a:p>
            <a:pPr algn="ctr"/>
            <a:endParaRPr lang="en-IN" b="1" dirty="0" smtClean="0"/>
          </a:p>
          <a:p>
            <a:pPr algn="ctr"/>
            <a:r>
              <a:rPr lang="en-IN" b="1" dirty="0" smtClean="0"/>
              <a:t>Retailing</a:t>
            </a:r>
            <a:endParaRPr lang="en-IN" dirty="0"/>
          </a:p>
          <a:p>
            <a:endParaRPr lang="en-IN" dirty="0"/>
          </a:p>
        </p:txBody>
      </p:sp>
      <p:sp>
        <p:nvSpPr>
          <p:cNvPr id="4" name="Content Placeholder 3">
            <a:extLst>
              <a:ext uri="{FF2B5EF4-FFF2-40B4-BE49-F238E27FC236}">
                <a16:creationId xmlns:a16="http://schemas.microsoft.com/office/drawing/2014/main" xmlns="" id="{413271C5-BAF7-C776-4839-DFD5B77EE9BA}"/>
              </a:ext>
            </a:extLst>
          </p:cNvPr>
          <p:cNvSpPr>
            <a:spLocks noGrp="1"/>
          </p:cNvSpPr>
          <p:nvPr>
            <p:ph sz="quarter" idx="2"/>
          </p:nvPr>
        </p:nvSpPr>
        <p:spPr/>
        <p:txBody>
          <a:bodyPr>
            <a:normAutofit fontScale="92500"/>
          </a:bodyPr>
          <a:lstStyle/>
          <a:p>
            <a:endParaRPr lang="en-IN" dirty="0"/>
          </a:p>
          <a:p>
            <a:pPr marL="109728" indent="0">
              <a:buNone/>
            </a:pPr>
            <a:r>
              <a:rPr lang="en-US" dirty="0" smtClean="0"/>
              <a:t>	</a:t>
            </a:r>
            <a:r>
              <a:rPr lang="en-US" b="1" dirty="0" smtClean="0">
                <a:latin typeface="Cambria" pitchFamily="18" charset="0"/>
                <a:ea typeface="Cambria" pitchFamily="18" charset="0"/>
              </a:rPr>
              <a:t>Pharmaceutical </a:t>
            </a:r>
            <a:r>
              <a:rPr lang="en-US" b="1" dirty="0">
                <a:latin typeface="Cambria" pitchFamily="18" charset="0"/>
                <a:ea typeface="Cambria" pitchFamily="18" charset="0"/>
              </a:rPr>
              <a:t>detailing is a 1:1 marketing technique pharmaceutical companies use to educate a physician about a vendor's products, hoping that the physician will prescribe the company's products more often.</a:t>
            </a:r>
            <a:endParaRPr lang="en-IN" b="1" dirty="0">
              <a:latin typeface="Cambria" pitchFamily="18" charset="0"/>
              <a:ea typeface="Cambria" pitchFamily="18" charset="0"/>
            </a:endParaRPr>
          </a:p>
          <a:p>
            <a:pPr marL="109728" indent="0">
              <a:buNone/>
            </a:pPr>
            <a:r>
              <a:rPr lang="en-US" b="1" dirty="0" smtClean="0">
                <a:latin typeface="Cambria" pitchFamily="18" charset="0"/>
                <a:ea typeface="Cambria" pitchFamily="18" charset="0"/>
              </a:rPr>
              <a:t>	OR </a:t>
            </a:r>
            <a:r>
              <a:rPr lang="en-US" b="1" dirty="0">
                <a:latin typeface="Cambria" pitchFamily="18" charset="0"/>
                <a:ea typeface="Cambria" pitchFamily="18" charset="0"/>
              </a:rPr>
              <a:t>in other words, </a:t>
            </a:r>
            <a:r>
              <a:rPr lang="en-US" b="1" i="1" dirty="0">
                <a:latin typeface="Cambria" pitchFamily="18" charset="0"/>
                <a:ea typeface="Cambria" pitchFamily="18" charset="0"/>
              </a:rPr>
              <a:t>Detailing can be defined as the presentation of selling point in the most logical sequence.</a:t>
            </a:r>
            <a:endParaRPr lang="en-IN" b="1" dirty="0">
              <a:latin typeface="Cambria" pitchFamily="18" charset="0"/>
              <a:ea typeface="Cambria" pitchFamily="18" charset="0"/>
            </a:endParaRPr>
          </a:p>
          <a:p>
            <a:endParaRPr lang="en-IN" dirty="0"/>
          </a:p>
        </p:txBody>
      </p:sp>
      <p:sp>
        <p:nvSpPr>
          <p:cNvPr id="3" name="Content Placeholder 2">
            <a:extLst>
              <a:ext uri="{FF2B5EF4-FFF2-40B4-BE49-F238E27FC236}">
                <a16:creationId xmlns:a16="http://schemas.microsoft.com/office/drawing/2014/main" xmlns="" id="{4A8F7F99-020B-ECD2-779B-FDAA75D4B62E}"/>
              </a:ext>
            </a:extLst>
          </p:cNvPr>
          <p:cNvSpPr>
            <a:spLocks noGrp="1"/>
          </p:cNvSpPr>
          <p:nvPr>
            <p:ph sz="quarter" idx="4"/>
          </p:nvPr>
        </p:nvSpPr>
        <p:spPr/>
        <p:txBody>
          <a:bodyPr>
            <a:normAutofit/>
          </a:bodyPr>
          <a:lstStyle/>
          <a:p>
            <a:pPr marL="0" indent="0">
              <a:buNone/>
            </a:pPr>
            <a:endParaRPr lang="en-US" b="1" dirty="0" smtClean="0">
              <a:latin typeface="Cambria" pitchFamily="18" charset="0"/>
              <a:ea typeface="Cambria" pitchFamily="18" charset="0"/>
            </a:endParaRPr>
          </a:p>
          <a:p>
            <a:pPr marL="0" indent="0">
              <a:buNone/>
            </a:pPr>
            <a:r>
              <a:rPr lang="en-US" b="1" dirty="0" smtClean="0">
                <a:latin typeface="Cambria" pitchFamily="18" charset="0"/>
                <a:ea typeface="Cambria" pitchFamily="18" charset="0"/>
              </a:rPr>
              <a:t>	Pharmaceutical </a:t>
            </a:r>
            <a:r>
              <a:rPr lang="en-US" b="1" dirty="0">
                <a:latin typeface="Cambria" pitchFamily="18" charset="0"/>
                <a:ea typeface="Cambria" pitchFamily="18" charset="0"/>
              </a:rPr>
              <a:t>RETAILING can be defined as the activities performed at Retailers level to generate information to make our presentation effective and to make our sales call successful.</a:t>
            </a:r>
            <a:endParaRPr lang="en-IN" b="1" dirty="0">
              <a:latin typeface="Cambria" pitchFamily="18" charset="0"/>
              <a:ea typeface="Cambria" pitchFamily="18" charset="0"/>
            </a:endParaRPr>
          </a:p>
          <a:p>
            <a:pPr marL="0" indent="0">
              <a:buNone/>
            </a:pPr>
            <a:endParaRPr lang="en-IN" dirty="0">
              <a:latin typeface="Cambria" pitchFamily="18" charset="0"/>
              <a:ea typeface="Cambria" pitchFamily="18" charset="0"/>
              <a:cs typeface="Arial" pitchFamily="34" charset="0"/>
            </a:endParaRPr>
          </a:p>
        </p:txBody>
      </p:sp>
    </p:spTree>
    <p:extLst>
      <p:ext uri="{BB962C8B-B14F-4D97-AF65-F5344CB8AC3E}">
        <p14:creationId xmlns:p14="http://schemas.microsoft.com/office/powerpoint/2010/main" val="34545391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4088" y="365125"/>
            <a:ext cx="8697912" cy="4535488"/>
          </a:xfrm>
        </p:spPr>
        <p:txBody>
          <a:bodyPr>
            <a:normAutofit/>
          </a:bodyPr>
          <a:lstStyle/>
          <a:p>
            <a:pPr algn="ctr"/>
            <a:r>
              <a:rPr lang="en-US" sz="6000" dirty="0">
                <a:solidFill>
                  <a:schemeClr val="accent1">
                    <a:lumMod val="50000"/>
                  </a:schemeClr>
                </a:solidFill>
                <a:latin typeface="Algerian" panose="04020705040A02060702" pitchFamily="82" charset="0"/>
              </a:rPr>
              <a:t>THANK YOU</a:t>
            </a: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endParaRPr lang="en-IN" sz="6000" dirty="0"/>
          </a:p>
        </p:txBody>
      </p:sp>
    </p:spTree>
    <p:extLst>
      <p:ext uri="{BB962C8B-B14F-4D97-AF65-F5344CB8AC3E}">
        <p14:creationId xmlns:p14="http://schemas.microsoft.com/office/powerpoint/2010/main" val="1041289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p:txBody>
          <a:bodyPr>
            <a:normAutofit/>
          </a:bodyPr>
          <a:lstStyle/>
          <a:p>
            <a:pPr marL="109728" indent="0">
              <a:buNone/>
            </a:pPr>
            <a:r>
              <a:rPr lang="en-IN" b="1" dirty="0">
                <a:latin typeface="Cambria" pitchFamily="18" charset="0"/>
                <a:ea typeface="Cambria" pitchFamily="18" charset="0"/>
              </a:rPr>
              <a:t>Communication is simply the act of transferring </a:t>
            </a:r>
            <a:r>
              <a:rPr lang="en-IN" b="1" dirty="0" smtClean="0">
                <a:latin typeface="Cambria" pitchFamily="18" charset="0"/>
                <a:ea typeface="Cambria" pitchFamily="18" charset="0"/>
              </a:rPr>
              <a:t> of information</a:t>
            </a:r>
            <a:r>
              <a:rPr lang="en-IN" b="1" dirty="0">
                <a:latin typeface="Cambria" pitchFamily="18" charset="0"/>
                <a:ea typeface="Cambria" pitchFamily="18" charset="0"/>
              </a:rPr>
              <a:t>, ideas ,thought and feelings from one place, person or group to another.</a:t>
            </a:r>
            <a:endParaRPr lang="en-IN" dirty="0">
              <a:latin typeface="Cambria" pitchFamily="18" charset="0"/>
              <a:ea typeface="Cambria" pitchFamily="18" charset="0"/>
            </a:endParaRPr>
          </a:p>
          <a:p>
            <a:pPr marL="109728" indent="0">
              <a:buNone/>
            </a:pPr>
            <a:r>
              <a:rPr lang="en-IN" b="1" dirty="0" smtClean="0">
                <a:solidFill>
                  <a:srgbClr val="0070C0"/>
                </a:solidFill>
                <a:latin typeface="Cambria" pitchFamily="18" charset="0"/>
                <a:ea typeface="Cambria" pitchFamily="18" charset="0"/>
              </a:rPr>
              <a:t>Every </a:t>
            </a:r>
            <a:r>
              <a:rPr lang="en-IN" b="1" dirty="0">
                <a:solidFill>
                  <a:srgbClr val="0070C0"/>
                </a:solidFill>
                <a:latin typeface="Cambria" pitchFamily="18" charset="0"/>
                <a:ea typeface="Cambria" pitchFamily="18" charset="0"/>
              </a:rPr>
              <a:t>communication involves </a:t>
            </a:r>
          </a:p>
          <a:p>
            <a:r>
              <a:rPr lang="en-IN" b="1" dirty="0">
                <a:solidFill>
                  <a:srgbClr val="0070C0"/>
                </a:solidFill>
                <a:latin typeface="Cambria" pitchFamily="18" charset="0"/>
                <a:ea typeface="Cambria" pitchFamily="18" charset="0"/>
              </a:rPr>
              <a:t>       (at least) one sender,</a:t>
            </a:r>
          </a:p>
          <a:p>
            <a:r>
              <a:rPr lang="en-IN" b="1" dirty="0">
                <a:solidFill>
                  <a:srgbClr val="0070C0"/>
                </a:solidFill>
                <a:latin typeface="Cambria" pitchFamily="18" charset="0"/>
                <a:ea typeface="Cambria" pitchFamily="18" charset="0"/>
              </a:rPr>
              <a:t> 	 message and </a:t>
            </a:r>
          </a:p>
          <a:p>
            <a:r>
              <a:rPr lang="en-IN" b="1" dirty="0">
                <a:solidFill>
                  <a:srgbClr val="0070C0"/>
                </a:solidFill>
                <a:latin typeface="Cambria" pitchFamily="18" charset="0"/>
                <a:ea typeface="Cambria" pitchFamily="18" charset="0"/>
              </a:rPr>
              <a:t> 	(at least) recipient. </a:t>
            </a:r>
          </a:p>
          <a:p>
            <a:endParaRPr lang="en-IN" dirty="0"/>
          </a:p>
        </p:txBody>
      </p:sp>
      <p:sp>
        <p:nvSpPr>
          <p:cNvPr id="8" name="Content Placeholder 7"/>
          <p:cNvSpPr>
            <a:spLocks noGrp="1"/>
          </p:cNvSpPr>
          <p:nvPr>
            <p:ph sz="half" idx="2"/>
          </p:nvPr>
        </p:nvSpPr>
        <p:spPr/>
        <p:txBody>
          <a:bodyPr>
            <a:normAutofit/>
          </a:bodyPr>
          <a:lstStyle/>
          <a:p>
            <a:pPr marL="109728" indent="0">
              <a:buNone/>
            </a:pPr>
            <a:endParaRPr lang="en-IN" sz="2400" dirty="0" smtClean="0"/>
          </a:p>
          <a:p>
            <a:pPr marL="109728" indent="0">
              <a:buNone/>
            </a:pPr>
            <a:endParaRPr lang="en-IN" sz="2400" dirty="0"/>
          </a:p>
          <a:p>
            <a:pPr marL="109728" indent="0">
              <a:buNone/>
            </a:pPr>
            <a:endParaRPr lang="en-IN" sz="2200" b="1" i="1" dirty="0">
              <a:latin typeface="Cambria" pitchFamily="18" charset="0"/>
              <a:ea typeface="Cambria" pitchFamily="18" charset="0"/>
              <a:cs typeface="Arial" pitchFamily="34" charset="0"/>
            </a:endParaRPr>
          </a:p>
          <a:p>
            <a:pPr marL="109728" indent="0">
              <a:buNone/>
            </a:pPr>
            <a:endParaRPr lang="en-IN" dirty="0"/>
          </a:p>
        </p:txBody>
      </p:sp>
      <p:sp>
        <p:nvSpPr>
          <p:cNvPr id="2" name="Title 1">
            <a:extLst>
              <a:ext uri="{FF2B5EF4-FFF2-40B4-BE49-F238E27FC236}">
                <a16:creationId xmlns:a16="http://schemas.microsoft.com/office/drawing/2014/main" xmlns="" id="{9B1D167C-41D4-E5F1-B193-B79C1A0AC34D}"/>
              </a:ext>
            </a:extLst>
          </p:cNvPr>
          <p:cNvSpPr>
            <a:spLocks noGrp="1"/>
          </p:cNvSpPr>
          <p:nvPr>
            <p:ph type="title"/>
          </p:nvPr>
        </p:nvSpPr>
        <p:spPr>
          <a:xfrm>
            <a:off x="609600" y="274638"/>
            <a:ext cx="10972800" cy="2896074"/>
          </a:xfrm>
        </p:spPr>
        <p:txBody>
          <a:bodyPr>
            <a:normAutofit/>
          </a:bodyPr>
          <a:lstStyle/>
          <a:p>
            <a:pPr algn="ctr"/>
            <a:r>
              <a:rPr lang="en-US" sz="4400" dirty="0">
                <a:solidFill>
                  <a:srgbClr val="C00000"/>
                </a:solidFill>
                <a:effectLst/>
                <a:latin typeface="Algerian" pitchFamily="82" charset="0"/>
              </a:rPr>
              <a:t>COMMUNICATION</a:t>
            </a:r>
            <a:r>
              <a:rPr lang="en-IN" sz="4400" dirty="0">
                <a:solidFill>
                  <a:srgbClr val="C00000"/>
                </a:solidFill>
                <a:effectLst/>
                <a:latin typeface="Algerian" pitchFamily="82" charset="0"/>
              </a:rPr>
              <a:t/>
            </a:r>
            <a:br>
              <a:rPr lang="en-IN" sz="4400" dirty="0">
                <a:solidFill>
                  <a:srgbClr val="C00000"/>
                </a:solidFill>
                <a:effectLst/>
                <a:latin typeface="Algerian" pitchFamily="82" charset="0"/>
              </a:rPr>
            </a:br>
            <a:r>
              <a:rPr lang="en-IN" sz="1600" dirty="0">
                <a:effectLst/>
              </a:rPr>
              <a:t/>
            </a:r>
            <a:br>
              <a:rPr lang="en-IN" sz="1600" dirty="0">
                <a:effectLst/>
              </a:rPr>
            </a:b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r>
            <a:br>
              <a:rPr lang="en-IN"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7034" y="1591293"/>
            <a:ext cx="4690752" cy="4298867"/>
          </a:xfrm>
          <a:prstGeom prst="rect">
            <a:avLst/>
          </a:prstGeom>
        </p:spPr>
      </p:pic>
    </p:spTree>
    <p:extLst>
      <p:ext uri="{BB962C8B-B14F-4D97-AF65-F5344CB8AC3E}">
        <p14:creationId xmlns:p14="http://schemas.microsoft.com/office/powerpoint/2010/main" val="1228687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15899B0B-1391-3C33-1488-A05346D1657C}"/>
              </a:ext>
            </a:extLst>
          </p:cNvPr>
          <p:cNvSpPr>
            <a:spLocks noGrp="1"/>
          </p:cNvSpPr>
          <p:nvPr>
            <p:ph idx="1"/>
          </p:nvPr>
        </p:nvSpPr>
        <p:spPr/>
        <p:txBody>
          <a:bodyPr>
            <a:normAutofit/>
          </a:bodyPr>
          <a:lstStyle/>
          <a:p>
            <a:endParaRPr lang="en-IN" sz="2000" i="1" kern="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109728" indent="0">
              <a:buNone/>
            </a:pPr>
            <a:r>
              <a:rPr lang="en-IN" sz="2400" dirty="0" smtClean="0"/>
              <a:t>    </a:t>
            </a:r>
            <a:r>
              <a:rPr lang="en-IN" sz="2400" dirty="0" smtClean="0">
                <a:latin typeface="Algerian" pitchFamily="82" charset="0"/>
              </a:rPr>
              <a:t>SENDER        ENCODING            MEDIUM      D </a:t>
            </a:r>
            <a:r>
              <a:rPr lang="en-IN" sz="2400" dirty="0" err="1" smtClean="0">
                <a:latin typeface="Algerian" pitchFamily="82" charset="0"/>
              </a:rPr>
              <a:t>de</a:t>
            </a:r>
            <a:r>
              <a:rPr lang="en-IN" sz="2400" dirty="0" err="1" smtClean="0">
                <a:latin typeface="Algerian" pitchFamily="82" charset="0"/>
              </a:rPr>
              <a:t>CODING</a:t>
            </a:r>
            <a:r>
              <a:rPr lang="en-IN" sz="2400" dirty="0" smtClean="0">
                <a:latin typeface="Algerian" pitchFamily="82" charset="0"/>
              </a:rPr>
              <a:t>             </a:t>
            </a:r>
            <a:r>
              <a:rPr lang="en-IN" sz="2400" dirty="0" smtClean="0">
                <a:latin typeface="Algerian" pitchFamily="82" charset="0"/>
              </a:rPr>
              <a:t>RECEIVER</a:t>
            </a:r>
          </a:p>
          <a:p>
            <a:endParaRPr lang="en-US" sz="2400" dirty="0">
              <a:latin typeface="Algerian" pitchFamily="82" charset="0"/>
            </a:endParaRPr>
          </a:p>
          <a:p>
            <a:endParaRPr lang="en-IN" sz="2400" dirty="0">
              <a:latin typeface="Algerian" pitchFamily="82" charset="0"/>
            </a:endParaRPr>
          </a:p>
          <a:p>
            <a:pPr marL="109728" indent="0">
              <a:buNone/>
            </a:pPr>
            <a:r>
              <a:rPr lang="en-IN" sz="2400" dirty="0">
                <a:latin typeface="Algerian" pitchFamily="82" charset="0"/>
              </a:rPr>
              <a:t>					</a:t>
            </a:r>
            <a:r>
              <a:rPr lang="en-IN" sz="2400" dirty="0" smtClean="0">
                <a:latin typeface="Algerian" pitchFamily="82" charset="0"/>
              </a:rPr>
              <a:t>FEEDBACK</a:t>
            </a:r>
            <a:endParaRPr lang="en-IN" sz="2400" dirty="0">
              <a:latin typeface="Algerian" pitchFamily="82" charset="0"/>
            </a:endParaRPr>
          </a:p>
          <a:p>
            <a:pPr marL="109728" lvl="0" indent="0">
              <a:buNone/>
            </a:pPr>
            <a:endParaRPr lang="en-IN" sz="2200" dirty="0">
              <a:latin typeface="Algerian" pitchFamily="82" charset="0"/>
              <a:cs typeface="Arial" pitchFamily="34" charset="0"/>
            </a:endParaRPr>
          </a:p>
          <a:p>
            <a:endParaRPr lang="en-IN" dirty="0"/>
          </a:p>
        </p:txBody>
      </p:sp>
      <p:sp>
        <p:nvSpPr>
          <p:cNvPr id="4" name="Title 3"/>
          <p:cNvSpPr>
            <a:spLocks noGrp="1"/>
          </p:cNvSpPr>
          <p:nvPr>
            <p:ph type="title"/>
          </p:nvPr>
        </p:nvSpPr>
        <p:spPr>
          <a:xfrm>
            <a:off x="609600" y="274637"/>
            <a:ext cx="10972800" cy="1684791"/>
          </a:xfrm>
        </p:spPr>
        <p:txBody>
          <a:bodyPr>
            <a:normAutofit/>
          </a:bodyPr>
          <a:lstStyle/>
          <a:p>
            <a:pPr algn="ctr"/>
            <a:r>
              <a:rPr lang="en-US" dirty="0" smtClean="0">
                <a:solidFill>
                  <a:srgbClr val="C00000"/>
                </a:solidFill>
                <a:effectLst/>
                <a:latin typeface="Algerian" pitchFamily="82" charset="0"/>
              </a:rPr>
              <a:t>Process of communication</a:t>
            </a:r>
            <a:r>
              <a:rPr lang="en-IN" dirty="0">
                <a:effectLst/>
              </a:rPr>
              <a:t/>
            </a:r>
            <a:br>
              <a:rPr lang="en-IN" dirty="0">
                <a:effectLst/>
              </a:rPr>
            </a:br>
            <a:endParaRPr lang="en-IN" dirty="0"/>
          </a:p>
        </p:txBody>
      </p:sp>
      <p:sp>
        <p:nvSpPr>
          <p:cNvPr id="2" name="Right Arrow 1"/>
          <p:cNvSpPr/>
          <p:nvPr/>
        </p:nvSpPr>
        <p:spPr>
          <a:xfrm>
            <a:off x="2351314" y="1933273"/>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ight Arrow 4"/>
          <p:cNvSpPr/>
          <p:nvPr/>
        </p:nvSpPr>
        <p:spPr>
          <a:xfrm>
            <a:off x="4536374" y="1933273"/>
            <a:ext cx="605642"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Right Arrow 5"/>
          <p:cNvSpPr/>
          <p:nvPr/>
        </p:nvSpPr>
        <p:spPr>
          <a:xfrm>
            <a:off x="6410696" y="1933273"/>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ight Arrow 6"/>
          <p:cNvSpPr/>
          <p:nvPr/>
        </p:nvSpPr>
        <p:spPr>
          <a:xfrm>
            <a:off x="8737102" y="1933273"/>
            <a:ext cx="489204"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Left-Up Arrow 7"/>
          <p:cNvSpPr/>
          <p:nvPr/>
        </p:nvSpPr>
        <p:spPr>
          <a:xfrm>
            <a:off x="7220197" y="2850078"/>
            <a:ext cx="3384468" cy="676893"/>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Left-Up Arrow 8"/>
          <p:cNvSpPr/>
          <p:nvPr/>
        </p:nvSpPr>
        <p:spPr>
          <a:xfrm rot="5400000">
            <a:off x="2764180" y="1591597"/>
            <a:ext cx="676894" cy="3193855"/>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597171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A1C423AA-80A2-F509-A4FE-CFDEB47505E7}"/>
              </a:ext>
            </a:extLst>
          </p:cNvPr>
          <p:cNvSpPr>
            <a:spLocks noGrp="1"/>
          </p:cNvSpPr>
          <p:nvPr>
            <p:ph sz="half" idx="1"/>
          </p:nvPr>
        </p:nvSpPr>
        <p:spPr/>
        <p:txBody>
          <a:bodyPr>
            <a:normAutofit fontScale="77500" lnSpcReduction="20000"/>
          </a:bodyPr>
          <a:lstStyle/>
          <a:p>
            <a:endParaRPr lang="en-IN" dirty="0" smtClean="0"/>
          </a:p>
          <a:p>
            <a:endParaRPr lang="en-IN" dirty="0"/>
          </a:p>
        </p:txBody>
      </p:sp>
      <p:sp>
        <p:nvSpPr>
          <p:cNvPr id="9" name="Content Placeholder 8"/>
          <p:cNvSpPr>
            <a:spLocks noGrp="1"/>
          </p:cNvSpPr>
          <p:nvPr>
            <p:ph sz="half" idx="2"/>
          </p:nvPr>
        </p:nvSpPr>
        <p:spPr>
          <a:xfrm>
            <a:off x="855023" y="1481329"/>
            <a:ext cx="10727377" cy="4525963"/>
          </a:xfrm>
        </p:spPr>
        <p:txBody>
          <a:bodyPr>
            <a:normAutofit fontScale="77500" lnSpcReduction="20000"/>
          </a:bodyPr>
          <a:lstStyle/>
          <a:p>
            <a:pPr marL="109728" lvl="0" indent="0" fontAlgn="base">
              <a:buNone/>
            </a:pPr>
            <a:r>
              <a:rPr lang="en-IN" sz="3400" b="1" i="1" dirty="0">
                <a:latin typeface="Cambria" pitchFamily="18" charset="0"/>
                <a:ea typeface="Cambria" pitchFamily="18" charset="0"/>
              </a:rPr>
              <a:t>Verbal communication</a:t>
            </a:r>
            <a:r>
              <a:rPr lang="en-IN" b="1" dirty="0"/>
              <a:t>: </a:t>
            </a:r>
            <a:endParaRPr lang="en-IN" dirty="0"/>
          </a:p>
          <a:p>
            <a:pPr marL="109728" indent="0">
              <a:buNone/>
            </a:pPr>
            <a:r>
              <a:rPr lang="en-IN" dirty="0" smtClean="0"/>
              <a:t>	Communication </a:t>
            </a:r>
            <a:r>
              <a:rPr lang="en-IN" dirty="0"/>
              <a:t>occurs through verbal, verbal or </a:t>
            </a:r>
            <a:r>
              <a:rPr lang="en-IN" dirty="0">
                <a:hlinkClick r:id="rId2"/>
              </a:rPr>
              <a:t>written communication</a:t>
            </a:r>
            <a:r>
              <a:rPr lang="en-IN" dirty="0"/>
              <a:t> that conveys or conveys a message to others is called oral communication. Verbal communication is the use of language to convey information verbally or in sign language</a:t>
            </a:r>
            <a:r>
              <a:rPr lang="en-IN" dirty="0" smtClean="0"/>
              <a:t>. Verbal </a:t>
            </a:r>
            <a:r>
              <a:rPr lang="en-IN" dirty="0"/>
              <a:t>communication is important because it works well. It can be helpful to support verbal Non-verbal communication </a:t>
            </a:r>
            <a:r>
              <a:rPr lang="en-IN" dirty="0"/>
              <a:t>.</a:t>
            </a:r>
            <a:endParaRPr lang="en-IN" dirty="0"/>
          </a:p>
          <a:p>
            <a:pPr marL="109728" indent="0">
              <a:buNone/>
            </a:pPr>
            <a:r>
              <a:rPr lang="en-IN" dirty="0"/>
              <a:t> </a:t>
            </a:r>
          </a:p>
          <a:p>
            <a:pPr marL="109728" lvl="0" indent="0" fontAlgn="base">
              <a:buNone/>
            </a:pPr>
            <a:r>
              <a:rPr lang="en-IN" sz="3400" b="1" i="1" dirty="0">
                <a:latin typeface="Cambria" pitchFamily="18" charset="0"/>
                <a:ea typeface="Cambria" pitchFamily="18" charset="0"/>
              </a:rPr>
              <a:t>Non-verbal communication: </a:t>
            </a:r>
            <a:endParaRPr lang="en-IN" sz="3400" i="1" dirty="0">
              <a:latin typeface="Cambria" pitchFamily="18" charset="0"/>
              <a:ea typeface="Cambria" pitchFamily="18" charset="0"/>
            </a:endParaRPr>
          </a:p>
          <a:p>
            <a:pPr marL="109728" indent="0">
              <a:buNone/>
            </a:pPr>
            <a:r>
              <a:rPr lang="en-IN" dirty="0" smtClean="0"/>
              <a:t>	It </a:t>
            </a:r>
            <a:r>
              <a:rPr lang="en-IN" dirty="0"/>
              <a:t>occurs with signs, symbols, </a:t>
            </a:r>
            <a:r>
              <a:rPr lang="en-IN" dirty="0" smtClean="0"/>
              <a:t>colours</a:t>
            </a:r>
            <a:r>
              <a:rPr lang="en-IN" dirty="0"/>
              <a:t>, touches, body or facial features. Insignificant communication is using body language, body </a:t>
            </a:r>
            <a:r>
              <a:rPr lang="en-IN" dirty="0" smtClean="0"/>
              <a:t>and </a:t>
            </a:r>
            <a:r>
              <a:rPr lang="en-IN" dirty="0"/>
              <a:t>facial expressions to convey information to others. It can be used both intentionally and deliberately. For example, you may have a smile on your face when you hear an idea or a piece of interesting or exciting information. </a:t>
            </a:r>
          </a:p>
        </p:txBody>
      </p:sp>
      <p:sp>
        <p:nvSpPr>
          <p:cNvPr id="2" name="Title 1">
            <a:extLst>
              <a:ext uri="{FF2B5EF4-FFF2-40B4-BE49-F238E27FC236}">
                <a16:creationId xmlns:a16="http://schemas.microsoft.com/office/drawing/2014/main" xmlns="" id="{628C7CE2-DA53-19DF-D72C-496CE7DC349A}"/>
              </a:ext>
            </a:extLst>
          </p:cNvPr>
          <p:cNvSpPr>
            <a:spLocks noGrp="1"/>
          </p:cNvSpPr>
          <p:nvPr>
            <p:ph type="title"/>
          </p:nvPr>
        </p:nvSpPr>
        <p:spPr/>
        <p:txBody>
          <a:bodyPr>
            <a:normAutofit fontScale="90000"/>
          </a:bodyPr>
          <a:lstStyle/>
          <a:p>
            <a:pPr algn="ctr"/>
            <a:r>
              <a:rPr lang="en-IN" dirty="0" smtClean="0"/>
              <a:t/>
            </a:r>
            <a:br>
              <a:rPr lang="en-IN" dirty="0" smtClean="0"/>
            </a:br>
            <a:r>
              <a:rPr lang="en-IN" dirty="0">
                <a:solidFill>
                  <a:srgbClr val="C00000"/>
                </a:solidFill>
                <a:effectLst/>
                <a:latin typeface="Algerian" pitchFamily="82" charset="0"/>
              </a:rPr>
              <a:t>Types of Communication:-</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3977519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lnSpcReduction="10000"/>
          </a:bodyPr>
          <a:lstStyle/>
          <a:p>
            <a:pPr marL="109728" lvl="0" indent="0" fontAlgn="base">
              <a:buNone/>
            </a:pPr>
            <a:r>
              <a:rPr lang="en-IN" b="1" i="1" dirty="0">
                <a:latin typeface="Cambria" pitchFamily="18" charset="0"/>
                <a:ea typeface="Cambria" pitchFamily="18" charset="0"/>
              </a:rPr>
              <a:t>Formal Communication</a:t>
            </a:r>
            <a:r>
              <a:rPr lang="en-IN" b="1" dirty="0"/>
              <a:t>:</a:t>
            </a:r>
            <a:endParaRPr lang="en-IN" dirty="0"/>
          </a:p>
          <a:p>
            <a:pPr marL="109728" indent="0">
              <a:buNone/>
            </a:pPr>
            <a:r>
              <a:rPr lang="en-IN" dirty="0" smtClean="0">
                <a:latin typeface="Cambria" pitchFamily="18" charset="0"/>
                <a:ea typeface="Cambria" pitchFamily="18" charset="0"/>
              </a:rPr>
              <a:t>	Formal </a:t>
            </a:r>
            <a:r>
              <a:rPr lang="en-IN" dirty="0">
                <a:latin typeface="Cambria" pitchFamily="18" charset="0"/>
                <a:ea typeface="Cambria" pitchFamily="18" charset="0"/>
              </a:rPr>
              <a:t>Communication refers to communication that takes place through legal channels in an organization. That kind of communication takes place between managers or employees of the same class or between high and low and vice versa. It may be oral or written but a complete record of that communication is kept in the organization.</a:t>
            </a:r>
          </a:p>
          <a:p>
            <a:pPr marL="109728" indent="0">
              <a:buNone/>
            </a:pPr>
            <a:endParaRPr lang="en-IN" dirty="0"/>
          </a:p>
        </p:txBody>
      </p:sp>
      <p:sp>
        <p:nvSpPr>
          <p:cNvPr id="4" name="Content Placeholder 3"/>
          <p:cNvSpPr>
            <a:spLocks noGrp="1"/>
          </p:cNvSpPr>
          <p:nvPr>
            <p:ph sz="half" idx="2"/>
          </p:nvPr>
        </p:nvSpPr>
        <p:spPr/>
        <p:txBody>
          <a:bodyPr>
            <a:normAutofit fontScale="92500" lnSpcReduction="10000"/>
          </a:bodyPr>
          <a:lstStyle/>
          <a:p>
            <a:pPr marL="109728" lvl="0" indent="0" fontAlgn="base">
              <a:buNone/>
            </a:pPr>
            <a:r>
              <a:rPr lang="en-IN" b="1" i="1" dirty="0">
                <a:latin typeface="Cambria" pitchFamily="18" charset="0"/>
                <a:ea typeface="Cambria" pitchFamily="18" charset="0"/>
              </a:rPr>
              <a:t>Informal Communication</a:t>
            </a:r>
            <a:r>
              <a:rPr lang="en-IN" b="1" dirty="0">
                <a:latin typeface="Cambria" pitchFamily="18" charset="0"/>
                <a:ea typeface="Cambria" pitchFamily="18" charset="0"/>
              </a:rPr>
              <a:t>:</a:t>
            </a:r>
            <a:endParaRPr lang="en-IN" dirty="0">
              <a:latin typeface="Cambria" pitchFamily="18" charset="0"/>
              <a:ea typeface="Cambria" pitchFamily="18" charset="0"/>
            </a:endParaRPr>
          </a:p>
          <a:p>
            <a:pPr marL="109728" indent="0">
              <a:buNone/>
            </a:pPr>
            <a:r>
              <a:rPr lang="en-IN" dirty="0" smtClean="0">
                <a:latin typeface="Cambria" pitchFamily="18" charset="0"/>
                <a:ea typeface="Cambria" pitchFamily="18" charset="0"/>
              </a:rPr>
              <a:t>	Informal </a:t>
            </a:r>
            <a:r>
              <a:rPr lang="en-IN" dirty="0">
                <a:latin typeface="Cambria" pitchFamily="18" charset="0"/>
                <a:ea typeface="Cambria" pitchFamily="18" charset="0"/>
              </a:rPr>
              <a:t>communication is defined as any communication that occurs outside of the official channels of communication. Informal communication is often referred to as the </a:t>
            </a:r>
            <a:r>
              <a:rPr lang="en-IN" dirty="0" smtClean="0">
                <a:latin typeface="Cambria" pitchFamily="18" charset="0"/>
                <a:ea typeface="Cambria" pitchFamily="18" charset="0"/>
              </a:rPr>
              <a:t>‘</a:t>
            </a:r>
            <a:r>
              <a:rPr lang="en-IN" i="1" dirty="0" smtClean="0">
                <a:solidFill>
                  <a:srgbClr val="C00000"/>
                </a:solidFill>
                <a:latin typeface="Cambria" pitchFamily="18" charset="0"/>
                <a:ea typeface="Cambria" pitchFamily="18" charset="0"/>
              </a:rPr>
              <a:t>grapevine</a:t>
            </a:r>
            <a:r>
              <a:rPr lang="en-IN" i="1" dirty="0">
                <a:solidFill>
                  <a:srgbClr val="C00000"/>
                </a:solidFill>
                <a:latin typeface="Cambria" pitchFamily="18" charset="0"/>
                <a:ea typeface="Cambria" pitchFamily="18" charset="0"/>
              </a:rPr>
              <a:t>’</a:t>
            </a:r>
            <a:r>
              <a:rPr lang="en-IN" dirty="0">
                <a:latin typeface="Cambria" pitchFamily="18" charset="0"/>
                <a:ea typeface="Cambria" pitchFamily="18" charset="0"/>
              </a:rPr>
              <a:t> as it spreads throughout the organization and on all sides regardless of the level of authority.</a:t>
            </a:r>
          </a:p>
          <a:p>
            <a:endParaRPr lang="en-IN" dirty="0"/>
          </a:p>
        </p:txBody>
      </p:sp>
      <p:sp>
        <p:nvSpPr>
          <p:cNvPr id="2" name="Title 1"/>
          <p:cNvSpPr>
            <a:spLocks noGrp="1"/>
          </p:cNvSpPr>
          <p:nvPr>
            <p:ph type="title"/>
          </p:nvPr>
        </p:nvSpPr>
        <p:spPr/>
        <p:txBody>
          <a:bodyPr>
            <a:normAutofit fontScale="90000"/>
          </a:bodyPr>
          <a:lstStyle/>
          <a:p>
            <a:pPr algn="ctr"/>
            <a:r>
              <a:rPr lang="en-IN" i="1" dirty="0">
                <a:solidFill>
                  <a:srgbClr val="C00000"/>
                </a:solidFill>
                <a:effectLst/>
                <a:latin typeface="Algerian" pitchFamily="82" charset="0"/>
              </a:rPr>
              <a:t>Mode Of Communication:-</a:t>
            </a: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30129210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7500" lnSpcReduction="20000"/>
          </a:bodyPr>
          <a:lstStyle/>
          <a:p>
            <a:pPr marL="109728" indent="0" fontAlgn="base">
              <a:buNone/>
            </a:pPr>
            <a:r>
              <a:rPr lang="en-US" b="1" i="1" dirty="0" smtClean="0">
                <a:solidFill>
                  <a:srgbClr val="FF0000"/>
                </a:solidFill>
                <a:latin typeface="Cambria" pitchFamily="18" charset="0"/>
                <a:ea typeface="Cambria" pitchFamily="18" charset="0"/>
              </a:rPr>
              <a:t>1.Facial </a:t>
            </a:r>
            <a:r>
              <a:rPr lang="en-US" b="1" i="1" dirty="0">
                <a:solidFill>
                  <a:srgbClr val="FF0000"/>
                </a:solidFill>
                <a:latin typeface="Cambria" pitchFamily="18" charset="0"/>
                <a:ea typeface="Cambria" pitchFamily="18" charset="0"/>
              </a:rPr>
              <a:t>Expressions</a:t>
            </a:r>
            <a:endParaRPr lang="en-IN" b="1" i="1" dirty="0">
              <a:solidFill>
                <a:srgbClr val="FF0000"/>
              </a:solidFill>
              <a:latin typeface="Cambria" pitchFamily="18" charset="0"/>
              <a:ea typeface="Cambria" pitchFamily="18" charset="0"/>
            </a:endParaRPr>
          </a:p>
          <a:p>
            <a:pPr marL="109728" indent="0" fontAlgn="base">
              <a:buNone/>
            </a:pPr>
            <a:r>
              <a:rPr lang="en-IN" dirty="0" smtClean="0">
                <a:latin typeface="Cambria" pitchFamily="18" charset="0"/>
                <a:ea typeface="Cambria" pitchFamily="18" charset="0"/>
                <a:hlinkClick r:id="rId2"/>
              </a:rPr>
              <a:t>Facial </a:t>
            </a:r>
            <a:r>
              <a:rPr lang="en-IN" dirty="0">
                <a:latin typeface="Cambria" pitchFamily="18" charset="0"/>
                <a:ea typeface="Cambria" pitchFamily="18" charset="0"/>
                <a:hlinkClick r:id="rId2"/>
              </a:rPr>
              <a:t>expressions</a:t>
            </a:r>
            <a:r>
              <a:rPr lang="en-IN" dirty="0">
                <a:latin typeface="Cambria" pitchFamily="18" charset="0"/>
                <a:ea typeface="Cambria" pitchFamily="18" charset="0"/>
              </a:rPr>
              <a:t> are responsible for a huge proportion of nonverbal communication. Consider how much information can be conveyed with a smile or a frown. The look on a person's face is often the first thing we see, even before we hear what they have to say</a:t>
            </a:r>
            <a:r>
              <a:rPr lang="en-IN" dirty="0" smtClean="0">
                <a:latin typeface="Cambria" pitchFamily="18" charset="0"/>
                <a:ea typeface="Cambria" pitchFamily="18" charset="0"/>
              </a:rPr>
              <a:t>.</a:t>
            </a:r>
          </a:p>
          <a:p>
            <a:pPr marL="109728" indent="0" fontAlgn="base">
              <a:buNone/>
            </a:pPr>
            <a:endParaRPr lang="en-IN" dirty="0">
              <a:latin typeface="Cambria" pitchFamily="18" charset="0"/>
              <a:ea typeface="Cambria" pitchFamily="18" charset="0"/>
            </a:endParaRPr>
          </a:p>
          <a:p>
            <a:pPr marL="109728" indent="0" fontAlgn="base">
              <a:buNone/>
            </a:pPr>
            <a:r>
              <a:rPr lang="en-IN" dirty="0" smtClean="0">
                <a:latin typeface="Cambria" pitchFamily="18" charset="0"/>
                <a:ea typeface="Cambria" pitchFamily="18" charset="0"/>
              </a:rPr>
              <a:t>	While </a:t>
            </a:r>
            <a:r>
              <a:rPr lang="en-IN" dirty="0">
                <a:latin typeface="Cambria" pitchFamily="18" charset="0"/>
                <a:ea typeface="Cambria" pitchFamily="18" charset="0"/>
              </a:rPr>
              <a:t>nonverbal communication and behaviour can vary dramatically between cultures, the facial expressions for happiness, sadness, anger, and fear are similar throughout the world.</a:t>
            </a:r>
          </a:p>
          <a:p>
            <a:endParaRPr lang="en-IN"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97600" y="1543792"/>
            <a:ext cx="5384800" cy="4180114"/>
          </a:xfrm>
        </p:spPr>
      </p:pic>
      <p:sp>
        <p:nvSpPr>
          <p:cNvPr id="4" name="Title 3"/>
          <p:cNvSpPr>
            <a:spLocks noGrp="1"/>
          </p:cNvSpPr>
          <p:nvPr>
            <p:ph type="title"/>
          </p:nvPr>
        </p:nvSpPr>
        <p:spPr/>
        <p:txBody>
          <a:bodyPr>
            <a:normAutofit fontScale="90000"/>
          </a:bodyPr>
          <a:lstStyle/>
          <a:p>
            <a:pPr lvl="0" algn="ctr"/>
            <a:r>
              <a:rPr lang="en-IN" sz="4400" i="1" dirty="0">
                <a:solidFill>
                  <a:srgbClr val="C00000"/>
                </a:solidFill>
                <a:latin typeface="Cambria" pitchFamily="18" charset="0"/>
                <a:ea typeface="Cambria" pitchFamily="18" charset="0"/>
              </a:rPr>
              <a:t>Non-verbal communication: </a:t>
            </a:r>
            <a:br>
              <a:rPr lang="en-IN" sz="4400" i="1" dirty="0">
                <a:solidFill>
                  <a:srgbClr val="C00000"/>
                </a:solidFill>
                <a:latin typeface="Cambria" pitchFamily="18" charset="0"/>
                <a:ea typeface="Cambria" pitchFamily="18" charset="0"/>
              </a:rPr>
            </a:br>
            <a:endParaRPr lang="en-IN" dirty="0">
              <a:solidFill>
                <a:srgbClr val="C00000"/>
              </a:solidFill>
            </a:endParaRPr>
          </a:p>
        </p:txBody>
      </p:sp>
    </p:spTree>
    <p:extLst>
      <p:ext uri="{BB962C8B-B14F-4D97-AF65-F5344CB8AC3E}">
        <p14:creationId xmlns:p14="http://schemas.microsoft.com/office/powerpoint/2010/main" val="2563168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7500" lnSpcReduction="20000"/>
          </a:bodyPr>
          <a:lstStyle/>
          <a:p>
            <a:pPr marL="109728" indent="0" fontAlgn="base">
              <a:buNone/>
            </a:pPr>
            <a:r>
              <a:rPr lang="en-US" b="1" dirty="0" smtClean="0">
                <a:solidFill>
                  <a:srgbClr val="C00000"/>
                </a:solidFill>
                <a:latin typeface="Cambria" pitchFamily="18" charset="0"/>
                <a:ea typeface="Cambria" pitchFamily="18" charset="0"/>
              </a:rPr>
              <a:t>2.Gestures</a:t>
            </a:r>
            <a:endParaRPr lang="en-IN" b="1" dirty="0">
              <a:solidFill>
                <a:srgbClr val="C00000"/>
              </a:solidFill>
              <a:latin typeface="Cambria" pitchFamily="18" charset="0"/>
              <a:ea typeface="Cambria" pitchFamily="18" charset="0"/>
            </a:endParaRPr>
          </a:p>
          <a:p>
            <a:pPr marL="109728" indent="0" fontAlgn="base">
              <a:buNone/>
            </a:pPr>
            <a:r>
              <a:rPr lang="en-IN" dirty="0" smtClean="0">
                <a:latin typeface="Cambria" pitchFamily="18" charset="0"/>
                <a:ea typeface="Cambria" pitchFamily="18" charset="0"/>
              </a:rPr>
              <a:t>	Deliberate </a:t>
            </a:r>
            <a:r>
              <a:rPr lang="en-IN" dirty="0">
                <a:latin typeface="Cambria" pitchFamily="18" charset="0"/>
                <a:ea typeface="Cambria" pitchFamily="18" charset="0"/>
              </a:rPr>
              <a:t>movements and signals are an important way to communicate meaning without words. Common gestures include waving, pointing, and giving a "thumbs up" sign. Other gestures are arbitrary and related to culture.</a:t>
            </a:r>
          </a:p>
          <a:p>
            <a:pPr marL="109728" indent="0" fontAlgn="base">
              <a:buNone/>
            </a:pPr>
            <a:r>
              <a:rPr lang="en-IN" dirty="0" smtClean="0">
                <a:latin typeface="Cambria" pitchFamily="18" charset="0"/>
                <a:ea typeface="Cambria" pitchFamily="18" charset="0"/>
              </a:rPr>
              <a:t>	An advocate </a:t>
            </a:r>
            <a:r>
              <a:rPr lang="en-IN" dirty="0">
                <a:latin typeface="Cambria" pitchFamily="18" charset="0"/>
                <a:ea typeface="Cambria" pitchFamily="18" charset="0"/>
              </a:rPr>
              <a:t>might glance at their watch to suggest that the opposing lawyer's argument is tedious, for instance. Or they may roll their eyes during a witness's testimony in an attempt to undermine that person's credibility.</a:t>
            </a:r>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97600" y="1674421"/>
            <a:ext cx="5384800" cy="4025735"/>
          </a:xfrm>
        </p:spPr>
      </p:pic>
      <p:sp>
        <p:nvSpPr>
          <p:cNvPr id="4" name="Title 3"/>
          <p:cNvSpPr>
            <a:spLocks noGrp="1"/>
          </p:cNvSpPr>
          <p:nvPr>
            <p:ph type="title"/>
          </p:nvPr>
        </p:nvSpPr>
        <p:spPr>
          <a:xfrm>
            <a:off x="609600" y="274637"/>
            <a:ext cx="10972800" cy="1542287"/>
          </a:xfrm>
        </p:spPr>
        <p:txBody>
          <a:bodyPr>
            <a:normAutofit/>
          </a:bodyPr>
          <a:lstStyle/>
          <a:p>
            <a:pPr algn="ctr"/>
            <a:r>
              <a:rPr lang="en-US" dirty="0">
                <a:solidFill>
                  <a:srgbClr val="C00000"/>
                </a:solidFill>
                <a:latin typeface="Algerian" pitchFamily="82" charset="0"/>
                <a:ea typeface="Cambria" pitchFamily="18" charset="0"/>
              </a:rPr>
              <a:t>2.Gestures</a:t>
            </a:r>
            <a:r>
              <a:rPr lang="en-IN" dirty="0">
                <a:solidFill>
                  <a:srgbClr val="C00000"/>
                </a:solidFill>
                <a:latin typeface="Algerian" pitchFamily="82" charset="0"/>
                <a:ea typeface="Cambria" pitchFamily="18" charset="0"/>
              </a:rPr>
              <a:t/>
            </a:r>
            <a:br>
              <a:rPr lang="en-IN" dirty="0">
                <a:solidFill>
                  <a:srgbClr val="C00000"/>
                </a:solidFill>
                <a:latin typeface="Algerian" pitchFamily="82" charset="0"/>
                <a:ea typeface="Cambria" pitchFamily="18" charset="0"/>
              </a:rPr>
            </a:br>
            <a:endParaRPr lang="en-IN" dirty="0">
              <a:latin typeface="Algerian" pitchFamily="82" charset="0"/>
            </a:endParaRPr>
          </a:p>
        </p:txBody>
      </p:sp>
    </p:spTree>
    <p:extLst>
      <p:ext uri="{BB962C8B-B14F-4D97-AF65-F5344CB8AC3E}">
        <p14:creationId xmlns:p14="http://schemas.microsoft.com/office/powerpoint/2010/main" val="35154044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77500" lnSpcReduction="20000"/>
          </a:bodyPr>
          <a:lstStyle/>
          <a:p>
            <a:pPr marL="109728" indent="0" fontAlgn="base">
              <a:buNone/>
            </a:pPr>
            <a:r>
              <a:rPr lang="en-IN" b="1" i="1" dirty="0" smtClean="0">
                <a:latin typeface="Cambria" pitchFamily="18" charset="0"/>
                <a:ea typeface="Cambria" pitchFamily="18" charset="0"/>
              </a:rPr>
              <a:t>	Para </a:t>
            </a:r>
            <a:r>
              <a:rPr lang="en-IN" b="1" i="1" dirty="0">
                <a:latin typeface="Cambria" pitchFamily="18" charset="0"/>
                <a:ea typeface="Cambria" pitchFamily="18" charset="0"/>
              </a:rPr>
              <a:t>linguistics refers to </a:t>
            </a:r>
            <a:r>
              <a:rPr lang="en-IN" b="1" i="1" u="sng" dirty="0">
                <a:latin typeface="Cambria" pitchFamily="18" charset="0"/>
                <a:ea typeface="Cambria" pitchFamily="18" charset="0"/>
                <a:hlinkClick r:id="rId2"/>
              </a:rPr>
              <a:t>vocal communication</a:t>
            </a:r>
            <a:r>
              <a:rPr lang="en-IN" b="1" i="1" dirty="0">
                <a:latin typeface="Cambria" pitchFamily="18" charset="0"/>
                <a:ea typeface="Cambria" pitchFamily="18" charset="0"/>
              </a:rPr>
              <a:t> that is separate from actual language. This form of nonverbal communication includes factors such as tone of voice, loudness, inflection, and pitch</a:t>
            </a:r>
            <a:r>
              <a:rPr lang="en-IN" b="1" i="1" dirty="0" smtClean="0">
                <a:latin typeface="Cambria" pitchFamily="18" charset="0"/>
                <a:ea typeface="Cambria" pitchFamily="18" charset="0"/>
              </a:rPr>
              <a:t>.</a:t>
            </a:r>
          </a:p>
          <a:p>
            <a:pPr marL="109728" indent="0" fontAlgn="base">
              <a:buNone/>
            </a:pPr>
            <a:endParaRPr lang="en-IN" b="1" i="1" dirty="0">
              <a:latin typeface="Cambria" pitchFamily="18" charset="0"/>
              <a:ea typeface="Cambria" pitchFamily="18" charset="0"/>
            </a:endParaRPr>
          </a:p>
          <a:p>
            <a:pPr marL="109728" indent="0" fontAlgn="base">
              <a:buNone/>
            </a:pPr>
            <a:r>
              <a:rPr lang="en-IN" b="1" i="1" dirty="0" smtClean="0">
                <a:latin typeface="Cambria" pitchFamily="18" charset="0"/>
                <a:ea typeface="Cambria" pitchFamily="18" charset="0"/>
              </a:rPr>
              <a:t>	For </a:t>
            </a:r>
            <a:r>
              <a:rPr lang="en-IN" b="1" i="1" dirty="0">
                <a:latin typeface="Cambria" pitchFamily="18" charset="0"/>
                <a:ea typeface="Cambria" pitchFamily="18" charset="0"/>
              </a:rPr>
              <a:t>example, consider the powerful effect that tone of voice can have on the meaning of a sentence. When said in a strong tone of voice, listeners might interpret a statement as approval and enthusiasm. The same words said in a hesitant tone can convey disapproval and a lack of interest.</a:t>
            </a:r>
          </a:p>
          <a:p>
            <a:endParaRPr lang="en-IN" dirty="0"/>
          </a:p>
        </p:txBody>
      </p:sp>
      <p:pic>
        <p:nvPicPr>
          <p:cNvPr id="5" name="Content Placeholder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97600" y="1353787"/>
            <a:ext cx="5384800" cy="4548249"/>
          </a:xfrm>
        </p:spPr>
      </p:pic>
      <p:sp>
        <p:nvSpPr>
          <p:cNvPr id="4" name="Title 3"/>
          <p:cNvSpPr>
            <a:spLocks noGrp="1"/>
          </p:cNvSpPr>
          <p:nvPr>
            <p:ph type="title"/>
          </p:nvPr>
        </p:nvSpPr>
        <p:spPr/>
        <p:txBody>
          <a:bodyPr>
            <a:normAutofit fontScale="90000"/>
          </a:bodyPr>
          <a:lstStyle/>
          <a:p>
            <a:pPr algn="ctr"/>
            <a:r>
              <a:rPr lang="en-US" dirty="0" smtClean="0">
                <a:solidFill>
                  <a:srgbClr val="C00000"/>
                </a:solidFill>
                <a:effectLst/>
                <a:latin typeface="Algerian" pitchFamily="82" charset="0"/>
              </a:rPr>
              <a:t>3.Para </a:t>
            </a:r>
            <a:r>
              <a:rPr lang="en-US" dirty="0">
                <a:solidFill>
                  <a:srgbClr val="C00000"/>
                </a:solidFill>
                <a:effectLst/>
                <a:latin typeface="Algerian" pitchFamily="82" charset="0"/>
              </a:rPr>
              <a:t>linguistics</a:t>
            </a:r>
            <a:r>
              <a:rPr lang="en-IN" dirty="0">
                <a:effectLst/>
              </a:rPr>
              <a:t/>
            </a:r>
            <a:br>
              <a:rPr lang="en-IN" dirty="0">
                <a:effectLst/>
              </a:rPr>
            </a:br>
            <a:endParaRPr lang="en-IN" dirty="0"/>
          </a:p>
        </p:txBody>
      </p:sp>
    </p:spTree>
    <p:extLst>
      <p:ext uri="{BB962C8B-B14F-4D97-AF65-F5344CB8AC3E}">
        <p14:creationId xmlns:p14="http://schemas.microsoft.com/office/powerpoint/2010/main" val="2870223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109728" indent="0" fontAlgn="base">
              <a:buNone/>
            </a:pPr>
            <a:r>
              <a:rPr lang="en-IN" dirty="0" smtClean="0">
                <a:latin typeface="Cambria" pitchFamily="18" charset="0"/>
                <a:ea typeface="Cambria" pitchFamily="18" charset="0"/>
              </a:rPr>
              <a:t>	Posture </a:t>
            </a:r>
            <a:r>
              <a:rPr lang="en-IN" dirty="0">
                <a:latin typeface="Cambria" pitchFamily="18" charset="0"/>
                <a:ea typeface="Cambria" pitchFamily="18" charset="0"/>
              </a:rPr>
              <a:t>and movement can also provide a great deal of information.</a:t>
            </a:r>
          </a:p>
          <a:p>
            <a:pPr marL="109728" indent="0" fontAlgn="base">
              <a:buNone/>
            </a:pPr>
            <a:r>
              <a:rPr lang="en-IN" dirty="0">
                <a:latin typeface="Cambria" pitchFamily="18" charset="0"/>
                <a:ea typeface="Cambria" pitchFamily="18" charset="0"/>
              </a:rPr>
              <a:t>Research on body language has grown significantly since the 1970s, with popular media focusing on the over-interpretation of defensive postures such as arm-crossing and leg-crossing, especially after the publication of Julius Fast's book </a:t>
            </a:r>
            <a:r>
              <a:rPr lang="en-IN" i="1" dirty="0">
                <a:latin typeface="Cambria" pitchFamily="18" charset="0"/>
                <a:ea typeface="Cambria" pitchFamily="18" charset="0"/>
              </a:rPr>
              <a:t>Body Language</a:t>
            </a:r>
            <a:r>
              <a:rPr lang="en-IN" dirty="0">
                <a:latin typeface="Cambria" pitchFamily="18" charset="0"/>
                <a:ea typeface="Cambria" pitchFamily="18" charset="0"/>
              </a:rPr>
              <a:t>.</a:t>
            </a:r>
          </a:p>
          <a:p>
            <a:pPr marL="109728" indent="0" fontAlgn="base">
              <a:buNone/>
            </a:pPr>
            <a:r>
              <a:rPr lang="en-IN" dirty="0" smtClean="0">
                <a:latin typeface="Cambria" pitchFamily="18" charset="0"/>
                <a:ea typeface="Cambria" pitchFamily="18" charset="0"/>
              </a:rPr>
              <a:t>	</a:t>
            </a:r>
            <a:endParaRPr lang="en-IN"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197600" y="1330036"/>
            <a:ext cx="5384800" cy="4314303"/>
          </a:xfrm>
        </p:spPr>
      </p:pic>
      <p:sp>
        <p:nvSpPr>
          <p:cNvPr id="4" name="Title 3"/>
          <p:cNvSpPr>
            <a:spLocks noGrp="1"/>
          </p:cNvSpPr>
          <p:nvPr>
            <p:ph type="title"/>
          </p:nvPr>
        </p:nvSpPr>
        <p:spPr/>
        <p:txBody>
          <a:bodyPr>
            <a:normAutofit fontScale="90000"/>
          </a:bodyPr>
          <a:lstStyle/>
          <a:p>
            <a:pPr algn="ctr"/>
            <a:r>
              <a:rPr lang="en-US" dirty="0">
                <a:solidFill>
                  <a:srgbClr val="C00000"/>
                </a:solidFill>
                <a:effectLst/>
                <a:latin typeface="Algerian" pitchFamily="82" charset="0"/>
              </a:rPr>
              <a:t>Body Language and Posture</a:t>
            </a:r>
            <a:r>
              <a:rPr lang="en-IN" dirty="0">
                <a:solidFill>
                  <a:srgbClr val="C00000"/>
                </a:solidFill>
                <a:effectLst/>
                <a:latin typeface="Algerian" pitchFamily="82" charset="0"/>
              </a:rPr>
              <a:t/>
            </a:r>
            <a:br>
              <a:rPr lang="en-IN" dirty="0">
                <a:solidFill>
                  <a:srgbClr val="C00000"/>
                </a:solidFill>
                <a:effectLst/>
                <a:latin typeface="Algerian" pitchFamily="82" charset="0"/>
              </a:rPr>
            </a:br>
            <a:endParaRPr lang="en-IN" dirty="0">
              <a:solidFill>
                <a:srgbClr val="C00000"/>
              </a:solidFill>
              <a:latin typeface="Algerian" pitchFamily="82" charset="0"/>
            </a:endParaRPr>
          </a:p>
        </p:txBody>
      </p:sp>
    </p:spTree>
    <p:extLst>
      <p:ext uri="{BB962C8B-B14F-4D97-AF65-F5344CB8AC3E}">
        <p14:creationId xmlns:p14="http://schemas.microsoft.com/office/powerpoint/2010/main" val="251355199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459</TotalTime>
  <Words>182</Words>
  <Application>Microsoft Office PowerPoint</Application>
  <PresentationFormat>Custom</PresentationFormat>
  <Paragraphs>86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Concourse</vt:lpstr>
      <vt:lpstr>IT Enabled Medical Sales Representative   Module 1 Course Code:-MSR3021 TOPIC:- </vt:lpstr>
      <vt:lpstr>COMMUNICATION   </vt:lpstr>
      <vt:lpstr>Process of communication </vt:lpstr>
      <vt:lpstr> Types of Communication:- </vt:lpstr>
      <vt:lpstr>Mode Of Communication:- </vt:lpstr>
      <vt:lpstr>Non-verbal communication:  </vt:lpstr>
      <vt:lpstr>2.Gestures </vt:lpstr>
      <vt:lpstr>3.Para linguistics </vt:lpstr>
      <vt:lpstr>Body Language and Posture </vt:lpstr>
      <vt:lpstr>Proxemics </vt:lpstr>
      <vt:lpstr>Eye Gaze </vt:lpstr>
      <vt:lpstr> Haptics</vt:lpstr>
      <vt:lpstr>Communication Barriers  </vt:lpstr>
      <vt:lpstr>Examples</vt:lpstr>
      <vt:lpstr> USE OF COMMUNICATION IN PHARMACEUTICAL INDUSTRY </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Enabled Medical Sales Representative   Module 1 Orientation Module TOPIC:- </dc:title>
  <dc:creator>DELL</dc:creator>
  <cp:lastModifiedBy>ismail - [2010]</cp:lastModifiedBy>
  <cp:revision>68</cp:revision>
  <dcterms:created xsi:type="dcterms:W3CDTF">2024-03-27T03:39:30Z</dcterms:created>
  <dcterms:modified xsi:type="dcterms:W3CDTF">2024-05-30T03:36:22Z</dcterms:modified>
</cp:coreProperties>
</file>