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7"/>
  </p:notesMasterIdLst>
  <p:sldIdLst>
    <p:sldId id="257" r:id="rId2"/>
    <p:sldId id="382" r:id="rId3"/>
    <p:sldId id="383" r:id="rId4"/>
    <p:sldId id="341" r:id="rId5"/>
    <p:sldId id="342" r:id="rId6"/>
    <p:sldId id="343" r:id="rId7"/>
    <p:sldId id="344" r:id="rId8"/>
    <p:sldId id="345" r:id="rId9"/>
    <p:sldId id="346" r:id="rId10"/>
    <p:sldId id="347" r:id="rId11"/>
    <p:sldId id="348" r:id="rId12"/>
    <p:sldId id="349" r:id="rId13"/>
    <p:sldId id="350" r:id="rId14"/>
    <p:sldId id="351" r:id="rId15"/>
    <p:sldId id="352" r:id="rId16"/>
    <p:sldId id="353" r:id="rId17"/>
    <p:sldId id="373" r:id="rId18"/>
    <p:sldId id="378" r:id="rId19"/>
    <p:sldId id="354" r:id="rId20"/>
    <p:sldId id="365" r:id="rId21"/>
    <p:sldId id="355" r:id="rId22"/>
    <p:sldId id="356" r:id="rId23"/>
    <p:sldId id="357" r:id="rId24"/>
    <p:sldId id="358" r:id="rId25"/>
    <p:sldId id="270" r:id="rId26"/>
    <p:sldId id="272" r:id="rId27"/>
    <p:sldId id="380" r:id="rId28"/>
    <p:sldId id="381" r:id="rId29"/>
    <p:sldId id="379" r:id="rId30"/>
    <p:sldId id="273" r:id="rId31"/>
    <p:sldId id="276" r:id="rId32"/>
    <p:sldId id="278" r:id="rId33"/>
    <p:sldId id="279" r:id="rId34"/>
    <p:sldId id="287" r:id="rId35"/>
    <p:sldId id="28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5664" autoAdjust="0"/>
    <p:restoredTop sz="50000"/>
  </p:normalViewPr>
  <p:slideViewPr>
    <p:cSldViewPr snapToGrid="0" snapToObjects="1">
      <p:cViewPr varScale="1">
        <p:scale>
          <a:sx n="54" d="100"/>
          <a:sy n="54" d="100"/>
        </p:scale>
        <p:origin x="64" y="3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D785D-FFF7-754A-A56B-779983842948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CCFB-4CA9-2448-A9BD-9026EA1E7D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30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08D14-0A5B-3745-92A6-8EDFAEC769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238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2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21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6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280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70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558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62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0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41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05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A9386-A4AA-AD49-A114-E9975006F75D}" type="datetimeFigureOut">
              <a:rPr lang="en-US" smtClean="0"/>
              <a:pPr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FF47F-878D-824B-A5CE-6F9D41FC7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3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7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6"/>
          <p:cNvSpPr txBox="1">
            <a:spLocks noChangeArrowheads="1"/>
          </p:cNvSpPr>
          <p:nvPr/>
        </p:nvSpPr>
        <p:spPr bwMode="auto">
          <a:xfrm>
            <a:off x="2325799" y="1441962"/>
            <a:ext cx="7848752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r>
              <a:rPr lang="en-US" sz="4800" dirty="0">
                <a:solidFill>
                  <a:srgbClr val="7030A0"/>
                </a:solidFill>
              </a:rPr>
              <a:t>Organometallic  Chemistry- III</a:t>
            </a:r>
          </a:p>
        </p:txBody>
      </p:sp>
      <p:sp>
        <p:nvSpPr>
          <p:cNvPr id="4098" name="Text Box 7"/>
          <p:cNvSpPr txBox="1">
            <a:spLocks noChangeArrowheads="1"/>
          </p:cNvSpPr>
          <p:nvPr/>
        </p:nvSpPr>
        <p:spPr bwMode="auto">
          <a:xfrm>
            <a:off x="3906982" y="3002507"/>
            <a:ext cx="450228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400">
                <a:solidFill>
                  <a:schemeClr val="tx1"/>
                </a:solidFill>
                <a:latin typeface="Times New Roman" charset="0"/>
                <a:ea typeface="ＭＳ Ｐゴシック" charset="-128"/>
              </a:defRPr>
            </a:lvl9pPr>
          </a:lstStyle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endParaRPr lang="en-IN" dirty="0">
              <a:solidFill>
                <a:srgbClr val="7030A0"/>
              </a:solidFill>
            </a:endParaRPr>
          </a:p>
          <a:p>
            <a:pPr algn="ctr"/>
            <a:r>
              <a:rPr lang="en-IN" dirty="0" err="1">
                <a:solidFill>
                  <a:srgbClr val="7030A0"/>
                </a:solidFill>
              </a:rPr>
              <a:t>Dr.</a:t>
            </a:r>
            <a:r>
              <a:rPr lang="en-IN" dirty="0">
                <a:solidFill>
                  <a:srgbClr val="7030A0"/>
                </a:solidFill>
              </a:rPr>
              <a:t> Semanti Basu</a:t>
            </a:r>
            <a:endParaRPr lang="en-US" altLang="en-US" sz="4800" i="1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Bejoy</a:t>
            </a:r>
            <a:r>
              <a:rPr lang="en-US" altLang="en-US" dirty="0">
                <a:solidFill>
                  <a:srgbClr val="7030A0"/>
                </a:solidFill>
              </a:rPr>
              <a:t> Narayan </a:t>
            </a:r>
            <a:r>
              <a:rPr lang="en-US" altLang="en-US" dirty="0" err="1">
                <a:solidFill>
                  <a:srgbClr val="7030A0"/>
                </a:solidFill>
              </a:rPr>
              <a:t>Mahavidyalaya</a:t>
            </a:r>
            <a:endParaRPr lang="en-US" altLang="en-US" dirty="0">
              <a:solidFill>
                <a:srgbClr val="7030A0"/>
              </a:solidFill>
            </a:endParaRPr>
          </a:p>
          <a:p>
            <a:pPr algn="ctr"/>
            <a:r>
              <a:rPr lang="en-US" altLang="en-US" dirty="0" err="1">
                <a:solidFill>
                  <a:srgbClr val="7030A0"/>
                </a:solidFill>
              </a:rPr>
              <a:t>Itachuna</a:t>
            </a:r>
            <a:r>
              <a:rPr lang="en-US" altLang="en-US" dirty="0">
                <a:solidFill>
                  <a:srgbClr val="7030A0"/>
                </a:solidFill>
              </a:rPr>
              <a:t>, Hooghly, W. B., India</a:t>
            </a:r>
          </a:p>
        </p:txBody>
      </p:sp>
    </p:spTree>
    <p:extLst>
      <p:ext uri="{BB962C8B-B14F-4D97-AF65-F5344CB8AC3E}">
        <p14:creationId xmlns:p14="http://schemas.microsoft.com/office/powerpoint/2010/main" val="84278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1D2AB-B6EC-F467-A659-A88DE0F9D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AECC-A738-BE3A-A254-20B352C03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D40AE2B0-B9D2-432D-0C1E-26DDE43BE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5961" y="37054"/>
            <a:ext cx="6905784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mononuclear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06CA1D-C0BE-D29D-7604-6E2D2C676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8" y="826738"/>
            <a:ext cx="2819400" cy="2882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1E2398-6792-2F99-06EF-8FBB85208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43" y="658405"/>
            <a:ext cx="2941947" cy="28853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3FA77B-FF4A-7F90-B42B-104EA5C47D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16" y="621829"/>
            <a:ext cx="2764480" cy="28446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D0CC8CF-FF45-7B43-1130-BADEDE52A8F2}"/>
              </a:ext>
            </a:extLst>
          </p:cNvPr>
          <p:cNvSpPr/>
          <p:nvPr/>
        </p:nvSpPr>
        <p:spPr>
          <a:xfrm>
            <a:off x="7897082" y="3488912"/>
            <a:ext cx="43564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32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 V, Cr, W,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Mo, M 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is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sp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Octahedral</a:t>
            </a:r>
            <a:endParaRPr lang="en-US" sz="32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3C86B3-EA15-95D2-36C4-0DCB31DFDA32}"/>
              </a:ext>
            </a:extLst>
          </p:cNvPr>
          <p:cNvSpPr/>
          <p:nvPr/>
        </p:nvSpPr>
        <p:spPr>
          <a:xfrm>
            <a:off x="995652" y="3592160"/>
            <a:ext cx="22113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Tetrahedral</a:t>
            </a:r>
            <a:endParaRPr lang="en-US" sz="28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38232-ECBE-79E0-EFA0-BF33C32086FF}"/>
              </a:ext>
            </a:extLst>
          </p:cNvPr>
          <p:cNvSpPr/>
          <p:nvPr/>
        </p:nvSpPr>
        <p:spPr>
          <a:xfrm>
            <a:off x="4280434" y="3491358"/>
            <a:ext cx="3616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M=Fe, Ru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dsp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TBP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8681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1FAD0-67F9-CAC1-EC04-F6C129A18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87FB-F1E6-C172-1717-3AA472A1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>
            <a:extLst>
              <a:ext uri="{FF2B5EF4-FFF2-40B4-BE49-F238E27FC236}">
                <a16:creationId xmlns:a16="http://schemas.microsoft.com/office/drawing/2014/main" id="{A32814B9-9377-C376-4A0E-0E1B23F84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3705" y="165070"/>
            <a:ext cx="6686328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binuclear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ED2FD-1BEC-363A-055A-4E9B979A0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" y="840613"/>
            <a:ext cx="3511087" cy="23100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8B2CE-2DD4-A0E8-F2FE-C1DBAC1F7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816" y="3150615"/>
            <a:ext cx="5399122" cy="3074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D6561-AFAA-B172-5A3A-5B745F2D12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6" y="3384610"/>
            <a:ext cx="4212578" cy="26714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68DA99-D1BF-3683-4C5C-21F512C156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83" y="780447"/>
            <a:ext cx="3107291" cy="1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05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45690" y="165070"/>
            <a:ext cx="1144229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General methods of preparation of mono and binuclear carbonyls of 3d series</a:t>
            </a:r>
            <a:endParaRPr lang="en-IN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14350" indent="-514350">
                  <a:buAutoNum type="alphaUcParenBoth"/>
                </a:pPr>
                <a:r>
                  <a:rPr lang="en-US" sz="3200" b="1" dirty="0"/>
                  <a:t>Direct synthesis</a:t>
                </a:r>
              </a:p>
              <a:p>
                <a:endParaRPr lang="en-US" sz="3200" b="1" dirty="0"/>
              </a:p>
              <a:p>
                <a:r>
                  <a:rPr lang="en-US" sz="3600" b="1" dirty="0"/>
                  <a:t>Ni (s) + 4CO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[Ni(CO)</a:t>
                </a:r>
                <a:r>
                  <a:rPr lang="en-US" sz="3600" b="1" baseline="-25000" dirty="0"/>
                  <a:t>4</a:t>
                </a:r>
                <a:r>
                  <a:rPr lang="en-US" sz="3600" b="1" dirty="0"/>
                  <a:t>] (l)(pale yellow), (30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1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 i.e. mild condition)</a:t>
                </a:r>
              </a:p>
              <a:p>
                <a:endParaRPr lang="en-US" sz="3600" b="1" dirty="0"/>
              </a:p>
              <a:p>
                <a:r>
                  <a:rPr lang="en-US" sz="3600" b="1" dirty="0"/>
                  <a:t>Fe (s) + 5CO (g)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36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600" b="1" dirty="0"/>
                  <a:t>[Fe(CO)</a:t>
                </a:r>
                <a:r>
                  <a:rPr lang="en-US" sz="3600" b="1" baseline="-25000" dirty="0"/>
                  <a:t>5</a:t>
                </a:r>
                <a:r>
                  <a:rPr lang="en-US" sz="3600" b="1" dirty="0"/>
                  <a:t>] (l) (pale yellow),(200</a:t>
                </a:r>
                <a:r>
                  <a:rPr lang="en-US" sz="3600" b="1" baseline="30000" dirty="0"/>
                  <a:t>0</a:t>
                </a:r>
                <a:r>
                  <a:rPr lang="en-US" sz="3600" b="1" dirty="0"/>
                  <a:t>C, 200 </a:t>
                </a:r>
                <a:r>
                  <a:rPr lang="en-US" sz="3600" b="1" dirty="0" err="1"/>
                  <a:t>atm</a:t>
                </a:r>
                <a:r>
                  <a:rPr lang="en-US" sz="3600" b="1" dirty="0"/>
                  <a:t>,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2Co (s) + 8CO (g)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0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4000" b="1" dirty="0"/>
                  <a:t> [Co</a:t>
                </a:r>
                <a:r>
                  <a:rPr lang="en-US" sz="4000" b="1" baseline="-25000" dirty="0"/>
                  <a:t>2</a:t>
                </a:r>
                <a:r>
                  <a:rPr lang="en-US" sz="4000" b="1" dirty="0"/>
                  <a:t>(CO)</a:t>
                </a:r>
                <a:r>
                  <a:rPr lang="en-US" sz="4000" b="1" baseline="-25000" dirty="0"/>
                  <a:t>8</a:t>
                </a:r>
                <a:r>
                  <a:rPr lang="en-US" sz="4000" b="1" dirty="0"/>
                  <a:t>] (s), (150</a:t>
                </a:r>
                <a:r>
                  <a:rPr lang="en-US" sz="4000" b="1" baseline="30000" dirty="0"/>
                  <a:t>0</a:t>
                </a:r>
                <a:r>
                  <a:rPr lang="en-US" sz="4000" b="1" dirty="0"/>
                  <a:t>C, 35 </a:t>
                </a:r>
                <a:r>
                  <a:rPr lang="en-US" sz="4000" b="1" dirty="0" err="1"/>
                  <a:t>atm</a:t>
                </a:r>
                <a:r>
                  <a:rPr lang="en-US" sz="4000" b="1" dirty="0"/>
                  <a:t>)</a:t>
                </a:r>
              </a:p>
              <a:p>
                <a:endParaRPr lang="en-US" sz="4000" b="1" dirty="0"/>
              </a:p>
              <a:p>
                <a:r>
                  <a:rPr lang="en-US" sz="4000" b="1" dirty="0"/>
                  <a:t>[Cr(CO)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&amp; [Mo(CO)</a:t>
                </a:r>
                <a:r>
                  <a:rPr lang="en-US" sz="4000" b="1" baseline="-25000" dirty="0"/>
                  <a:t>6</a:t>
                </a:r>
                <a:r>
                  <a:rPr lang="en-US" sz="4000" b="1" dirty="0"/>
                  <a:t>] are also prepared in this way </a:t>
                </a:r>
                <a:endParaRPr lang="en-US" sz="4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1" y="942813"/>
                <a:ext cx="11783960" cy="5755422"/>
              </a:xfrm>
              <a:prstGeom prst="rect">
                <a:avLst/>
              </a:prstGeom>
              <a:blipFill rotWithShape="0">
                <a:blip r:embed="rId2"/>
                <a:stretch>
                  <a:fillRect l="-1810" t="-1695" r="-931" b="-3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271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438912" y="540771"/>
            <a:ext cx="1137513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/>
              <a:t>(B) Reductive</a:t>
            </a:r>
            <a:r>
              <a:rPr lang="en-US" sz="3200" dirty="0"/>
              <a:t> </a:t>
            </a:r>
            <a:r>
              <a:rPr lang="en-US" sz="3200" b="1" dirty="0" err="1"/>
              <a:t>carbonylation</a:t>
            </a:r>
            <a:r>
              <a:rPr lang="en-US" sz="3200" b="1" dirty="0"/>
              <a:t>: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Reduction of metal compounds (generally halides) in presence of CO (generally under at high </a:t>
            </a:r>
            <a:r>
              <a:rPr lang="en-US" sz="3200" b="1" dirty="0" err="1"/>
              <a:t>pressur</a:t>
            </a:r>
            <a:r>
              <a:rPr lang="en-US" sz="3200" b="1" dirty="0"/>
              <a:t>, 200-300 </a:t>
            </a:r>
            <a:r>
              <a:rPr lang="en-US" sz="3200" b="1" dirty="0" err="1"/>
              <a:t>atm</a:t>
            </a:r>
            <a:r>
              <a:rPr lang="en-US" sz="3200" b="1" dirty="0"/>
              <a:t>) produces the metal carbonyls.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In some cases, </a:t>
            </a:r>
            <a:r>
              <a:rPr lang="en-US" sz="3200" b="1" dirty="0">
                <a:solidFill>
                  <a:srgbClr val="C00000"/>
                </a:solidFill>
              </a:rPr>
              <a:t>CO may itself act as a reducing agent</a:t>
            </a:r>
            <a:r>
              <a:rPr lang="en-US" sz="3200" b="1" dirty="0"/>
              <a:t>. This advantage (i.e. no requirement of external reducing agent) is available generally for the metal oxides used as the starting material.</a:t>
            </a:r>
          </a:p>
          <a:p>
            <a:pPr>
              <a:spcBef>
                <a:spcPct val="50000"/>
              </a:spcBef>
            </a:pPr>
            <a:r>
              <a:rPr lang="en-US" sz="3200" b="1" dirty="0"/>
              <a:t>Generally, the temp. &amp; pressure required for the synthesis of carbonyls through the reductive </a:t>
            </a:r>
            <a:r>
              <a:rPr lang="en-US" sz="3200" b="1" dirty="0" err="1"/>
              <a:t>carbonylation</a:t>
            </a:r>
            <a:r>
              <a:rPr lang="en-US" sz="3200" b="1" dirty="0"/>
              <a:t> are less than those required for the direct combination of CO.</a:t>
            </a:r>
          </a:p>
        </p:txBody>
      </p:sp>
    </p:spTree>
    <p:extLst>
      <p:ext uri="{BB962C8B-B14F-4D97-AF65-F5344CB8AC3E}">
        <p14:creationId xmlns:p14="http://schemas.microsoft.com/office/powerpoint/2010/main" val="962797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Rectangle 5"/>
          <p:cNvSpPr>
            <a:spLocks noChangeArrowheads="1"/>
          </p:cNvSpPr>
          <p:nvPr/>
        </p:nvSpPr>
        <p:spPr bwMode="auto">
          <a:xfrm>
            <a:off x="1524001" y="29681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1524001" y="216324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IN"/>
          </a:p>
        </p:txBody>
      </p:sp>
      <p:sp>
        <p:nvSpPr>
          <p:cNvPr id="8208" name="Text Box 8"/>
          <p:cNvSpPr txBox="1">
            <a:spLocks noChangeArrowheads="1"/>
          </p:cNvSpPr>
          <p:nvPr/>
        </p:nvSpPr>
        <p:spPr bwMode="auto">
          <a:xfrm>
            <a:off x="4267200" y="64009"/>
            <a:ext cx="3962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/>
              <a:t>Synthesis of Metal Carbonyls</a:t>
            </a:r>
          </a:p>
        </p:txBody>
      </p:sp>
      <p:sp>
        <p:nvSpPr>
          <p:cNvPr id="8210" name="Text Box 10"/>
          <p:cNvSpPr txBox="1">
            <a:spLocks noChangeArrowheads="1"/>
          </p:cNvSpPr>
          <p:nvPr/>
        </p:nvSpPr>
        <p:spPr bwMode="auto">
          <a:xfrm>
            <a:off x="1524000" y="540771"/>
            <a:ext cx="41635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/>
              <a:t>(B) Reductive</a:t>
            </a:r>
            <a:r>
              <a:rPr lang="en-US" sz="2400"/>
              <a:t> </a:t>
            </a:r>
            <a:r>
              <a:rPr lang="en-US" sz="2400" b="1" dirty="0" err="1"/>
              <a:t>carbonylation</a:t>
            </a:r>
            <a:endParaRPr lang="en-US" sz="2400" b="1" dirty="0"/>
          </a:p>
        </p:txBody>
      </p:sp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2662478" y="1203604"/>
          <a:ext cx="8868490" cy="5501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260608" imgH="3264037" progId="">
                  <p:embed/>
                </p:oleObj>
              </mc:Choice>
              <mc:Fallback>
                <p:oleObj name="CS ChemDraw Drawing" r:id="rId2" imgW="5260608" imgH="3264037" progId="">
                  <p:embed/>
                  <p:pic>
                    <p:nvPicPr>
                      <p:cNvPr id="3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478" y="1203604"/>
                        <a:ext cx="8868490" cy="55019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1983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45690" y="165070"/>
            <a:ext cx="1144229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General methods of preparation of mono and binuclear carbonyls of 3d series</a:t>
            </a:r>
            <a:endParaRPr lang="en-IN" sz="24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/>
                  <a:t>(C)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(</a:t>
                </a:r>
                <a14:m>
                  <m:oMath xmlns:m="http://schemas.openxmlformats.org/officeDocument/2006/math">
                    <m:r>
                      <a:rPr lang="en-US" sz="3200" b="1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</m:oMath>
                </a14:m>
                <a:r>
                  <a:rPr lang="en-US" sz="3200" b="1" dirty="0"/>
                  <a:t>) and photolysis (</a:t>
                </a:r>
                <a14:m>
                  <m:oMath xmlns:m="http://schemas.openxmlformats.org/officeDocument/2006/math">
                    <m:r>
                      <a:rPr lang="en-US" sz="3200" b="1" dirty="0">
                        <a:latin typeface="Cambria Math" charset="0"/>
                      </a:rPr>
                      <m:t>𝐡</m:t>
                    </m:r>
                    <m:r>
                      <a:rPr lang="en-US" sz="32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</m:oMath>
                </a14:m>
                <a:r>
                  <a:rPr lang="en-US" sz="3200" b="1" dirty="0"/>
                  <a:t>):</a:t>
                </a:r>
              </a:p>
              <a:p>
                <a:endParaRPr lang="en-US" sz="800" b="1" dirty="0"/>
              </a:p>
              <a:p>
                <a:r>
                  <a:rPr lang="en-US" sz="3200" b="1" dirty="0" err="1">
                    <a:solidFill>
                      <a:srgbClr val="C00000"/>
                    </a:solidFill>
                  </a:rPr>
                  <a:t>Polynuclear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 carbonyls </a:t>
                </a:r>
                <a:r>
                  <a:rPr lang="en-US" sz="3200" b="1" dirty="0"/>
                  <a:t>may be obtained from the </a:t>
                </a:r>
                <a:r>
                  <a:rPr lang="en-US" sz="3200" b="1" dirty="0" err="1"/>
                  <a:t>thermolysis</a:t>
                </a:r>
                <a:r>
                  <a:rPr lang="en-US" sz="3200" b="1" dirty="0"/>
                  <a:t> and photolysis of carbonyls of lower </a:t>
                </a:r>
                <a:r>
                  <a:rPr lang="en-US" sz="3200" b="1" dirty="0" err="1"/>
                  <a:t>nuclearity</a:t>
                </a:r>
                <a:r>
                  <a:rPr lang="en-US" sz="3200" b="1" dirty="0"/>
                  <a:t>. In these reactions, the M-CO bonds are broken and to maintain the 18e rule, the M-M bonds are formed. Thus CO is released.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Fe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 dirty="0" smtClean="0">
                        <a:latin typeface="Cambria Math" charset="0"/>
                      </a:rPr>
                      <m:t>𝐡</m:t>
                    </m:r>
                    <m:r>
                      <a:rPr lang="en-U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𝜸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</m:oMath>
                </a14:m>
                <a:r>
                  <a:rPr lang="en-US" sz="4800" b="1" dirty="0"/>
                  <a:t>CO 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baseline="-25000" dirty="0"/>
                      <m:t>2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)9]</m:t>
                    </m:r>
                    <m:r>
                      <a:rPr lang="en-US" sz="4800" b="1" i="0" dirty="0" smtClean="0">
                        <a:latin typeface="Cambria Math" charset="0"/>
                      </a:rPr>
                      <m:t>+</m:t>
                    </m:r>
                    <m:r>
                      <a:rPr lang="en-US" sz="4800" b="1" i="0">
                        <a:latin typeface="Cambria Math" charset="0"/>
                        <a:ea typeface="Cambria Math" charset="0"/>
                        <a:cs typeface="Cambria Math" charset="0"/>
                      </a:rPr>
                      <m:t>∆</m:t>
                    </m:r>
                    <m:r>
                      <a:rPr lang="en-US" sz="48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sz="4800" b="1" i="0" dirty="0" smtClean="0">
                        <a:latin typeface="Cambria Math" charset="0"/>
                      </a:rPr>
                      <m:t>𝟐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dirty="0"/>
                      <m:t>Fe</m:t>
                    </m:r>
                    <m:r>
                      <m:rPr>
                        <m:nor/>
                      </m:rPr>
                      <a:rPr lang="en-US" sz="4800" b="1" i="0" baseline="-25000" dirty="0" smtClean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  <a:p>
                <a:endParaRPr lang="en-US" sz="800" b="1" dirty="0"/>
              </a:p>
              <a:p>
                <a:r>
                  <a:rPr lang="en-US" sz="4800" b="1" dirty="0"/>
                  <a:t>3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)5]</m:t>
                    </m:r>
                    <m:r>
                      <a:rPr lang="en-US" sz="4800" b="1" dirty="0">
                        <a:latin typeface="Cambria Math" charset="0"/>
                      </a:rPr>
                      <m:t>+</m:t>
                    </m:r>
                    <m:r>
                      <a:rPr lang="en-US" sz="4800" b="1">
                        <a:latin typeface="Cambria Math" charset="0"/>
                        <a:ea typeface="Cambria Math" charset="0"/>
                        <a:cs typeface="Cambria Math" charset="0"/>
                      </a:rPr>
                      <m:t>∆ </m:t>
                    </m:r>
                    <m:r>
                      <a:rPr lang="is-IS" sz="48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sz="4800" b="1" dirty="0"/>
                      <m:t>[</m:t>
                    </m:r>
                    <m:r>
                      <m:rPr>
                        <m:nor/>
                      </m:rPr>
                      <a:rPr lang="en-US" sz="4800" b="1" i="0" dirty="0" smtClean="0"/>
                      <m:t>Os</m:t>
                    </m:r>
                    <m:r>
                      <m:rPr>
                        <m:nor/>
                      </m:rPr>
                      <a:rPr lang="en-US" sz="4800" b="1" baseline="-25000" dirty="0"/>
                      <m:t>3</m:t>
                    </m:r>
                    <m:r>
                      <m:rPr>
                        <m:nor/>
                      </m:rPr>
                      <a:rPr lang="en-US" sz="4800" b="1" dirty="0"/>
                      <m:t>(</m:t>
                    </m:r>
                    <m:r>
                      <m:rPr>
                        <m:nor/>
                      </m:rPr>
                      <a:rPr lang="en-US" sz="4800" b="1" dirty="0"/>
                      <m:t>CO</m:t>
                    </m:r>
                    <m:r>
                      <m:rPr>
                        <m:nor/>
                      </m:rPr>
                      <a:rPr lang="en-US" sz="4800" b="1" dirty="0"/>
                      <m:t>)12]</m:t>
                    </m:r>
                  </m:oMath>
                </a14:m>
                <a:r>
                  <a:rPr lang="en-US" sz="4800" b="1" dirty="0"/>
                  <a:t> + 3CO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20" y="942813"/>
                <a:ext cx="11390572" cy="5262979"/>
              </a:xfrm>
              <a:prstGeom prst="rect">
                <a:avLst/>
              </a:prstGeom>
              <a:blipFill rotWithShape="0">
                <a:blip r:embed="rId2"/>
                <a:stretch>
                  <a:fillRect l="-2408" t="-1390" r="-1070" b="-53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10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75961" y="37054"/>
            <a:ext cx="6905784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mononuclear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8" y="826738"/>
            <a:ext cx="2819400" cy="2882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143" y="658405"/>
            <a:ext cx="2941947" cy="28853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916" y="621829"/>
            <a:ext cx="2764480" cy="284469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897082" y="3488912"/>
            <a:ext cx="43564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32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 V, Cr, W,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Mo, M 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is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sp</a:t>
            </a:r>
            <a:r>
              <a:rPr lang="en-US" sz="3200" b="1" baseline="3000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Octahedral</a:t>
            </a:r>
            <a:endParaRPr lang="en-US" sz="3200" dirty="0"/>
          </a:p>
        </p:txBody>
      </p:sp>
      <p:sp>
        <p:nvSpPr>
          <p:cNvPr id="8" name="Rectangle 7"/>
          <p:cNvSpPr/>
          <p:nvPr/>
        </p:nvSpPr>
        <p:spPr>
          <a:xfrm>
            <a:off x="995652" y="3592160"/>
            <a:ext cx="221132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4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Tetrahedral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4280434" y="3491358"/>
            <a:ext cx="36166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[M(CO)</a:t>
            </a:r>
            <a:r>
              <a:rPr lang="en-US" sz="2800" b="1" baseline="-25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6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], M=Fe, Ru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 is dsp</a:t>
            </a:r>
            <a:r>
              <a:rPr lang="en-US" sz="2800" b="1" baseline="30000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3 </a:t>
            </a:r>
          </a:p>
          <a:p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TBP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537856" y="4917720"/>
            <a:ext cx="114773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In all cases, the inner orbital complexes (since </a:t>
            </a:r>
            <a:r>
              <a:rPr lang="en-US" sz="24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CO is strong field ligand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) (i.e. low spin complexes in terms of CFT) are formed by using the (n-1) d orbitals in hybridization. To provide the necessary (n-1) d orbitals (i.e. dx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-y</a:t>
            </a:r>
            <a:r>
              <a:rPr lang="en-US" sz="2400" b="1" baseline="30000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2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and dz2 for Oh &amp; dz2 for TBP), the electrons are properly arranged within the inner d-orbitals. It is illustrated in next page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298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55342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375339" y="686242"/>
            <a:ext cx="9286566" cy="6171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93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713705" y="165070"/>
            <a:ext cx="6686328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Structures of binuclear carbonyls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" y="840613"/>
            <a:ext cx="3511087" cy="2310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816" y="3150615"/>
            <a:ext cx="5399122" cy="3074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16" y="3384610"/>
            <a:ext cx="4212578" cy="26714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983" y="780447"/>
            <a:ext cx="3107291" cy="181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/>
                  <a:t>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[Fe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6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] vs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9</a:t>
                </a:r>
                <a:r>
                  <a:rPr lang="en-US" sz="2400" b="1" dirty="0"/>
                  <a:t>] or [Os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(CO)</a:t>
                </a:r>
                <a:r>
                  <a:rPr lang="en-US" sz="2400" b="1" baseline="-25000" dirty="0"/>
                  <a:t>8</a:t>
                </a:r>
                <a:r>
                  <a:rPr lang="en-US" sz="2400" b="1" dirty="0"/>
                  <a:t>(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400" b="1" baseline="-2500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400" b="1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400" b="1" dirty="0"/>
                  <a:t>)] </a:t>
                </a:r>
                <a:r>
                  <a:rPr lang="en-US" sz="2000" b="1" dirty="0"/>
                  <a:t>Heavier congeners prefer the less bridging CO gr</a:t>
                </a:r>
                <a:r>
                  <a:rPr lang="en-US" dirty="0"/>
                  <a:t>. </a:t>
                </a:r>
                <a:r>
                  <a:rPr lang="en-US" sz="2000" b="1" dirty="0"/>
                  <a:t>In mixed metal carbonyl [</a:t>
                </a:r>
                <a:r>
                  <a:rPr lang="en-US" sz="2000" b="1" dirty="0" err="1"/>
                  <a:t>MnCo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9</a:t>
                </a:r>
                <a:r>
                  <a:rPr lang="en-US" sz="2000" b="1" dirty="0"/>
                  <a:t>] there is no bridging CO gr</a:t>
                </a:r>
                <a:r>
                  <a:rPr lang="en-US" b="1" dirty="0"/>
                  <a:t>.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433" y="949900"/>
                <a:ext cx="4595936" cy="1815882"/>
              </a:xfrm>
              <a:prstGeom prst="rect">
                <a:avLst/>
              </a:prstGeom>
              <a:blipFill rotWithShape="0">
                <a:blip r:embed="rId6"/>
                <a:stretch>
                  <a:fillRect l="-1989" t="-2685" r="-1857" b="-5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/>
                  <a:t>[Mn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](non bridge str.) vs [Co</a:t>
                </a:r>
                <a:r>
                  <a:rPr lang="en-US" sz="2000" b="1" baseline="-25000" dirty="0"/>
                  <a:t>2</a:t>
                </a:r>
                <a:r>
                  <a:rPr lang="en-US" sz="2000" b="1" dirty="0"/>
                  <a:t>(CO)</a:t>
                </a:r>
                <a:r>
                  <a:rPr lang="en-US" sz="2000" b="1" baseline="-25000" dirty="0"/>
                  <a:t>10</a:t>
                </a:r>
                <a:r>
                  <a:rPr lang="en-US" sz="2000" b="1" dirty="0"/>
                  <a:t>] (equilibrium mixture of bridged </a:t>
                </a:r>
              </a:p>
              <a:p>
                <a:r>
                  <a:rPr lang="en-US" sz="2000" b="1" dirty="0"/>
                  <a:t>&amp; non bridged str.), 2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𝛍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𝟐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lang="en-US" sz="20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𝐂𝐎</m:t>
                    </m:r>
                  </m:oMath>
                </a14:m>
                <a:r>
                  <a:rPr lang="en-US" sz="2000" b="1" dirty="0"/>
                  <a:t>  at solid state &amp; no bridging at solution 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30" y="6092662"/>
                <a:ext cx="8112798" cy="707886"/>
              </a:xfrm>
              <a:prstGeom prst="rect">
                <a:avLst/>
              </a:prstGeom>
              <a:blipFill rotWithShape="0">
                <a:blip r:embed="rId7"/>
                <a:stretch>
                  <a:fillRect l="-826" t="-4274" b="-13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75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415256" y="7363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921480" y="701588"/>
            <a:ext cx="10432320" cy="61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2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60392" y="72737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427797" y="657512"/>
            <a:ext cx="4824775" cy="620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4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342104" y="165070"/>
            <a:ext cx="9082055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Bonding of mononuclear </a:t>
            </a:r>
            <a:r>
              <a:rPr lang="en-US" sz="3200" b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carbonyls-VBT treatment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1371847" y="829166"/>
            <a:ext cx="9527801" cy="6028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7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858262" y="103515"/>
            <a:ext cx="6475475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 (</a:t>
            </a:r>
            <a:r>
              <a:rPr lang="en-US" sz="2800" b="1" dirty="0">
                <a:solidFill>
                  <a:srgbClr val="7030A0"/>
                </a:solidFill>
              </a:rPr>
              <a:t>K[Pt(C</a:t>
            </a:r>
            <a:r>
              <a:rPr lang="en-US" sz="2800" b="1" baseline="-25000" dirty="0">
                <a:solidFill>
                  <a:srgbClr val="7030A0"/>
                </a:solidFill>
              </a:rPr>
              <a:t>2</a:t>
            </a:r>
            <a:r>
              <a:rPr lang="en-US" sz="2800" b="1" dirty="0">
                <a:solidFill>
                  <a:srgbClr val="7030A0"/>
                </a:solidFill>
              </a:rPr>
              <a:t>H</a:t>
            </a:r>
            <a:r>
              <a:rPr lang="en-US" sz="2800" b="1" baseline="-25000" dirty="0">
                <a:solidFill>
                  <a:srgbClr val="7030A0"/>
                </a:solidFill>
              </a:rPr>
              <a:t>4</a:t>
            </a:r>
            <a:r>
              <a:rPr lang="en-US" sz="2800" b="1" dirty="0">
                <a:solidFill>
                  <a:srgbClr val="7030A0"/>
                </a:solidFill>
              </a:rPr>
              <a:t>)Cl</a:t>
            </a:r>
            <a:r>
              <a:rPr lang="en-US" sz="2800" b="1" baseline="-25000" dirty="0">
                <a:solidFill>
                  <a:srgbClr val="7030A0"/>
                </a:solidFill>
              </a:rPr>
              <a:t>3</a:t>
            </a:r>
            <a:r>
              <a:rPr lang="en-US" sz="2800" b="1" dirty="0">
                <a:solidFill>
                  <a:srgbClr val="7030A0"/>
                </a:solidFill>
              </a:rPr>
              <a:t>] 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): Preparation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62712" y="1343216"/>
                <a:ext cx="11481815" cy="495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dirty="0" err="1"/>
                  <a:t>Zeise's</a:t>
                </a:r>
                <a:r>
                  <a:rPr lang="en-US" sz="2800" b="1" dirty="0"/>
                  <a:t> salt, potassium </a:t>
                </a:r>
                <a:r>
                  <a:rPr lang="en-US" sz="2800" b="1" dirty="0" err="1"/>
                  <a:t>trichloroplatinate</a:t>
                </a:r>
                <a:r>
                  <a:rPr lang="en-US" sz="2800" b="1" dirty="0"/>
                  <a:t>(II), is the chemical compound with the formula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K[Pt(C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)Cl</a:t>
                </a:r>
                <a:r>
                  <a:rPr lang="en-US" sz="28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] </a:t>
                </a:r>
                <a:r>
                  <a:rPr lang="en-US" sz="2800" b="1" dirty="0"/>
                  <a:t>. The anion of this air-stable, pale yellow, coordination complex contains an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η²-ethylene ligand</a:t>
                </a:r>
                <a:r>
                  <a:rPr lang="en-US" sz="2800" b="1" dirty="0"/>
                  <a:t>. The anion features a platinum atom with a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square planar geometry</a:t>
                </a:r>
                <a:r>
                  <a:rPr lang="en-US" sz="2800" b="1" dirty="0"/>
                  <a:t>. Organometallic complexes containing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unsaturated ligands such as alkenes </a:t>
                </a:r>
                <a:r>
                  <a:rPr lang="en-US" sz="2800" b="1" dirty="0"/>
                  <a:t>are consider as </a:t>
                </a:r>
                <a:r>
                  <a:rPr lang="en-US" sz="2800" b="1" dirty="0" err="1"/>
                  <a:t>olifiniccomlexes</a:t>
                </a:r>
                <a:r>
                  <a:rPr lang="en-US" sz="2800" b="1" dirty="0"/>
                  <a:t>.</a:t>
                </a:r>
              </a:p>
              <a:p>
                <a:endParaRPr lang="en-US" sz="2800" b="1" dirty="0"/>
              </a:p>
              <a:p>
                <a:r>
                  <a:rPr lang="en-US" sz="2800" b="1" dirty="0"/>
                  <a:t>It is prepared by 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passing ethylene gas</a:t>
                </a:r>
                <a:r>
                  <a:rPr lang="en-US" sz="2800" b="1" dirty="0"/>
                  <a:t> through aqueous solution of potassium tetra </a:t>
                </a:r>
                <a:r>
                  <a:rPr lang="en-US" sz="2800" b="1" dirty="0" err="1"/>
                  <a:t>chloroplatinate</a:t>
                </a:r>
                <a:r>
                  <a:rPr lang="en-US" sz="2800" b="1" dirty="0"/>
                  <a:t>.</a:t>
                </a:r>
              </a:p>
              <a:p>
                <a:r>
                  <a:rPr lang="en-US" sz="3200" b="1" dirty="0"/>
                  <a:t>K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[PtCl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] + H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C=CH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 (g)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dirty="0"/>
                  <a:t> K[Pt(C</a:t>
                </a:r>
                <a:r>
                  <a:rPr lang="en-US" sz="3200" b="1" baseline="-25000" dirty="0"/>
                  <a:t>2</a:t>
                </a:r>
                <a:r>
                  <a:rPr lang="en-US" sz="3200" b="1" dirty="0"/>
                  <a:t>H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)Cl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] +</a:t>
                </a:r>
                <a:r>
                  <a:rPr lang="en-US" sz="3200" b="1" dirty="0" err="1"/>
                  <a:t>KCl</a:t>
                </a:r>
                <a:endParaRPr lang="en-US" sz="3200" b="1" dirty="0"/>
              </a:p>
              <a:p>
                <a:endParaRPr lang="en-US" sz="3200" b="1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12" y="1343216"/>
                <a:ext cx="11481815" cy="4955203"/>
              </a:xfrm>
              <a:prstGeom prst="rect">
                <a:avLst/>
              </a:prstGeom>
              <a:blipFill rotWithShape="0">
                <a:blip r:embed="rId2"/>
                <a:stretch>
                  <a:fillRect l="-1381" t="-1107" r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4234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165653" y="0"/>
            <a:ext cx="7860694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Structure, evidences of synergic effect 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6" y="772996"/>
            <a:ext cx="5181600" cy="2717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7621" y="3350113"/>
                <a:ext cx="11526427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7030A0"/>
                    </a:solidFill>
                  </a:rPr>
                  <a:t>[Pt(C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2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H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4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)Cl</a:t>
                </a:r>
                <a:r>
                  <a:rPr lang="en-US" sz="3200" b="1" baseline="-25000" dirty="0">
                    <a:solidFill>
                      <a:srgbClr val="7030A0"/>
                    </a:solidFill>
                  </a:rPr>
                  <a:t>3</a:t>
                </a:r>
                <a:r>
                  <a:rPr lang="en-US" sz="3200" b="1" dirty="0">
                    <a:solidFill>
                      <a:srgbClr val="7030A0"/>
                    </a:solidFill>
                  </a:rPr>
                  <a:t>]</a:t>
                </a:r>
                <a:r>
                  <a:rPr lang="en-US" sz="4000" b="1" baseline="30000" dirty="0">
                    <a:solidFill>
                      <a:srgbClr val="7030A0"/>
                    </a:solidFill>
                  </a:rPr>
                  <a:t>- </a:t>
                </a:r>
                <a:r>
                  <a:rPr lang="en-US" sz="2800" b="1" dirty="0">
                    <a:solidFill>
                      <a:srgbClr val="7030A0"/>
                    </a:solidFill>
                  </a:rPr>
                  <a:t>C-C segment perpendicular to the PtCl3 plane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𝜸</m:t>
                        </m:r>
                      </m:e>
                      <m:sub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</m:sub>
                    </m:sSub>
                  </m:oMath>
                </a14:m>
                <a:r>
                  <a:rPr lang="en-US" sz="2800" b="1" dirty="0"/>
                  <a:t>= 1623 Cm</a:t>
                </a:r>
                <a:r>
                  <a:rPr lang="en-US" sz="2800" b="1" baseline="30000" dirty="0"/>
                  <a:t>-1</a:t>
                </a:r>
                <a:r>
                  <a:rPr lang="en-US" sz="2800" b="1" dirty="0"/>
                  <a:t> in free C</a:t>
                </a:r>
                <a:r>
                  <a:rPr lang="en-US" sz="2800" b="1" baseline="-25000" dirty="0"/>
                  <a:t>2</a:t>
                </a:r>
                <a:r>
                  <a:rPr lang="en-US" sz="2800" b="1" dirty="0"/>
                  <a:t>H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(C=C is 1.33.5 pm)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𝜸</m:t>
                        </m:r>
                      </m:e>
                      <m:sub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</m:t>
                        </m:r>
                        <m:r>
                          <a:rPr lang="en-US" sz="28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𝐂</m:t>
                        </m:r>
                        <m:r>
                          <m:rPr>
                            <m:nor/>
                          </m:rPr>
                          <a:rPr lang="en-US" sz="2800" b="1" dirty="0"/>
                          <m:t> </m:t>
                        </m:r>
                      </m:sub>
                    </m:sSub>
                  </m:oMath>
                </a14:m>
                <a:r>
                  <a:rPr lang="en-US" sz="2800" b="1" dirty="0"/>
                  <a:t>= 1526 Cm</a:t>
                </a:r>
                <a:r>
                  <a:rPr lang="en-US" sz="2800" b="1" baseline="30000" dirty="0"/>
                  <a:t>-1</a:t>
                </a:r>
                <a:r>
                  <a:rPr lang="en-US" sz="2800" b="1" dirty="0"/>
                  <a:t> in </a:t>
                </a:r>
                <a:r>
                  <a:rPr lang="en-US" sz="2800" b="1" dirty="0" err="1"/>
                  <a:t>Zeise’s</a:t>
                </a:r>
                <a:r>
                  <a:rPr lang="en-US" sz="2800" b="1" dirty="0"/>
                  <a:t> salt C</a:t>
                </a:r>
                <a:r>
                  <a:rPr lang="en-US" sz="2800" b="1" baseline="-25000" dirty="0"/>
                  <a:t>2</a:t>
                </a:r>
                <a:r>
                  <a:rPr lang="en-US" sz="2800" b="1" dirty="0"/>
                  <a:t>H</a:t>
                </a:r>
                <a:r>
                  <a:rPr lang="en-US" sz="2800" b="1" baseline="-25000" dirty="0"/>
                  <a:t>4 </a:t>
                </a:r>
                <a:r>
                  <a:rPr lang="en-US" sz="2800" b="1" dirty="0"/>
                  <a:t>(C=C is 1.37 pm)</a:t>
                </a:r>
              </a:p>
              <a:p>
                <a:r>
                  <a:rPr lang="en-US" sz="2400" b="1" dirty="0"/>
                  <a:t>The longer C-C bond length (1.37 pm) in the complex compared to that in free C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 </a:t>
                </a:r>
                <a:r>
                  <a:rPr lang="en-US" sz="2400" b="1" dirty="0"/>
                  <a:t>(C=C is 1.33.5 pm) indicates the fact that the vacant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∗ </m:t>
                    </m:r>
                  </m:oMath>
                </a14:m>
                <a:r>
                  <a:rPr lang="en-US" sz="2400" b="1" dirty="0"/>
                  <a:t> of C</a:t>
                </a:r>
                <a:r>
                  <a:rPr lang="en-US" sz="2400" b="1" baseline="-25000" dirty="0"/>
                  <a:t>2</a:t>
                </a:r>
                <a:r>
                  <a:rPr lang="en-US" sz="2400" b="1" dirty="0"/>
                  <a:t>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receives the e cloud in the bonding interaction.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" y="3350113"/>
                <a:ext cx="11526427" cy="2554545"/>
              </a:xfrm>
              <a:prstGeom prst="rect">
                <a:avLst/>
              </a:prstGeom>
              <a:blipFill rotWithShape="0">
                <a:blip r:embed="rId3"/>
                <a:stretch>
                  <a:fillRect l="-1322" t="-5967" r="-1058" b="-8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Organometallic Chemistry">
            <a:extLst>
              <a:ext uri="{FF2B5EF4-FFF2-40B4-BE49-F238E27FC236}">
                <a16:creationId xmlns:a16="http://schemas.microsoft.com/office/drawing/2014/main" id="{CE86AD61-7C45-77A1-1215-E33F94E3A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887" y="1067556"/>
            <a:ext cx="6026365" cy="197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6918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027981" y="0"/>
            <a:ext cx="3652979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Structure</a:t>
            </a:r>
            <a:endParaRPr lang="en-IN" sz="2800" b="1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08432" y="467721"/>
                <a:ext cx="11375136" cy="65556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7030A0"/>
                    </a:solidFill>
                  </a:rPr>
                  <a:t>Important features of the bonding mechanism (Dewar-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Chatt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-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Duncanson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, i.e. DCD model) are:</a:t>
                </a:r>
              </a:p>
              <a:p>
                <a:pPr marL="514350" indent="-514350">
                  <a:buAutoNum type="romanLcParenBoth"/>
                </a:pPr>
                <a:r>
                  <a:rPr lang="en-US" sz="2400" b="1" dirty="0">
                    <a:solidFill>
                      <a:srgbClr val="C00000"/>
                    </a:solidFill>
                  </a:rPr>
                  <a:t>μ-bond: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-BMO of ethylene </a:t>
                </a:r>
                <a14:m>
                  <m:oMath xmlns:m="http://schemas.openxmlformats.org/officeDocument/2006/math">
                    <m:r>
                      <a:rPr lang="is-I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vacant dsp² hybrid orbital of Pt(II)</a:t>
                </a:r>
                <a:endParaRPr lang="en-US" sz="2400" b="1" dirty="0"/>
              </a:p>
              <a:p>
                <a:endParaRPr lang="en-US" sz="1200" b="1" dirty="0"/>
              </a:p>
              <a:p>
                <a:r>
                  <a:rPr lang="en-US" sz="2400" b="1" dirty="0"/>
                  <a:t>(a special type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-bond);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 must be cylindrically symmetrical (has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0" dirty="0" smtClean="0">
                            <a:latin typeface="Cambria Math" charset="0"/>
                          </a:rPr>
                          <m:t>𝐂</m:t>
                        </m:r>
                      </m:e>
                      <m:sub>
                        <m:r>
                          <a:rPr lang="en-US" sz="24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</m:sub>
                    </m:sSub>
                  </m:oMath>
                </a14:m>
                <a:r>
                  <a:rPr lang="en-US" sz="2400" b="1" dirty="0"/>
                  <a:t>), but the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</m:oMath>
                </a14:m>
                <a:r>
                  <a:rPr lang="en-US" sz="2400" b="1" dirty="0"/>
                  <a:t>-bond in the DCD model involving an elongated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-cloud can never have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dirty="0">
                            <a:latin typeface="Cambria Math" charset="0"/>
                          </a:rPr>
                          <m:t>𝐂</m:t>
                        </m:r>
                      </m:e>
                      <m:sub>
                        <m:r>
                          <a:rPr lang="en-US" sz="2400" b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en-US" sz="2400" b="1" dirty="0"/>
                          <m:t> </m:t>
                        </m:r>
                      </m:sub>
                    </m:sSub>
                  </m:oMath>
                </a14:m>
                <a:r>
                  <a:rPr lang="en-US" sz="2400" b="1" dirty="0"/>
                  <a:t> symmetry element.</a:t>
                </a:r>
              </a:p>
              <a:p>
                <a:r>
                  <a:rPr lang="en-US" sz="2400" b="1" dirty="0"/>
                  <a:t>(ii)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 smtClean="0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bond</a:t>
                </a:r>
                <a:r>
                  <a:rPr lang="en-US" sz="2400" b="1" dirty="0"/>
                  <a:t>: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suitable d or </a:t>
                </a:r>
                <a:r>
                  <a:rPr lang="en-US" sz="2400" b="1" dirty="0" err="1">
                    <a:solidFill>
                      <a:srgbClr val="C00000"/>
                    </a:solidFill>
                  </a:rPr>
                  <a:t>dp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 hybrid orbital of Pt(II) </a:t>
                </a:r>
                <a14:m>
                  <m:oMath xmlns:m="http://schemas.openxmlformats.org/officeDocument/2006/math">
                    <m:r>
                      <a:rPr lang="is-I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 the vacant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C0000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>
                    <a:solidFill>
                      <a:srgbClr val="C00000"/>
                    </a:solidFill>
                  </a:rPr>
                  <a:t>*-MO of ethylene</a:t>
                </a:r>
              </a:p>
              <a:p>
                <a:endParaRPr lang="en-US" sz="1200" b="1" dirty="0"/>
              </a:p>
              <a:p>
                <a:r>
                  <a:rPr lang="en-US" sz="2400" b="1" dirty="0"/>
                  <a:t>(iii) these two bonding interactions 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𝝈</m:t>
                    </m:r>
                    <m:r>
                      <a:rPr lang="en-US" sz="2400" b="1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</m:oMath>
                </a14:m>
                <a:r>
                  <a:rPr lang="en-US" sz="2400" b="1" dirty="0"/>
                  <a:t> basicity &amp;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400" b="1" dirty="0"/>
                  <a:t>-acidity) are </a:t>
                </a:r>
                <a:r>
                  <a:rPr lang="en-US" sz="2400" b="1" dirty="0">
                    <a:solidFill>
                      <a:srgbClr val="C00000"/>
                    </a:solidFill>
                  </a:rPr>
                  <a:t>interdependent (i.e. synergistic action) </a:t>
                </a:r>
              </a:p>
              <a:p>
                <a:r>
                  <a:rPr lang="en-US" sz="2400" b="1" dirty="0"/>
                  <a:t>(iv)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molecule remains perpendicular to the PtCl</a:t>
                </a:r>
                <a:r>
                  <a:rPr lang="en-US" sz="2400" b="1" baseline="-25000" dirty="0"/>
                  <a:t>3</a:t>
                </a:r>
                <a:r>
                  <a:rPr lang="en-US" sz="2400" b="1" dirty="0"/>
                  <a:t>plane, but this perpendicular orientation is not the essential condition for the DCD type bonding interaction; in fact, the fluxional </a:t>
                </a:r>
                <a:r>
                  <a:rPr lang="en-US" sz="2400" b="1" dirty="0" err="1"/>
                  <a:t>behaviour</a:t>
                </a:r>
                <a:r>
                  <a:rPr lang="en-US" sz="2400" b="1" dirty="0"/>
                  <a:t> (in terms of PMR signal) of the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moieties in [(n³-Cp)Rh(C₂H₂)₂] suggests the rotation of the alkene about the metal-alkene complex; </a:t>
                </a:r>
              </a:p>
              <a:p>
                <a:r>
                  <a:rPr lang="en-US" sz="2400" b="1" dirty="0"/>
                  <a:t>(v) the DCD model explains the elongation of the C-C bond in the coordinated C₂H</a:t>
                </a:r>
                <a:r>
                  <a:rPr lang="en-US" sz="2400" b="1" baseline="-25000" dirty="0"/>
                  <a:t>4</a:t>
                </a:r>
                <a:r>
                  <a:rPr lang="en-US" sz="2400" b="1" dirty="0"/>
                  <a:t> due to the loss of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-bonding electron and gain of electron in the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400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sz="2400" b="1" dirty="0"/>
                  <a:t>*-MO (137 pm vs. 133.5 pm). 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However donation of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- </a:t>
                </a:r>
                <a:r>
                  <a:rPr lang="en-US" sz="2000" b="1" dirty="0" err="1">
                    <a:solidFill>
                      <a:srgbClr val="7030A0"/>
                    </a:solidFill>
                  </a:rPr>
                  <a:t>es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 and the feeding of </a:t>
                </a:r>
                <a:r>
                  <a:rPr lang="en-US" sz="2000" b="1" dirty="0" err="1">
                    <a:solidFill>
                      <a:srgbClr val="7030A0"/>
                    </a:solidFill>
                  </a:rPr>
                  <a:t>es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 into the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* orbitals must weaken the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𝝅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𝐛𝐨𝐧𝐝</m:t>
                    </m:r>
                    <m:r>
                      <a:rPr lang="en-US" sz="2000" b="1">
                        <a:solidFill>
                          <a:srgbClr val="7030A0"/>
                        </a:solidFill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sz="20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32" y="467721"/>
                <a:ext cx="11375136" cy="6555641"/>
              </a:xfrm>
              <a:prstGeom prst="rect">
                <a:avLst/>
              </a:prstGeom>
              <a:blipFill rotWithShape="0">
                <a:blip r:embed="rId2"/>
                <a:stretch>
                  <a:fillRect l="-857" t="-744" b="-3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34149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44832" y="44492"/>
            <a:ext cx="715043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Zeise’s</a:t>
            </a:r>
            <a:r>
              <a:rPr lang="en-US" sz="32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salt: Evidences of synergic effect</a:t>
            </a:r>
            <a:endParaRPr lang="en-IN" sz="3200" b="1" dirty="0">
              <a:solidFill>
                <a:srgbClr val="7030A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93D78-1B67-6470-7744-B37F2A78891B}"/>
              </a:ext>
            </a:extLst>
          </p:cNvPr>
          <p:cNvSpPr txBox="1"/>
          <p:nvPr/>
        </p:nvSpPr>
        <p:spPr>
          <a:xfrm>
            <a:off x="838199" y="497064"/>
            <a:ext cx="10894621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C00000"/>
                </a:solidFill>
                <a:effectLst/>
                <a:latin typeface="ProximaNova"/>
              </a:rPr>
              <a:t>Both </a:t>
            </a:r>
            <a:r>
              <a:rPr lang="en-US" sz="2400" b="1" i="0" dirty="0" err="1">
                <a:solidFill>
                  <a:srgbClr val="C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C00000"/>
                </a:solidFill>
                <a:effectLst/>
                <a:latin typeface="ProximaNova"/>
              </a:rPr>
              <a:t> salt and carbonyl compounds show a synergic effect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The synergic effect is arising due to metal-ligand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salt, ethylene acts as the donor.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It is a poor donor but due to the back bonding, it becomes better.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carbonyl, the carbonyl group acts as the donor.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It is a poor donor but due to the back bonding, it becomes better.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salt, metal has filled d orbital and ethylene has vacant Π* orbitals, necessary for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carbonyl, metal has filled d orbital and carbonyl has vacant Π* orbitals, necessary for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 C=C bond length increases due to back bonding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 C=O bond length increases due to back bonding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ProximaNova"/>
              </a:rPr>
              <a:t>Zeise's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 salt strength of the C=C bond determines the strength of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But it weakens the C-C bond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In metal carbonyl strength of the C=O bond determines the strength of back bonding.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000000"/>
                </a:solidFill>
                <a:effectLst/>
                <a:latin typeface="ProximaNova"/>
              </a:rPr>
              <a:t>But it weakens the C-O bond in carbonyls</a:t>
            </a:r>
          </a:p>
        </p:txBody>
      </p:sp>
    </p:spTree>
    <p:extLst>
      <p:ext uri="{BB962C8B-B14F-4D97-AF65-F5344CB8AC3E}">
        <p14:creationId xmlns:p14="http://schemas.microsoft.com/office/powerpoint/2010/main" val="604387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ynergetic Effect - #Zeise's Salt - YouTube">
            <a:extLst>
              <a:ext uri="{FF2B5EF4-FFF2-40B4-BE49-F238E27FC236}">
                <a16:creationId xmlns:a16="http://schemas.microsoft.com/office/drawing/2014/main" id="{465D129B-A90A-9E93-814B-05C2A2C25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082" y="1"/>
            <a:ext cx="5123535" cy="2612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48A78DEA-535C-B43A-F53D-A4D53965DF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068457"/>
                  </p:ext>
                </p:extLst>
              </p:nvPr>
            </p:nvGraphicFramePr>
            <p:xfrm>
              <a:off x="419595" y="2660484"/>
              <a:ext cx="11542816" cy="41123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71408">
                      <a:extLst>
                        <a:ext uri="{9D8B030D-6E8A-4147-A177-3AD203B41FA5}">
                          <a16:colId xmlns:a16="http://schemas.microsoft.com/office/drawing/2014/main" val="2991887112"/>
                        </a:ext>
                      </a:extLst>
                    </a:gridCol>
                    <a:gridCol w="5771408">
                      <a:extLst>
                        <a:ext uri="{9D8B030D-6E8A-4147-A177-3AD203B41FA5}">
                          <a16:colId xmlns:a16="http://schemas.microsoft.com/office/drawing/2014/main" val="2723082672"/>
                        </a:ext>
                      </a:extLst>
                    </a:gridCol>
                  </a:tblGrid>
                  <a:tr h="31073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Metal Carbonyl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2481216"/>
                      </a:ext>
                    </a:extLst>
                  </a:tr>
                  <a:tr h="75588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ethylene also a poor donor, due to back bonding ethylene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Metal Carbonyls CO also a poor donor, due to back bonding CO further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1824191"/>
                      </a:ext>
                    </a:extLst>
                  </a:tr>
                  <a:tr h="776844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metals have filled d- orbitals and ethylene Providing vacant </a:t>
                          </a:r>
                          <a14:m>
                            <m:oMath xmlns:m="http://schemas.openxmlformats.org/officeDocument/2006/math">
                              <m:r>
                                <a:rPr lang="en-US" sz="1800" b="1" smtClean="0"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US" sz="1800" b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en-US" sz="1800" b="1" dirty="0"/>
                            <a:t>*</a:t>
                          </a:r>
                          <a:r>
                            <a:rPr lang="en-US" sz="1800" b="1" baseline="0" dirty="0"/>
                            <a:t> </a:t>
                          </a:r>
                          <a:r>
                            <a:rPr lang="en-US" dirty="0"/>
                            <a:t>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metal carbonyl metals have filled d-orbitals and carbonyl Providing vacant * 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6883939"/>
                      </a:ext>
                    </a:extLst>
                  </a:tr>
                  <a:tr h="543791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C=C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C=O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2658078"/>
                      </a:ext>
                    </a:extLst>
                  </a:tr>
                  <a:tr h="143618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the strength of back bonding is further depends on the strength of sigma bond. Which is called as Synergetic effect, but it should weaken the C-C bond in alkene.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4. In Metal Carbonyl the strength of back bonding is further depends on the strength of sigma bond. Which is called as Synergetic effect, but it should weaken the C-O bond in carbonyls.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88832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2">
                <a:extLst>
                  <a:ext uri="{FF2B5EF4-FFF2-40B4-BE49-F238E27FC236}">
                    <a16:creationId xmlns:a16="http://schemas.microsoft.com/office/drawing/2014/main" id="{48A78DEA-535C-B43A-F53D-A4D53965DF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4068457"/>
                  </p:ext>
                </p:extLst>
              </p:nvPr>
            </p:nvGraphicFramePr>
            <p:xfrm>
              <a:off x="419595" y="2660484"/>
              <a:ext cx="11542816" cy="411231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5771408">
                      <a:extLst>
                        <a:ext uri="{9D8B030D-6E8A-4147-A177-3AD203B41FA5}">
                          <a16:colId xmlns:a16="http://schemas.microsoft.com/office/drawing/2014/main" val="2991887112"/>
                        </a:ext>
                      </a:extLst>
                    </a:gridCol>
                    <a:gridCol w="5771408">
                      <a:extLst>
                        <a:ext uri="{9D8B030D-6E8A-4147-A177-3AD203B41FA5}">
                          <a16:colId xmlns:a16="http://schemas.microsoft.com/office/drawing/2014/main" val="272308267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Metal Carbonyl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12481216"/>
                      </a:ext>
                    </a:extLst>
                  </a:tr>
                  <a:tr h="755886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ethylene also a poor donor, due to back bonding ethylene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1. In Metal Carbonyls CO also a poor donor, due to back bonding CO further act as better donor.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1824191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5" t="-125166" r="-100105" b="-227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2. In metal carbonyl metals have filled d-orbitals and carbonyl Providing vacant * orbital for forming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26883939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C=C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3. C=O bond length increases during the formation of back bonding.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52658078"/>
                      </a:ext>
                    </a:extLst>
                  </a:tr>
                  <a:tr h="1436184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4. In </a:t>
                          </a:r>
                          <a:r>
                            <a:rPr lang="en-US" dirty="0" err="1"/>
                            <a:t>Zeise's</a:t>
                          </a:r>
                          <a:r>
                            <a:rPr lang="en-US" dirty="0"/>
                            <a:t> salt the strength of back bonding is further depends on the strength of sigma bond. Which is called as Synergetic effect, but it should weaken the C-C bond in alkene.</a:t>
                          </a:r>
                          <a:endParaRPr lang="en-IN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4. In Metal Carbonyl the strength of back bonding is further depends on the strength of sigma bond. Which is called as Synergetic effect, but it should weaken the C-O bond in carbonyls.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6688832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15857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4"/>
          <p:cNvSpPr txBox="1">
            <a:spLocks noChangeArrowheads="1"/>
          </p:cNvSpPr>
          <p:nvPr/>
        </p:nvSpPr>
        <p:spPr bwMode="auto">
          <a:xfrm>
            <a:off x="4608703" y="381000"/>
            <a:ext cx="38100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sym typeface="Symbol" pitchFamily="18" charset="2"/>
              </a:rPr>
              <a:t>Metal- Sandwich compounds</a:t>
            </a:r>
          </a:p>
        </p:txBody>
      </p:sp>
      <p:pic>
        <p:nvPicPr>
          <p:cNvPr id="40962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1" y="3276600"/>
            <a:ext cx="8810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10"/>
          <p:cNvPicPr>
            <a:picLocks noChangeAspect="1" noChangeArrowheads="1"/>
          </p:cNvPicPr>
          <p:nvPr/>
        </p:nvPicPr>
        <p:blipFill>
          <a:blip r:embed="rId3"/>
          <a:srcRect r="9244"/>
          <a:stretch>
            <a:fillRect/>
          </a:stretch>
        </p:blipFill>
        <p:spPr bwMode="auto">
          <a:xfrm>
            <a:off x="6324601" y="3200400"/>
            <a:ext cx="784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1" y="3276600"/>
            <a:ext cx="9366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48801" y="4724401"/>
            <a:ext cx="10509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1" y="3200400"/>
            <a:ext cx="8239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16" descr="Ferrocene"/>
          <p:cNvPicPr>
            <a:picLocks noChangeAspect="1" noChangeArrowheads="1"/>
          </p:cNvPicPr>
          <p:nvPr/>
        </p:nvPicPr>
        <p:blipFill>
          <a:blip r:embed="rId7"/>
          <a:srcRect l="35873" t="4120" r="34729" b="3746"/>
          <a:stretch>
            <a:fillRect/>
          </a:stretch>
        </p:blipFill>
        <p:spPr bwMode="auto">
          <a:xfrm>
            <a:off x="4038600" y="4800600"/>
            <a:ext cx="1048512" cy="1524000"/>
          </a:xfrm>
          <a:prstGeom prst="rect">
            <a:avLst/>
          </a:prstGeom>
          <a:noFill/>
        </p:spPr>
      </p:pic>
      <p:pic>
        <p:nvPicPr>
          <p:cNvPr id="49156" name="Picture 4" descr="CpCoCb"/>
          <p:cNvPicPr>
            <a:picLocks noChangeAspect="1" noChangeArrowheads="1"/>
          </p:cNvPicPr>
          <p:nvPr/>
        </p:nvPicPr>
        <p:blipFill>
          <a:blip r:embed="rId8"/>
          <a:srcRect l="35606" t="3226" r="35954" b="3970"/>
          <a:stretch>
            <a:fillRect/>
          </a:stretch>
        </p:blipFill>
        <p:spPr bwMode="auto">
          <a:xfrm>
            <a:off x="2895601" y="4800601"/>
            <a:ext cx="1038225" cy="1563445"/>
          </a:xfrm>
          <a:prstGeom prst="rect">
            <a:avLst/>
          </a:prstGeom>
          <a:noFill/>
        </p:spPr>
      </p:pic>
      <p:pic>
        <p:nvPicPr>
          <p:cNvPr id="49155" name="Picture 18" descr="PhMnCp"/>
          <p:cNvPicPr>
            <a:picLocks noChangeAspect="1" noChangeArrowheads="1"/>
          </p:cNvPicPr>
          <p:nvPr/>
        </p:nvPicPr>
        <p:blipFill>
          <a:blip r:embed="rId9" cstate="print"/>
          <a:srcRect l="29726" t="2324" r="30345" b="3108"/>
          <a:stretch>
            <a:fillRect/>
          </a:stretch>
        </p:blipFill>
        <p:spPr bwMode="auto">
          <a:xfrm>
            <a:off x="5181600" y="4800601"/>
            <a:ext cx="1219200" cy="1559169"/>
          </a:xfrm>
          <a:prstGeom prst="rect">
            <a:avLst/>
          </a:prstGeom>
          <a:noFill/>
        </p:spPr>
      </p:pic>
      <p:pic>
        <p:nvPicPr>
          <p:cNvPr id="49154" name="Picture 19" descr="PhCrP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77000" y="4800600"/>
            <a:ext cx="1354394" cy="1524000"/>
          </a:xfrm>
          <a:prstGeom prst="rect">
            <a:avLst/>
          </a:prstGeom>
          <a:noFill/>
        </p:spPr>
      </p:pic>
      <p:pic>
        <p:nvPicPr>
          <p:cNvPr id="49153" name="Picture 20" descr="cif C7H7CrC5H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72400" y="4754337"/>
            <a:ext cx="1371600" cy="1579789"/>
          </a:xfrm>
          <a:prstGeom prst="rect">
            <a:avLst/>
          </a:prstGeom>
          <a:noFill/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5965195" y="1737926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0" name="Rectangle 8"/>
          <p:cNvSpPr>
            <a:spLocks noChangeArrowheads="1"/>
          </p:cNvSpPr>
          <p:nvPr/>
        </p:nvSpPr>
        <p:spPr bwMode="auto">
          <a:xfrm>
            <a:off x="5965195" y="3185727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5945959" y="4681151"/>
            <a:ext cx="3000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2" name="Rectangle 10"/>
          <p:cNvSpPr>
            <a:spLocks noChangeArrowheads="1"/>
          </p:cNvSpPr>
          <p:nvPr/>
        </p:nvSpPr>
        <p:spPr bwMode="auto">
          <a:xfrm>
            <a:off x="5965195" y="6319451"/>
            <a:ext cx="2616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1524001" y="7730609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67" name="Picture 12" descr="Cp2TaH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24001" y="381000"/>
            <a:ext cx="1152525" cy="1466850"/>
          </a:xfrm>
          <a:prstGeom prst="rect">
            <a:avLst/>
          </a:prstGeom>
          <a:noFill/>
        </p:spPr>
      </p:pic>
      <p:pic>
        <p:nvPicPr>
          <p:cNvPr id="49166" name="Picture 13" descr="CpMoH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52600" y="1981200"/>
            <a:ext cx="952500" cy="1466850"/>
          </a:xfrm>
          <a:prstGeom prst="rect">
            <a:avLst/>
          </a:prstGeom>
          <a:noFill/>
        </p:spPr>
      </p:pic>
      <p:pic>
        <p:nvPicPr>
          <p:cNvPr id="49165" name="Picture 14" descr="Cp2TiCl2"/>
          <p:cNvPicPr>
            <a:picLocks noChangeAspect="1" noChangeArrowheads="1"/>
          </p:cNvPicPr>
          <p:nvPr/>
        </p:nvPicPr>
        <p:blipFill>
          <a:blip r:embed="rId14" cstate="print"/>
          <a:srcRect l="32826" r="32217" b="2673"/>
          <a:stretch>
            <a:fillRect/>
          </a:stretch>
        </p:blipFill>
        <p:spPr bwMode="auto">
          <a:xfrm>
            <a:off x="1676401" y="3505200"/>
            <a:ext cx="1152525" cy="1504950"/>
          </a:xfrm>
          <a:prstGeom prst="rect">
            <a:avLst/>
          </a:prstGeom>
          <a:noFill/>
        </p:spPr>
      </p:pic>
      <p:pic>
        <p:nvPicPr>
          <p:cNvPr id="49164" name="Picture 15" descr="CpReC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4001" y="4953000"/>
            <a:ext cx="1343025" cy="1409700"/>
          </a:xfrm>
          <a:prstGeom prst="rect">
            <a:avLst/>
          </a:prstGeom>
          <a:noFill/>
        </p:spPr>
      </p:pic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2895600" y="1905001"/>
            <a:ext cx="65532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5562727" y="3823901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5715127" y="5900351"/>
            <a:ext cx="7617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720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1524001" y="772108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10000" y="1752601"/>
            <a:ext cx="403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/>
              <a:t>Hapticity</a:t>
            </a:r>
            <a:r>
              <a:rPr lang="en-US" sz="2400" dirty="0"/>
              <a:t> of sandwich compounds varies from 1-8</a:t>
            </a:r>
          </a:p>
        </p:txBody>
      </p:sp>
      <p:pic>
        <p:nvPicPr>
          <p:cNvPr id="31" name="Picture 3" descr="CpV(CO)4.BMP"/>
          <p:cNvPicPr>
            <a:picLocks noChangeAspect="1" noChangeArrowheads="1"/>
          </p:cNvPicPr>
          <p:nvPr/>
        </p:nvPicPr>
        <p:blipFill>
          <a:blip r:embed="rId16" cstate="print"/>
          <a:srcRect l="28166" t="4225" r="27432" b="3650"/>
          <a:stretch>
            <a:fillRect/>
          </a:stretch>
        </p:blipFill>
        <p:spPr bwMode="auto">
          <a:xfrm>
            <a:off x="9296401" y="2057401"/>
            <a:ext cx="1198563" cy="116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 descr="PhCr(CO)3.BMP"/>
          <p:cNvPicPr>
            <a:picLocks noChangeAspect="1" noChangeArrowheads="1"/>
          </p:cNvPicPr>
          <p:nvPr/>
        </p:nvPicPr>
        <p:blipFill>
          <a:blip r:embed="rId17" cstate="print"/>
          <a:srcRect l="28036" t="4111" r="27821" b="3836"/>
          <a:stretch>
            <a:fillRect/>
          </a:stretch>
        </p:blipFill>
        <p:spPr bwMode="auto">
          <a:xfrm>
            <a:off x="9296401" y="609600"/>
            <a:ext cx="112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3" descr="5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069388" y="3352801"/>
            <a:ext cx="1598613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" descr="C:\Users\admin\Desktop\10405885-big-appetizing-fast-food-sandwich-with-lettuce-tomato-smoked-ham-and-cheese-isolated-on-white-backgr.jpg"/>
          <p:cNvPicPr>
            <a:picLocks noChangeAspect="1" noChangeArrowheads="1"/>
          </p:cNvPicPr>
          <p:nvPr/>
        </p:nvPicPr>
        <p:blipFill>
          <a:blip r:embed="rId19" cstate="print"/>
          <a:srcRect l="4767" t="17778" r="5750" b="15556"/>
          <a:stretch>
            <a:fillRect/>
          </a:stretch>
        </p:blipFill>
        <p:spPr bwMode="auto">
          <a:xfrm>
            <a:off x="2849832" y="10301"/>
            <a:ext cx="19653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36314" y="1726811"/>
            <a:ext cx="1572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Bent Sandwich</a:t>
            </a:r>
            <a:endParaRPr lang="en-IN" dirty="0"/>
          </a:p>
        </p:txBody>
      </p:sp>
      <p:sp>
        <p:nvSpPr>
          <p:cNvPr id="3" name="Rectangle 2"/>
          <p:cNvSpPr/>
          <p:nvPr/>
        </p:nvSpPr>
        <p:spPr>
          <a:xfrm>
            <a:off x="10304873" y="1709222"/>
            <a:ext cx="15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Half  Sandwich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5357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1905000" y="304801"/>
            <a:ext cx="7315200" cy="46166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/>
              <a:t>Why metal – sandwich compounds are important? 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1981200" y="914401"/>
            <a:ext cx="80772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dirty="0"/>
              <a:t>1. </a:t>
            </a:r>
            <a:r>
              <a:rPr lang="en-US" sz="1600" b="1" dirty="0">
                <a:solidFill>
                  <a:srgbClr val="A50021"/>
                </a:solidFill>
              </a:rPr>
              <a:t>Transition metal/ metal ion embedded inside an organic matrix: </a:t>
            </a:r>
            <a:r>
              <a:rPr lang="en-US" sz="1600" b="1" dirty="0">
                <a:solidFill>
                  <a:srgbClr val="3333CC"/>
                </a:solidFill>
              </a:rPr>
              <a:t>Makes a metal ion soluble even in hydrocarbon solvents</a:t>
            </a:r>
            <a:r>
              <a:rPr lang="en-US" sz="1600" b="1" dirty="0">
                <a:solidFill>
                  <a:srgbClr val="A50021"/>
                </a:solidFill>
              </a:rPr>
              <a:t>. E.g. </a:t>
            </a:r>
            <a:r>
              <a:rPr lang="en-US" sz="1600" b="1" dirty="0" err="1">
                <a:solidFill>
                  <a:srgbClr val="A50021"/>
                </a:solidFill>
              </a:rPr>
              <a:t>Ferrocene</a:t>
            </a:r>
            <a:r>
              <a:rPr lang="en-US" sz="1600" b="1" dirty="0">
                <a:solidFill>
                  <a:srgbClr val="A50021"/>
                </a:solidFill>
              </a:rPr>
              <a:t> is soluble in hexane while Fe2+ as such is not. Outcome: a hydrocarbon soluble additive/catalyst</a:t>
            </a:r>
            <a:r>
              <a:rPr lang="en-US" dirty="0">
                <a:solidFill>
                  <a:srgbClr val="A50021"/>
                </a:solidFill>
              </a:rPr>
              <a:t>  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2057400" y="1981200"/>
            <a:ext cx="80010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2. </a:t>
            </a:r>
            <a:r>
              <a:rPr lang="en-US" sz="1600" b="1" dirty="0">
                <a:solidFill>
                  <a:srgbClr val="3333CC"/>
                </a:solidFill>
              </a:rPr>
              <a:t>Coordination to an electropositive metal often changes the reactivity and electronic properties of the 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 system bound to it  (benzene </a:t>
            </a:r>
            <a:r>
              <a:rPr lang="en-US" sz="1600" b="1" dirty="0" err="1">
                <a:solidFill>
                  <a:srgbClr val="3333CC"/>
                </a:solidFill>
                <a:sym typeface="Symbol" pitchFamily="18" charset="2"/>
              </a:rPr>
              <a:t>vs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 </a:t>
            </a:r>
            <a:r>
              <a:rPr lang="en-US" sz="1600" b="1" dirty="0" err="1">
                <a:solidFill>
                  <a:srgbClr val="3333CC"/>
                </a:solidFill>
                <a:sym typeface="Symbol" pitchFamily="18" charset="2"/>
              </a:rPr>
              <a:t>ferrocene</a:t>
            </a:r>
            <a:r>
              <a:rPr lang="en-US" sz="1600" b="1" dirty="0">
                <a:solidFill>
                  <a:srgbClr val="3333CC"/>
                </a:solidFill>
                <a:sym typeface="Symbol" pitchFamily="18" charset="2"/>
              </a:rPr>
              <a:t>)</a:t>
            </a:r>
            <a:endParaRPr lang="en-US" sz="1600" b="1" dirty="0">
              <a:solidFill>
                <a:srgbClr val="A50021"/>
              </a:solidFill>
              <a:sym typeface="Symbol" pitchFamily="18" charset="2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133600" y="2667000"/>
            <a:ext cx="807720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3. </a:t>
            </a:r>
            <a:r>
              <a:rPr lang="en-US" sz="1600" b="1" dirty="0"/>
              <a:t>A </a:t>
            </a:r>
            <a:r>
              <a:rPr lang="en-US" sz="1600" b="1" dirty="0" err="1"/>
              <a:t>stericially</a:t>
            </a:r>
            <a:r>
              <a:rPr lang="en-US" sz="1600" b="1" dirty="0"/>
              <a:t> protected metal site where a wide range of catalytic applications are possible  on the. </a:t>
            </a:r>
            <a:r>
              <a:rPr lang="en-US" sz="1600" b="1" dirty="0" err="1"/>
              <a:t>e.g</a:t>
            </a:r>
            <a:r>
              <a:rPr lang="en-US" sz="1600" b="1" dirty="0"/>
              <a:t> </a:t>
            </a:r>
            <a:r>
              <a:rPr lang="en-US" sz="1600" b="1" dirty="0" err="1"/>
              <a:t>alkene</a:t>
            </a:r>
            <a:r>
              <a:rPr lang="en-US" sz="1600" b="1" dirty="0"/>
              <a:t> polymerization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2057400" y="3429001"/>
            <a:ext cx="80772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4. </a:t>
            </a:r>
            <a:r>
              <a:rPr lang="en-US" sz="1600" b="1" dirty="0">
                <a:solidFill>
                  <a:srgbClr val="A50021"/>
                </a:solidFill>
              </a:rPr>
              <a:t>Metal sandwich compounds are excellent substrates to make planar </a:t>
            </a:r>
            <a:r>
              <a:rPr lang="en-US" sz="1600" b="1" dirty="0" err="1">
                <a:solidFill>
                  <a:srgbClr val="A50021"/>
                </a:solidFill>
              </a:rPr>
              <a:t>chiral</a:t>
            </a:r>
            <a:r>
              <a:rPr lang="en-US" sz="1600" b="1" dirty="0">
                <a:solidFill>
                  <a:srgbClr val="A50021"/>
                </a:solidFill>
              </a:rPr>
              <a:t> compounds. Applications as </a:t>
            </a:r>
            <a:r>
              <a:rPr lang="en-US" sz="1600" b="1" dirty="0" err="1">
                <a:solidFill>
                  <a:srgbClr val="A50021"/>
                </a:solidFill>
              </a:rPr>
              <a:t>chiral</a:t>
            </a:r>
            <a:r>
              <a:rPr lang="en-US" sz="1600" b="1" dirty="0">
                <a:solidFill>
                  <a:srgbClr val="A50021"/>
                </a:solidFill>
              </a:rPr>
              <a:t> catalysts in asymmetric catalysis </a:t>
            </a: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124201" y="4343400"/>
          <a:ext cx="2589213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588760" imgH="1284120" progId="ChemDraw.Document.6.0">
                  <p:embed/>
                </p:oleObj>
              </mc:Choice>
              <mc:Fallback>
                <p:oleObj name="CS ChemDraw Drawing" r:id="rId2" imgW="2588760" imgH="1284120" progId="ChemDraw.Document.6.0">
                  <p:embed/>
                  <p:pic>
                    <p:nvPicPr>
                      <p:cNvPr id="256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1" y="4343400"/>
                        <a:ext cx="2589213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9" name="Text Box 14"/>
          <p:cNvSpPr txBox="1">
            <a:spLocks noChangeArrowheads="1"/>
          </p:cNvSpPr>
          <p:nvPr/>
        </p:nvSpPr>
        <p:spPr bwMode="auto">
          <a:xfrm>
            <a:off x="3200400" y="5715000"/>
            <a:ext cx="2133600" cy="624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400" b="1" dirty="0" err="1"/>
              <a:t>Planr</a:t>
            </a:r>
            <a:r>
              <a:rPr lang="en-US" sz="1400" b="1" dirty="0"/>
              <a:t> </a:t>
            </a:r>
            <a:r>
              <a:rPr lang="en-US" sz="1400" b="1" dirty="0" err="1"/>
              <a:t>chirality</a:t>
            </a:r>
            <a:r>
              <a:rPr lang="en-US" sz="1400" b="1" dirty="0"/>
              <a:t>: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sz="1400" b="1" dirty="0"/>
              <a:t>Non- super-imposable mirror images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10633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158455" y="12075"/>
            <a:ext cx="4217450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Preparation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1977" y="571871"/>
            <a:ext cx="8394192" cy="4535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biLevel thresh="50000"/>
          </a:blip>
          <a:stretch>
            <a:fillRect/>
          </a:stretch>
        </p:blipFill>
        <p:spPr>
          <a:xfrm>
            <a:off x="658368" y="5107163"/>
            <a:ext cx="9811757" cy="16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189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000470" y="103515"/>
            <a:ext cx="7765321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Friedel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Craft’s Acetylation 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5364" y="725404"/>
            <a:ext cx="117012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sz="2400" b="1" dirty="0" err="1"/>
              <a:t>Cyclopentyl</a:t>
            </a:r>
            <a:r>
              <a:rPr lang="en-US" sz="2400" b="1" dirty="0"/>
              <a:t> rings of </a:t>
            </a:r>
            <a:r>
              <a:rPr lang="en-US" sz="2400" b="1" dirty="0" err="1"/>
              <a:t>ferrocene</a:t>
            </a:r>
            <a:r>
              <a:rPr lang="en-US" sz="2400" b="1" dirty="0"/>
              <a:t> are </a:t>
            </a:r>
            <a:r>
              <a:rPr lang="en-US" sz="2400" b="1" dirty="0">
                <a:solidFill>
                  <a:srgbClr val="C00000"/>
                </a:solidFill>
              </a:rPr>
              <a:t>aromatic</a:t>
            </a:r>
            <a:r>
              <a:rPr lang="en-US" sz="2400" b="1" dirty="0"/>
              <a:t> in character. So </a:t>
            </a:r>
            <a:r>
              <a:rPr lang="en-US" sz="2400" b="1" dirty="0" err="1"/>
              <a:t>ferrocene</a:t>
            </a:r>
            <a:r>
              <a:rPr lang="en-US" sz="2400" b="1" dirty="0"/>
              <a:t> undergoes </a:t>
            </a:r>
            <a:r>
              <a:rPr lang="en-US" sz="2400" b="1" dirty="0">
                <a:solidFill>
                  <a:srgbClr val="C00000"/>
                </a:solidFill>
              </a:rPr>
              <a:t>electrophilic substitution </a:t>
            </a:r>
            <a:r>
              <a:rPr lang="en-US" sz="2400" b="1" dirty="0"/>
              <a:t>reactions. Many of its reactions are faster than similar reactions of benzene. </a:t>
            </a:r>
            <a:r>
              <a:rPr lang="en-US" sz="2400" b="1" dirty="0">
                <a:solidFill>
                  <a:srgbClr val="A50021"/>
                </a:solidFill>
              </a:rPr>
              <a:t>Necessary requirement</a:t>
            </a:r>
            <a:r>
              <a:rPr lang="en-US" sz="2400" b="1" dirty="0"/>
              <a:t>: The electrophile should not be oxidizing in nature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36576" y="2185687"/>
            <a:ext cx="9311894" cy="3947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9744710" y="2480081"/>
            <a:ext cx="2389378" cy="354123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flipH="1">
            <a:off x="9349759" y="3836492"/>
            <a:ext cx="4160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latin typeface="Times New Roman" charset="0"/>
                <a:ea typeface="Times New Roman" charset="0"/>
                <a:cs typeface="Times New Roman" charset="0"/>
              </a:rPr>
              <a:t>+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10567053" y="6057667"/>
            <a:ext cx="74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Trace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42727" y="6242333"/>
            <a:ext cx="3920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1,1’ </a:t>
            </a:r>
            <a:r>
              <a:rPr lang="en-US" sz="2800" b="1" dirty="0" err="1">
                <a:latin typeface="Times New Roman" charset="0"/>
                <a:ea typeface="Times New Roman" charset="0"/>
                <a:cs typeface="Times New Roman" charset="0"/>
              </a:rPr>
              <a:t>pdt</a:t>
            </a:r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 : 1,1 </a:t>
            </a:r>
            <a:r>
              <a:rPr lang="en-US" sz="2800" b="1" dirty="0" err="1">
                <a:latin typeface="Times New Roman" charset="0"/>
                <a:ea typeface="Times New Roman" charset="0"/>
                <a:cs typeface="Times New Roman" charset="0"/>
              </a:rPr>
              <a:t>pdt</a:t>
            </a:r>
            <a:r>
              <a:rPr lang="en-US" sz="2800" b="1" dirty="0">
                <a:latin typeface="Times New Roman" charset="0"/>
                <a:ea typeface="Times New Roman" charset="0"/>
                <a:cs typeface="Times New Roman" charset="0"/>
              </a:rPr>
              <a:t> = 60 :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290971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598135" y="165070"/>
            <a:ext cx="9100346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(Alkylation, 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Mannich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Condensation)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21" y="1119176"/>
            <a:ext cx="9144000" cy="6909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biLevel thresh="50000"/>
          </a:blip>
          <a:stretch>
            <a:fillRect/>
          </a:stretch>
        </p:blipFill>
        <p:spPr>
          <a:xfrm>
            <a:off x="7900416" y="2039106"/>
            <a:ext cx="4179003" cy="1912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858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423651" y="365125"/>
            <a:ext cx="7344698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: reactions (</a:t>
            </a:r>
            <a:r>
              <a:rPr lang="en-US" sz="2800" b="1" dirty="0" err="1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Mannich</a:t>
            </a: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 Condensation)</a:t>
            </a:r>
            <a:endParaRPr lang="en-IN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292357" y="1126704"/>
            <a:ext cx="11704718" cy="32400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2357" y="4970842"/>
            <a:ext cx="11905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This 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easy </a:t>
            </a:r>
            <a:r>
              <a:rPr lang="en-US" sz="2400" b="1" dirty="0" err="1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metallation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process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suports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 the 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typical aromatic systems 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in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Cp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-rings of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ferrocene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. Thus the </a:t>
            </a:r>
            <a:r>
              <a:rPr lang="en-US" sz="2400" b="1" dirty="0" err="1">
                <a:latin typeface="Times New Roman" charset="0"/>
                <a:ea typeface="Times New Roman" charset="0"/>
                <a:cs typeface="Times New Roman" charset="0"/>
              </a:rPr>
              <a:t>lithio</a:t>
            </a:r>
            <a:r>
              <a:rPr lang="en-US" sz="2400" b="1" dirty="0">
                <a:latin typeface="Times New Roman" charset="0"/>
                <a:ea typeface="Times New Roman" charset="0"/>
                <a:cs typeface="Times New Roman" charset="0"/>
              </a:rPr>
              <a:t>- derivatives obtained may be used in many reactions to prepare the </a:t>
            </a:r>
            <a:r>
              <a:rPr lang="en-US" sz="2400" b="1" dirty="0" err="1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ferrocenyl</a:t>
            </a:r>
            <a:r>
              <a:rPr lang="en-US" sz="2400" b="1" dirty="0">
                <a:solidFill>
                  <a:srgbClr val="C00000"/>
                </a:solidFill>
                <a:latin typeface="Times New Roman" charset="0"/>
                <a:ea typeface="Times New Roman" charset="0"/>
                <a:cs typeface="Times New Roman" charset="0"/>
              </a:rPr>
              <a:t> derivatives</a:t>
            </a:r>
            <a:endParaRPr lang="en-IN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769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dirty="0">
                <a:solidFill>
                  <a:srgbClr val="7030A0"/>
                </a:solidFill>
              </a:rPr>
            </a:br>
            <a:endParaRPr lang="en-US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2994512" y="103515"/>
            <a:ext cx="6149488" cy="52322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7030A0"/>
                </a:solidFill>
                <a:latin typeface="Times New Roman" charset="0"/>
                <a:ea typeface="Times New Roman" charset="0"/>
                <a:cs typeface="Times New Roman" charset="0"/>
              </a:rPr>
              <a:t>Reactions of organometallic complexes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2592" y="1027906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>
                <a:ea typeface="Times New Roman" charset="0"/>
                <a:cs typeface="Times New Roman" charset="0"/>
              </a:rPr>
              <a:t>Substitution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Oxidative Addition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 Reductive Elimination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000" b="1" dirty="0"/>
              <a:t>Insertion</a:t>
            </a:r>
          </a:p>
        </p:txBody>
      </p:sp>
    </p:spTree>
    <p:extLst>
      <p:ext uri="{BB962C8B-B14F-4D97-AF65-F5344CB8AC3E}">
        <p14:creationId xmlns:p14="http://schemas.microsoft.com/office/powerpoint/2010/main" val="1238411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7" name="Text Box 11"/>
              <p:cNvSpPr txBox="1">
                <a:spLocks noChangeArrowheads="1"/>
              </p:cNvSpPr>
              <p:nvPr/>
            </p:nvSpPr>
            <p:spPr bwMode="auto">
              <a:xfrm>
                <a:off x="2105257" y="943674"/>
                <a:ext cx="7575191" cy="550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Ligand Substitution Reaction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[Cr(CO)</a:t>
                </a:r>
                <a:r>
                  <a:rPr lang="en-US" sz="3200" b="1" baseline="-25000" dirty="0"/>
                  <a:t>6</a:t>
                </a:r>
                <a:r>
                  <a:rPr lang="en-US" sz="3200" b="1" dirty="0"/>
                  <a:t>] + PMe</a:t>
                </a:r>
                <a:r>
                  <a:rPr lang="en-US" sz="3200" b="1" baseline="-25000" dirty="0"/>
                  <a:t>3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baseline="-25000" dirty="0"/>
                  <a:t>  </a:t>
                </a:r>
                <a:r>
                  <a:rPr lang="en-US" sz="3200" b="1" dirty="0"/>
                  <a:t>[Cr(CO)</a:t>
                </a:r>
                <a:r>
                  <a:rPr lang="en-US" sz="3200" b="1" baseline="-25000" dirty="0"/>
                  <a:t>5</a:t>
                </a:r>
                <a:r>
                  <a:rPr lang="en-US" sz="3200" b="1" dirty="0"/>
                  <a:t>(PMe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)] + CO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r>
                  <a:rPr lang="en-US" sz="3200" b="1" dirty="0"/>
                  <a:t>[Ni(CO)</a:t>
                </a:r>
                <a:r>
                  <a:rPr lang="en-US" sz="3200" b="1" baseline="-25000" dirty="0"/>
                  <a:t>4</a:t>
                </a:r>
                <a:r>
                  <a:rPr lang="en-US" sz="3200" b="1" dirty="0"/>
                  <a:t>] + PPh</a:t>
                </a:r>
                <a:r>
                  <a:rPr lang="en-US" sz="3200" b="1" baseline="-25000" dirty="0"/>
                  <a:t>3 </a:t>
                </a:r>
                <a14:m>
                  <m:oMath xmlns:m="http://schemas.openxmlformats.org/officeDocument/2006/math">
                    <m:r>
                      <a:rPr lang="is-IS" sz="3200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</m:oMath>
                </a14:m>
                <a:r>
                  <a:rPr lang="en-US" sz="3200" b="1" baseline="-25000" dirty="0"/>
                  <a:t>  </a:t>
                </a:r>
                <a:r>
                  <a:rPr lang="en-US" sz="3200" b="1" dirty="0"/>
                  <a:t>[Ni(CO)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(PPh</a:t>
                </a:r>
                <a:r>
                  <a:rPr lang="en-US" sz="3200" b="1" baseline="-25000" dirty="0"/>
                  <a:t>3</a:t>
                </a:r>
                <a:r>
                  <a:rPr lang="en-US" sz="3200" b="1" dirty="0"/>
                  <a:t>)] + CO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3200" b="1" dirty="0"/>
              </a:p>
              <a:p>
                <a:pPr algn="ctr">
                  <a:spcBef>
                    <a:spcPct val="50000"/>
                  </a:spcBef>
                </a:pPr>
                <a:endParaRPr lang="en-US" sz="3200" b="1" baseline="-25000" dirty="0"/>
              </a:p>
            </p:txBody>
          </p:sp>
        </mc:Choice>
        <mc:Fallback xmlns="">
          <p:sp>
            <p:nvSpPr>
              <p:cNvPr id="4107" name="Text 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5257" y="943674"/>
                <a:ext cx="7575191" cy="5509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77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8F07B2-40F6-6905-447A-0FC307348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996" y="810688"/>
            <a:ext cx="10288693" cy="589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43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b="1" dirty="0"/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686300" y="149541"/>
            <a:ext cx="28194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a typeface="Times New Roman" charset="0"/>
                <a:cs typeface="Times New Roman" charset="0"/>
              </a:rPr>
              <a:t>1. Substitution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96276" y="591287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IN" b="1" dirty="0">
              <a:solidFill>
                <a:srgbClr val="A5002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72D729-C85D-3368-7AD8-373E25468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362" y="990600"/>
            <a:ext cx="10381275" cy="570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36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4"/>
          <p:cNvSpPr txBox="1">
            <a:spLocks noChangeArrowheads="1"/>
          </p:cNvSpPr>
          <p:nvPr/>
        </p:nvSpPr>
        <p:spPr bwMode="auto">
          <a:xfrm>
            <a:off x="2286000" y="990600"/>
            <a:ext cx="6553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/>
              <a:t>When addition of  </a:t>
            </a:r>
            <a:r>
              <a:rPr lang="en-GB" b="1" dirty="0" err="1"/>
              <a:t>ligands</a:t>
            </a:r>
            <a:r>
              <a:rPr lang="en-GB" b="1" dirty="0"/>
              <a:t> is accompanied by oxidation of the metal, it is called an oxidative addition reaction </a:t>
            </a:r>
            <a:endParaRPr lang="en-US" b="1" dirty="0"/>
          </a:p>
        </p:txBody>
      </p:sp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191000" y="1752601"/>
          <a:ext cx="29479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948940" imgH="612648" progId="">
                  <p:embed/>
                </p:oleObj>
              </mc:Choice>
              <mc:Fallback>
                <p:oleObj name="CS ChemDraw Drawing" r:id="rId2" imgW="2948940" imgH="612648" progId="">
                  <p:embed/>
                  <p:pic>
                    <p:nvPicPr>
                      <p:cNvPr id="41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752601"/>
                        <a:ext cx="294798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2136648" y="4435543"/>
            <a:ext cx="7543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GB" dirty="0"/>
              <a:t> two vacant coordination sites on the reacting complex (</a:t>
            </a:r>
            <a:r>
              <a:rPr lang="en-GB" dirty="0" err="1"/>
              <a:t>L</a:t>
            </a:r>
            <a:r>
              <a:rPr lang="en-GB" baseline="-25000" dirty="0" err="1"/>
              <a:t>n</a:t>
            </a:r>
            <a:r>
              <a:rPr lang="en-GB" dirty="0" err="1"/>
              <a:t>M</a:t>
            </a:r>
            <a:r>
              <a:rPr lang="en-GB" dirty="0"/>
              <a:t>), that is, the complex must be </a:t>
            </a:r>
            <a:r>
              <a:rPr lang="en-GB" dirty="0" err="1"/>
              <a:t>coordinatively</a:t>
            </a:r>
            <a:r>
              <a:rPr lang="en-GB" dirty="0"/>
              <a:t> unsaturated, </a:t>
            </a:r>
          </a:p>
          <a:p>
            <a:endParaRPr lang="en-GB" dirty="0"/>
          </a:p>
          <a:p>
            <a:pPr>
              <a:buFontTx/>
              <a:buChar char="•"/>
            </a:pPr>
            <a:r>
              <a:rPr lang="en-GB" dirty="0"/>
              <a:t> a metal with stable oxidation states separated by two units; the higher oxidation state must be  energetically accessible and stable. </a:t>
            </a:r>
            <a:endParaRPr lang="en-US" dirty="0"/>
          </a:p>
        </p:txBody>
      </p:sp>
      <p:sp>
        <p:nvSpPr>
          <p:cNvPr id="4104" name="Text Box 7"/>
          <p:cNvSpPr txBox="1">
            <a:spLocks noChangeArrowheads="1"/>
          </p:cNvSpPr>
          <p:nvPr/>
        </p:nvSpPr>
        <p:spPr bwMode="auto">
          <a:xfrm>
            <a:off x="2286000" y="3943445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Requirements for oxidative addition </a:t>
            </a:r>
          </a:p>
        </p:txBody>
      </p:sp>
      <p:sp>
        <p:nvSpPr>
          <p:cNvPr id="4105" name="Text Box 8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2. Oxidative addition </a:t>
            </a:r>
            <a:r>
              <a:rPr lang="en-US" dirty="0"/>
              <a:t> </a:t>
            </a:r>
          </a:p>
        </p:txBody>
      </p:sp>
      <p:sp>
        <p:nvSpPr>
          <p:cNvPr id="4107" name="Text Box 11"/>
          <p:cNvSpPr txBox="1">
            <a:spLocks noChangeArrowheads="1"/>
          </p:cNvSpPr>
          <p:nvPr/>
        </p:nvSpPr>
        <p:spPr bwMode="auto">
          <a:xfrm>
            <a:off x="304800" y="2473009"/>
            <a:ext cx="48006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OX state of metal increases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Coordination number increases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2 new anionic </a:t>
            </a:r>
            <a:r>
              <a:rPr lang="en-US" b="1" i="1" dirty="0" err="1">
                <a:solidFill>
                  <a:srgbClr val="A50021"/>
                </a:solidFill>
              </a:rPr>
              <a:t>ligands</a:t>
            </a:r>
            <a:r>
              <a:rPr lang="en-US" b="1" i="1" dirty="0">
                <a:solidFill>
                  <a:srgbClr val="A50021"/>
                </a:solidFill>
              </a:rPr>
              <a:t> are added to the metal</a:t>
            </a:r>
            <a:endParaRPr lang="en-IN" b="1" i="1" dirty="0">
              <a:solidFill>
                <a:srgbClr val="A50021"/>
              </a:solidFill>
            </a:endParaRPr>
          </a:p>
        </p:txBody>
      </p:sp>
      <p:graphicFrame>
        <p:nvGraphicFramePr>
          <p:cNvPr id="2" name="Object 6"/>
          <p:cNvGraphicFramePr>
            <a:graphicFrameLocks noChangeAspect="1"/>
          </p:cNvGraphicFramePr>
          <p:nvPr/>
        </p:nvGraphicFramePr>
        <p:xfrm>
          <a:off x="5105400" y="2428083"/>
          <a:ext cx="6642095" cy="1630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072128" imgH="998220" progId="">
                  <p:embed/>
                </p:oleObj>
              </mc:Choice>
              <mc:Fallback>
                <p:oleObj name="CS ChemDraw Drawing" r:id="rId4" imgW="4072128" imgH="998220" progId="">
                  <p:embed/>
                  <p:pic>
                    <p:nvPicPr>
                      <p:cNvPr id="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428083"/>
                        <a:ext cx="6642095" cy="16303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196276" y="5912871"/>
            <a:ext cx="56663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An important step in many homogeneous catalytic cycles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06996" y="6234641"/>
            <a:ext cx="73786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A50021"/>
                </a:solidFill>
              </a:rPr>
              <a:t>The more electron rich the metal, more easy is the oxidative addition</a:t>
            </a:r>
            <a:endParaRPr lang="en-IN" b="1" dirty="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2640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2290764" y="1062039"/>
          <a:ext cx="7462837" cy="404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5365615" imgH="2902866" progId="">
                  <p:embed/>
                </p:oleObj>
              </mc:Choice>
              <mc:Fallback>
                <p:oleObj name="CS ChemDraw Drawing" r:id="rId2" imgW="5365615" imgH="2902866" progId="">
                  <p:embed/>
                  <p:pic>
                    <p:nvPicPr>
                      <p:cNvPr id="512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0764" y="1062039"/>
                        <a:ext cx="7462837" cy="404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2743200" y="457200"/>
            <a:ext cx="601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 Examples of Oxidative addition : </a:t>
            </a:r>
            <a:r>
              <a:rPr lang="en-US" b="1" dirty="0" err="1"/>
              <a:t>Cis</a:t>
            </a:r>
            <a:r>
              <a:rPr lang="en-US" b="1" dirty="0"/>
              <a:t> or trans ?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2895600" y="5334001"/>
            <a:ext cx="60198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Homonuclear</a:t>
            </a:r>
            <a:r>
              <a:rPr lang="en-US" dirty="0"/>
              <a:t>  systems (H</a:t>
            </a:r>
            <a:r>
              <a:rPr lang="en-US" baseline="-25000" dirty="0"/>
              <a:t>2</a:t>
            </a:r>
            <a:r>
              <a:rPr lang="en-US" dirty="0"/>
              <a:t>, Cl</a:t>
            </a:r>
            <a:r>
              <a:rPr lang="en-US" baseline="-25000" dirty="0"/>
              <a:t>2</a:t>
            </a:r>
            <a:r>
              <a:rPr lang="en-US" dirty="0"/>
              <a:t>, O</a:t>
            </a:r>
            <a:r>
              <a:rPr lang="en-US" baseline="-25000" dirty="0"/>
              <a:t>2</a:t>
            </a:r>
            <a:r>
              <a:rPr lang="en-US" dirty="0"/>
              <a:t>,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)  </a:t>
            </a:r>
            <a:r>
              <a:rPr lang="en-US" dirty="0" err="1"/>
              <a:t>Cis</a:t>
            </a:r>
            <a:endParaRPr lang="en-US" dirty="0"/>
          </a:p>
          <a:p>
            <a:pPr>
              <a:spcBef>
                <a:spcPct val="50000"/>
              </a:spcBef>
            </a:pPr>
            <a:r>
              <a:rPr lang="en-US" dirty="0" err="1"/>
              <a:t>Heteronuclear</a:t>
            </a:r>
            <a:r>
              <a:rPr lang="en-US" dirty="0"/>
              <a:t> systems  (</a:t>
            </a:r>
            <a:r>
              <a:rPr lang="en-US" dirty="0" err="1"/>
              <a:t>MeI</a:t>
            </a:r>
            <a:r>
              <a:rPr lang="en-US" dirty="0"/>
              <a:t>)  </a:t>
            </a:r>
            <a:r>
              <a:rPr lang="en-US" dirty="0" err="1"/>
              <a:t>Cis</a:t>
            </a:r>
            <a:r>
              <a:rPr lang="en-US" dirty="0"/>
              <a:t> or trans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740587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4" name="Object 4"/>
          <p:cNvGraphicFramePr>
            <a:graphicFrameLocks noChangeAspect="1"/>
          </p:cNvGraphicFramePr>
          <p:nvPr/>
        </p:nvGraphicFramePr>
        <p:xfrm>
          <a:off x="2667000" y="1524001"/>
          <a:ext cx="650240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4928616" imgH="858012" progId="">
                  <p:embed/>
                </p:oleObj>
              </mc:Choice>
              <mc:Fallback>
                <p:oleObj name="CS ChemDraw Drawing" r:id="rId2" imgW="4928616" imgH="858012" progId="">
                  <p:embed/>
                  <p:pic>
                    <p:nvPicPr>
                      <p:cNvPr id="1024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524001"/>
                        <a:ext cx="6502400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3. Reductive elimination</a:t>
            </a:r>
            <a:r>
              <a:rPr lang="en-US" dirty="0"/>
              <a:t> 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2438400" y="5029200"/>
            <a:ext cx="5867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/>
              <a:t> a high formal positive charge on the metal,</a:t>
            </a:r>
          </a:p>
          <a:p>
            <a:pPr>
              <a:buFontTx/>
              <a:buChar char="•"/>
            </a:pPr>
            <a:r>
              <a:rPr lang="en-GB"/>
              <a:t> the presence of bulky groups on the metal, and </a:t>
            </a:r>
          </a:p>
          <a:p>
            <a:pPr>
              <a:buFontTx/>
              <a:buChar char="•"/>
            </a:pPr>
            <a:r>
              <a:rPr lang="en-GB"/>
              <a:t> an electronically stable organic product. </a:t>
            </a:r>
            <a:endParaRPr lang="en-US"/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133600" y="6019800"/>
            <a:ext cx="8001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C00000"/>
                </a:solidFill>
              </a:rPr>
              <a:t>Cis orientation of the groups taking part in reductive elimination  is a MUST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819400" y="1066800"/>
            <a:ext cx="510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Almost the exact reverse of Oxidative Addition</a:t>
            </a:r>
          </a:p>
        </p:txBody>
      </p:sp>
      <p:sp>
        <p:nvSpPr>
          <p:cNvPr id="10250" name="Text Box 7"/>
          <p:cNvSpPr txBox="1">
            <a:spLocks noChangeArrowheads="1"/>
          </p:cNvSpPr>
          <p:nvPr/>
        </p:nvSpPr>
        <p:spPr bwMode="auto">
          <a:xfrm>
            <a:off x="2590800" y="4572001"/>
            <a:ext cx="556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Factors which facilitate reductive elimination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362200" y="3124201"/>
            <a:ext cx="76200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Oxidation state of metal decreases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Coordination number decreases by 2 units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A50021"/>
                </a:solidFill>
              </a:rPr>
              <a:t>2 </a:t>
            </a:r>
            <a:r>
              <a:rPr lang="en-US" b="1" i="1" dirty="0" err="1">
                <a:solidFill>
                  <a:srgbClr val="A50021"/>
                </a:solidFill>
              </a:rPr>
              <a:t>cis</a:t>
            </a:r>
            <a:r>
              <a:rPr lang="en-US" b="1" i="1" dirty="0">
                <a:solidFill>
                  <a:srgbClr val="A50021"/>
                </a:solidFill>
              </a:rPr>
              <a:t> oriented anionic </a:t>
            </a:r>
            <a:r>
              <a:rPr lang="en-US" b="1" i="1" dirty="0" err="1">
                <a:solidFill>
                  <a:srgbClr val="A50021"/>
                </a:solidFill>
              </a:rPr>
              <a:t>ligands</a:t>
            </a:r>
            <a:r>
              <a:rPr lang="en-US" b="1" i="1" dirty="0">
                <a:solidFill>
                  <a:srgbClr val="A50021"/>
                </a:solidFill>
              </a:rPr>
              <a:t> form a stable </a:t>
            </a:r>
            <a:r>
              <a:rPr lang="en-US" b="1" i="1" dirty="0">
                <a:solidFill>
                  <a:srgbClr val="A50021"/>
                </a:solidFill>
                <a:sym typeface="Symbol" pitchFamily="18" charset="2"/>
              </a:rPr>
              <a:t>  </a:t>
            </a:r>
            <a:r>
              <a:rPr lang="en-US" b="1" i="1" dirty="0">
                <a:solidFill>
                  <a:srgbClr val="A50021"/>
                </a:solidFill>
              </a:rPr>
              <a:t>bond and leave the metal</a:t>
            </a:r>
            <a:endParaRPr lang="en-IN" b="1" i="1" dirty="0">
              <a:solidFill>
                <a:srgbClr val="A5002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2590801"/>
            <a:ext cx="459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</a:rPr>
              <a:t>Pt</a:t>
            </a:r>
            <a:r>
              <a:rPr lang="en-US" sz="1400" baseline="30000" dirty="0">
                <a:solidFill>
                  <a:srgbClr val="3333CC"/>
                </a:solidFill>
              </a:rPr>
              <a:t>4+</a:t>
            </a:r>
            <a:endParaRPr lang="en-IN" sz="1400" baseline="30000" dirty="0">
              <a:solidFill>
                <a:srgbClr val="33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62800" y="2514601"/>
            <a:ext cx="459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3333CC"/>
                </a:solidFill>
              </a:rPr>
              <a:t>Pt</a:t>
            </a:r>
            <a:r>
              <a:rPr lang="en-US" sz="1400" baseline="30000" dirty="0">
                <a:solidFill>
                  <a:srgbClr val="3333CC"/>
                </a:solidFill>
              </a:rPr>
              <a:t>2+</a:t>
            </a:r>
            <a:endParaRPr lang="en-IN" sz="1400" baseline="30000" dirty="0">
              <a:solidFill>
                <a:srgbClr val="3333C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6430" y="6463744"/>
            <a:ext cx="34301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Final step in many catalytic cycles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077457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ext Box 4"/>
          <p:cNvSpPr txBox="1">
            <a:spLocks noChangeArrowheads="1"/>
          </p:cNvSpPr>
          <p:nvPr/>
        </p:nvSpPr>
        <p:spPr bwMode="auto">
          <a:xfrm>
            <a:off x="4267200" y="381001"/>
            <a:ext cx="28194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 dirty="0"/>
              <a:t>4. Insertion</a:t>
            </a:r>
            <a:r>
              <a:rPr lang="en-US" dirty="0"/>
              <a:t> </a:t>
            </a:r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2743200" y="1143001"/>
          <a:ext cx="647700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848100" imgH="809244" progId="">
                  <p:embed/>
                </p:oleObj>
              </mc:Choice>
              <mc:Fallback>
                <p:oleObj name="CS ChemDraw Drawing" r:id="rId2" imgW="3848100" imgH="809244" progId="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143001"/>
                        <a:ext cx="6477000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/>
        </p:nvGraphicFramePr>
        <p:xfrm>
          <a:off x="2895601" y="4343400"/>
          <a:ext cx="6308725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931920" imgH="858012" progId="">
                  <p:embed/>
                </p:oleObj>
              </mc:Choice>
              <mc:Fallback>
                <p:oleObj name="CS ChemDraw Drawing" r:id="rId4" imgW="3931920" imgH="858012" progId="">
                  <p:embed/>
                  <p:pic>
                    <p:nvPicPr>
                      <p:cNvPr id="1434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1" y="4343400"/>
                        <a:ext cx="6308725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Text Box 7"/>
          <p:cNvSpPr txBox="1">
            <a:spLocks noChangeArrowheads="1"/>
          </p:cNvSpPr>
          <p:nvPr/>
        </p:nvSpPr>
        <p:spPr bwMode="auto">
          <a:xfrm>
            <a:off x="1752600" y="2667000"/>
            <a:ext cx="86868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b="1" dirty="0">
                <a:solidFill>
                  <a:srgbClr val="FF0000"/>
                </a:solidFill>
              </a:rPr>
              <a:t>No change in the formal oxidation state of the metal </a:t>
            </a:r>
          </a:p>
          <a:p>
            <a:pPr>
              <a:spcBef>
                <a:spcPct val="50000"/>
              </a:spcBef>
            </a:pPr>
            <a:r>
              <a:rPr lang="en-GB" b="1" dirty="0"/>
              <a:t>A vacant coordination site is generated during a migratory insertion (</a:t>
            </a:r>
            <a:r>
              <a:rPr lang="en-GB" sz="1600" b="1" i="1" dirty="0"/>
              <a:t>which gets occupied by the incoming </a:t>
            </a:r>
            <a:r>
              <a:rPr lang="en-GB" sz="1600" b="1" i="1" dirty="0" err="1"/>
              <a:t>ligand</a:t>
            </a:r>
            <a:r>
              <a:rPr lang="en-GB" b="1" dirty="0"/>
              <a:t>)</a:t>
            </a:r>
          </a:p>
          <a:p>
            <a:pPr>
              <a:spcBef>
                <a:spcPct val="50000"/>
              </a:spcBef>
            </a:pPr>
            <a:r>
              <a:rPr lang="en-GB" b="1" dirty="0"/>
              <a:t>The groups undergoing migratory insertion </a:t>
            </a:r>
            <a:r>
              <a:rPr lang="en-GB" b="1" dirty="0">
                <a:solidFill>
                  <a:srgbClr val="FF0000"/>
                </a:solidFill>
              </a:rPr>
              <a:t>must be </a:t>
            </a:r>
            <a:r>
              <a:rPr lang="en-GB" b="1" i="1" dirty="0" err="1">
                <a:solidFill>
                  <a:srgbClr val="FF0000"/>
                </a:solidFill>
              </a:rPr>
              <a:t>cis</a:t>
            </a:r>
            <a:r>
              <a:rPr lang="en-GB" b="1" i="1" dirty="0"/>
              <a:t>  </a:t>
            </a:r>
            <a:r>
              <a:rPr lang="en-GB" b="1" dirty="0"/>
              <a:t>to one another</a:t>
            </a:r>
            <a:r>
              <a:rPr lang="en-US" b="1" dirty="0"/>
              <a:t> </a:t>
            </a:r>
          </a:p>
        </p:txBody>
      </p:sp>
      <p:sp>
        <p:nvSpPr>
          <p:cNvPr id="14345" name="Text Box 8"/>
          <p:cNvSpPr txBox="1">
            <a:spLocks noChangeArrowheads="1"/>
          </p:cNvSpPr>
          <p:nvPr/>
        </p:nvSpPr>
        <p:spPr bwMode="auto">
          <a:xfrm>
            <a:off x="2514600" y="5943600"/>
            <a:ext cx="7162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dirty="0"/>
              <a:t>These reactions are enthalpy driven and although the reaction is entropy prohibited  the large enthalpy term  dominates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09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3200400" y="5257800"/>
          <a:ext cx="5562600" cy="1322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627120" imgH="862584" progId="">
                  <p:embed/>
                </p:oleObj>
              </mc:Choice>
              <mc:Fallback>
                <p:oleObj name="CS ChemDraw Drawing" r:id="rId2" imgW="3627120" imgH="862584" progId="">
                  <p:embed/>
                  <p:pic>
                    <p:nvPicPr>
                      <p:cNvPr id="133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257800"/>
                        <a:ext cx="5562600" cy="1322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3200400" y="3657600"/>
          <a:ext cx="56388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680460" imgH="742188" progId="">
                  <p:embed/>
                </p:oleObj>
              </mc:Choice>
              <mc:Fallback>
                <p:oleObj name="CS ChemDraw Drawing" r:id="rId4" imgW="3680460" imgH="742188" progId="">
                  <p:embed/>
                  <p:pic>
                    <p:nvPicPr>
                      <p:cNvPr id="13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657600"/>
                        <a:ext cx="56388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6"/>
          <p:cNvGraphicFramePr>
            <a:graphicFrameLocks noChangeAspect="1"/>
          </p:cNvGraphicFramePr>
          <p:nvPr/>
        </p:nvGraphicFramePr>
        <p:xfrm>
          <a:off x="2895600" y="914400"/>
          <a:ext cx="67818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530852" imgH="1519428" progId="">
                  <p:embed/>
                </p:oleObj>
              </mc:Choice>
              <mc:Fallback>
                <p:oleObj name="CS ChemDraw Drawing" r:id="rId6" imgW="4530852" imgH="1519428" progId="">
                  <p:embed/>
                  <p:pic>
                    <p:nvPicPr>
                      <p:cNvPr id="133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914400"/>
                        <a:ext cx="6781800" cy="227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276600" y="381001"/>
            <a:ext cx="5791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IN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4267200" y="381001"/>
            <a:ext cx="4114800" cy="366713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b="1"/>
              <a:t>Types of  Migratory Insertion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3575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2"/>
          <p:cNvSpPr txBox="1">
            <a:spLocks noChangeArrowheads="1"/>
          </p:cNvSpPr>
          <p:nvPr/>
        </p:nvSpPr>
        <p:spPr bwMode="auto">
          <a:xfrm>
            <a:off x="3081528" y="9365"/>
            <a:ext cx="5715000" cy="584775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/>
              <a:t>Reference</a:t>
            </a:r>
            <a:endParaRPr lang="en-US" sz="3200" dirty="0"/>
          </a:p>
        </p:txBody>
      </p:sp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524256" y="594140"/>
            <a:ext cx="111800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lvl="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</a:t>
            </a:r>
            <a:r>
              <a:rPr lang="en-IN" sz="2800" b="1" dirty="0"/>
              <a:t>, CBC Publishers &amp; Distributors, Volume 6, First Edition: 2014</a:t>
            </a:r>
          </a:p>
          <a:p>
            <a:pPr marL="457200" indent="-457200">
              <a:buFont typeface="Arial" charset="0"/>
              <a:buChar char="•"/>
            </a:pPr>
            <a:r>
              <a:rPr lang="en-IN" sz="2800" b="1" dirty="0" err="1"/>
              <a:t>Ashim</a:t>
            </a:r>
            <a:r>
              <a:rPr lang="en-IN" sz="2800" b="1" dirty="0"/>
              <a:t> K Das &amp; Mahua Das, </a:t>
            </a:r>
            <a:r>
              <a:rPr lang="en-IN" sz="2800" b="1" i="1" dirty="0"/>
              <a:t>Fundamental Concept of Inorganic Chemistry, </a:t>
            </a:r>
            <a:r>
              <a:rPr lang="en-IN" sz="2800" b="1" dirty="0"/>
              <a:t>CBC Publishers &amp; Distributors, Volume 3, First Edition: 2014</a:t>
            </a:r>
          </a:p>
          <a:p>
            <a:pPr marL="457200" lvl="0" indent="-457200">
              <a:buFont typeface="Arial" charset="0"/>
              <a:buChar char="•"/>
            </a:pPr>
            <a:r>
              <a:rPr lang="en-IN" sz="2800" b="1" dirty="0"/>
              <a:t>Wahid U. Malik, G. D. </a:t>
            </a:r>
            <a:r>
              <a:rPr lang="en-IN" sz="2800" b="1" dirty="0" err="1"/>
              <a:t>Tuli</a:t>
            </a:r>
            <a:r>
              <a:rPr lang="en-IN" sz="2800" b="1" dirty="0"/>
              <a:t> &amp; R. D. Madan,</a:t>
            </a:r>
            <a:r>
              <a:rPr lang="en-IN" sz="2800" b="1" i="1" dirty="0"/>
              <a:t> Selected topics in inorganic chemistry,</a:t>
            </a:r>
            <a:r>
              <a:rPr lang="en-IN" sz="2800" b="1" dirty="0"/>
              <a:t> S. Chand &amp; Company Ltd, first edition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Christoph </a:t>
            </a:r>
            <a:r>
              <a:rPr lang="en-US" sz="2800" b="1" dirty="0" err="1"/>
              <a:t>Elschenbroich</a:t>
            </a:r>
            <a:r>
              <a:rPr lang="en-US" sz="2800" b="1" dirty="0"/>
              <a:t>, </a:t>
            </a:r>
            <a:r>
              <a:rPr lang="en-US" sz="2800" b="1" i="1" dirty="0"/>
              <a:t>Organometallics</a:t>
            </a:r>
            <a:r>
              <a:rPr lang="en-US" sz="2800" b="1" dirty="0"/>
              <a:t>, 3rd Completely Revised and Extended Edition, Wiley-VCH Verlag GmbH &amp; Co. </a:t>
            </a:r>
            <a:r>
              <a:rPr lang="en-US" sz="2800" b="1" dirty="0" err="1"/>
              <a:t>KGaA</a:t>
            </a:r>
            <a:r>
              <a:rPr lang="en-US" sz="2800" b="1" dirty="0"/>
              <a:t>, Weinheim, Germany, 2006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Robert H Crabtree, </a:t>
            </a:r>
            <a:r>
              <a:rPr lang="en-US" sz="2800" b="1" i="1" dirty="0"/>
              <a:t>The Organometallic Chemistry of the Transition Metals</a:t>
            </a:r>
            <a:r>
              <a:rPr lang="en-US" sz="2800" b="1" dirty="0"/>
              <a:t>, 4th Edition, John Wiley &amp; Sons, Inc., Hoboken, New Jersey, 2005</a:t>
            </a:r>
          </a:p>
          <a:p>
            <a:pPr marL="457200" lvl="0" indent="-457200">
              <a:buFont typeface="Arial" charset="0"/>
              <a:buChar char="•"/>
            </a:pPr>
            <a:r>
              <a:rPr lang="en-US" sz="2800" b="1" dirty="0"/>
              <a:t>B D Gupta and A J Elias, </a:t>
            </a:r>
            <a:r>
              <a:rPr lang="en-US" sz="2800" b="1" i="1" dirty="0"/>
              <a:t>Basic Organometallic Chemistry</a:t>
            </a:r>
            <a:r>
              <a:rPr lang="en-US" sz="2800" b="1" dirty="0"/>
              <a:t>, University Press (India) Pvt Ltd., 2010</a:t>
            </a:r>
          </a:p>
        </p:txBody>
      </p:sp>
    </p:spTree>
    <p:extLst>
      <p:ext uri="{BB962C8B-B14F-4D97-AF65-F5344CB8AC3E}">
        <p14:creationId xmlns:p14="http://schemas.microsoft.com/office/powerpoint/2010/main" val="10894073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9327" y="2531102"/>
            <a:ext cx="2394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/>
              <a:t>Thank 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5265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3348</TotalTime>
  <Words>2402</Words>
  <Application>Microsoft Office PowerPoint</Application>
  <PresentationFormat>Widescreen</PresentationFormat>
  <Paragraphs>212</Paragraphs>
  <Slides>35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ProximaNova</vt:lpstr>
      <vt:lpstr>Symbol</vt:lpstr>
      <vt:lpstr>Times New Roman</vt:lpstr>
      <vt:lpstr>Office Theme</vt:lpstr>
      <vt:lpstr>CS ChemDraw Drawing</vt:lpstr>
      <vt:lpstr>PowerPoint Presentation</vt:lpstr>
      <vt:lpstr> </vt:lpstr>
      <vt:lpstr> </vt:lpstr>
      <vt:lpstr> 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 </vt:lpstr>
      <vt:lpstr> 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Semanti Basu</cp:lastModifiedBy>
  <cp:revision>294</cp:revision>
  <dcterms:created xsi:type="dcterms:W3CDTF">2021-06-06T02:49:31Z</dcterms:created>
  <dcterms:modified xsi:type="dcterms:W3CDTF">2024-11-22T14:32:28Z</dcterms:modified>
</cp:coreProperties>
</file>