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0"/>
  </p:notesMasterIdLst>
  <p:sldIdLst>
    <p:sldId id="257" r:id="rId2"/>
    <p:sldId id="259" r:id="rId3"/>
    <p:sldId id="289" r:id="rId4"/>
    <p:sldId id="376" r:id="rId5"/>
    <p:sldId id="267" r:id="rId6"/>
    <p:sldId id="375" r:id="rId7"/>
    <p:sldId id="260" r:id="rId8"/>
    <p:sldId id="281" r:id="rId9"/>
    <p:sldId id="282" r:id="rId10"/>
    <p:sldId id="261" r:id="rId11"/>
    <p:sldId id="285" r:id="rId12"/>
    <p:sldId id="290" r:id="rId13"/>
    <p:sldId id="291" r:id="rId14"/>
    <p:sldId id="292" r:id="rId15"/>
    <p:sldId id="293" r:id="rId16"/>
    <p:sldId id="284" r:id="rId17"/>
    <p:sldId id="316" r:id="rId18"/>
    <p:sldId id="294" r:id="rId19"/>
    <p:sldId id="295" r:id="rId20"/>
    <p:sldId id="302" r:id="rId21"/>
    <p:sldId id="301" r:id="rId22"/>
    <p:sldId id="296" r:id="rId23"/>
    <p:sldId id="310" r:id="rId24"/>
    <p:sldId id="315" r:id="rId25"/>
    <p:sldId id="307" r:id="rId26"/>
    <p:sldId id="308" r:id="rId27"/>
    <p:sldId id="303" r:id="rId28"/>
    <p:sldId id="311" r:id="rId29"/>
    <p:sldId id="312" r:id="rId30"/>
    <p:sldId id="304" r:id="rId31"/>
    <p:sldId id="314" r:id="rId32"/>
    <p:sldId id="305" r:id="rId33"/>
    <p:sldId id="298" r:id="rId34"/>
    <p:sldId id="377" r:id="rId35"/>
    <p:sldId id="325" r:id="rId36"/>
    <p:sldId id="326" r:id="rId37"/>
    <p:sldId id="327" r:id="rId38"/>
    <p:sldId id="329" r:id="rId39"/>
    <p:sldId id="328" r:id="rId40"/>
    <p:sldId id="330" r:id="rId41"/>
    <p:sldId id="331" r:id="rId42"/>
    <p:sldId id="332" r:id="rId43"/>
    <p:sldId id="363" r:id="rId44"/>
    <p:sldId id="333" r:id="rId45"/>
    <p:sldId id="360" r:id="rId46"/>
    <p:sldId id="334" r:id="rId47"/>
    <p:sldId id="335" r:id="rId48"/>
    <p:sldId id="336" r:id="rId49"/>
    <p:sldId id="367" r:id="rId50"/>
    <p:sldId id="337" r:id="rId51"/>
    <p:sldId id="359" r:id="rId52"/>
    <p:sldId id="338" r:id="rId53"/>
    <p:sldId id="339" r:id="rId54"/>
    <p:sldId id="340" r:id="rId55"/>
    <p:sldId id="319" r:id="rId56"/>
    <p:sldId id="361" r:id="rId57"/>
    <p:sldId id="341" r:id="rId58"/>
    <p:sldId id="342" r:id="rId59"/>
    <p:sldId id="343" r:id="rId60"/>
    <p:sldId id="344" r:id="rId61"/>
    <p:sldId id="345" r:id="rId62"/>
    <p:sldId id="346" r:id="rId63"/>
    <p:sldId id="347" r:id="rId64"/>
    <p:sldId id="348" r:id="rId65"/>
    <p:sldId id="349" r:id="rId66"/>
    <p:sldId id="350" r:id="rId67"/>
    <p:sldId id="351" r:id="rId68"/>
    <p:sldId id="352" r:id="rId69"/>
    <p:sldId id="353" r:id="rId70"/>
    <p:sldId id="373" r:id="rId71"/>
    <p:sldId id="378" r:id="rId72"/>
    <p:sldId id="354" r:id="rId73"/>
    <p:sldId id="365" r:id="rId74"/>
    <p:sldId id="355" r:id="rId75"/>
    <p:sldId id="356" r:id="rId76"/>
    <p:sldId id="357" r:id="rId77"/>
    <p:sldId id="358" r:id="rId78"/>
    <p:sldId id="270" r:id="rId79"/>
    <p:sldId id="272" r:id="rId80"/>
    <p:sldId id="380" r:id="rId81"/>
    <p:sldId id="381" r:id="rId82"/>
    <p:sldId id="379" r:id="rId83"/>
    <p:sldId id="273" r:id="rId84"/>
    <p:sldId id="276" r:id="rId85"/>
    <p:sldId id="278" r:id="rId86"/>
    <p:sldId id="279" r:id="rId87"/>
    <p:sldId id="287" r:id="rId88"/>
    <p:sldId id="288" r:id="rId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664" autoAdjust="0"/>
    <p:restoredTop sz="50000"/>
  </p:normalViewPr>
  <p:slideViewPr>
    <p:cSldViewPr snapToGrid="0" snapToObjects="1">
      <p:cViewPr varScale="1">
        <p:scale>
          <a:sx n="54" d="100"/>
          <a:sy n="54" d="100"/>
        </p:scale>
        <p:origin x="64" y="3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D785D-FFF7-754A-A56B-779983842948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CCFB-4CA9-2448-A9BD-9026EA1E7D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30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38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17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81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2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59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06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80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76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8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8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21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2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6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8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0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6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4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05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0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A9386-A4AA-AD49-A114-E9975006F75D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3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.e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5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microsoft.com/office/2007/relationships/hdphoto" Target="../media/hdphoto3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microsoft.com/office/2007/relationships/hdphoto" Target="../media/hdphoto4.wdp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8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9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41.wmf"/><Relationship Id="rId7" Type="http://schemas.openxmlformats.org/officeDocument/2006/relationships/image" Target="../media/image43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44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48.wmf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14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7" Type="http://schemas.openxmlformats.org/officeDocument/2006/relationships/oleObject" Target="../embeddings/oleObject17.bin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62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7" Type="http://schemas.openxmlformats.org/officeDocument/2006/relationships/image" Target="../media/image77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64.png"/><Relationship Id="rId4" Type="http://schemas.openxmlformats.org/officeDocument/2006/relationships/image" Target="../media/image6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3" Type="http://schemas.openxmlformats.org/officeDocument/2006/relationships/image" Target="../media/image78.png"/><Relationship Id="rId7" Type="http://schemas.openxmlformats.org/officeDocument/2006/relationships/image" Target="../media/image83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77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8.png"/><Relationship Id="rId5" Type="http://schemas.openxmlformats.org/officeDocument/2006/relationships/image" Target="../media/image80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19" Type="http://schemas.openxmlformats.org/officeDocument/2006/relationships/image" Target="../media/image96.jpeg"/><Relationship Id="rId4" Type="http://schemas.openxmlformats.org/officeDocument/2006/relationships/image" Target="../media/image79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wmf"/><Relationship Id="rId4" Type="http://schemas.openxmlformats.org/officeDocument/2006/relationships/oleObject" Target="../embeddings/oleObject21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wmf"/><Relationship Id="rId4" Type="http://schemas.openxmlformats.org/officeDocument/2006/relationships/oleObject" Target="../embeddings/oleObject25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7" Type="http://schemas.openxmlformats.org/officeDocument/2006/relationships/image" Target="../media/image115.w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114.wmf"/><Relationship Id="rId4" Type="http://schemas.openxmlformats.org/officeDocument/2006/relationships/oleObject" Target="../embeddings/oleObject27.bin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6"/>
          <p:cNvSpPr txBox="1">
            <a:spLocks noChangeArrowheads="1"/>
          </p:cNvSpPr>
          <p:nvPr/>
        </p:nvSpPr>
        <p:spPr bwMode="auto">
          <a:xfrm>
            <a:off x="2023793" y="1441962"/>
            <a:ext cx="8452762" cy="132343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r>
              <a:rPr lang="en-US" sz="4800" dirty="0">
                <a:solidFill>
                  <a:srgbClr val="7030A0"/>
                </a:solidFill>
              </a:rPr>
              <a:t>Organometallic  Chemistry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</a:rPr>
              <a:t>for B.Sc. CBCS Chemistry Semester-6 (</a:t>
            </a:r>
            <a:r>
              <a:rPr lang="en-US" sz="3200" dirty="0" err="1">
                <a:solidFill>
                  <a:srgbClr val="7030A0"/>
                </a:solidFill>
              </a:rPr>
              <a:t>Honours</a:t>
            </a:r>
            <a:r>
              <a:rPr lang="en-US" sz="3200" dirty="0">
                <a:solidFill>
                  <a:srgbClr val="7030A0"/>
                </a:solidFill>
              </a:rPr>
              <a:t>) </a:t>
            </a:r>
          </a:p>
        </p:txBody>
      </p:sp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3906982" y="3002507"/>
            <a:ext cx="450228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endParaRPr lang="en-IN" dirty="0">
              <a:solidFill>
                <a:srgbClr val="7030A0"/>
              </a:solidFill>
            </a:endParaRPr>
          </a:p>
          <a:p>
            <a:pPr algn="ctr"/>
            <a:endParaRPr lang="en-IN" dirty="0">
              <a:solidFill>
                <a:srgbClr val="7030A0"/>
              </a:solidFill>
            </a:endParaRPr>
          </a:p>
          <a:p>
            <a:pPr algn="ctr"/>
            <a:r>
              <a:rPr lang="en-IN" dirty="0">
                <a:solidFill>
                  <a:srgbClr val="7030A0"/>
                </a:solidFill>
              </a:rPr>
              <a:t>Dr Semanti Basu</a:t>
            </a:r>
            <a:endParaRPr lang="en-US" altLang="en-US" sz="4800" i="1" dirty="0">
              <a:solidFill>
                <a:srgbClr val="7030A0"/>
              </a:solidFill>
            </a:endParaRP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Assistant Professor</a:t>
            </a: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Department of Chemistry</a:t>
            </a:r>
          </a:p>
          <a:p>
            <a:pPr algn="ctr"/>
            <a:r>
              <a:rPr lang="en-US" altLang="en-US" dirty="0" err="1">
                <a:solidFill>
                  <a:srgbClr val="7030A0"/>
                </a:solidFill>
              </a:rPr>
              <a:t>Bejoy</a:t>
            </a:r>
            <a:r>
              <a:rPr lang="en-US" altLang="en-US" dirty="0">
                <a:solidFill>
                  <a:srgbClr val="7030A0"/>
                </a:solidFill>
              </a:rPr>
              <a:t> Narayan </a:t>
            </a:r>
            <a:r>
              <a:rPr lang="en-US" altLang="en-US" dirty="0" err="1">
                <a:solidFill>
                  <a:srgbClr val="7030A0"/>
                </a:solidFill>
              </a:rPr>
              <a:t>Mahavidyalaya</a:t>
            </a:r>
            <a:endParaRPr lang="en-US" altLang="en-US" dirty="0">
              <a:solidFill>
                <a:srgbClr val="7030A0"/>
              </a:solidFill>
            </a:endParaRPr>
          </a:p>
          <a:p>
            <a:pPr algn="ctr"/>
            <a:r>
              <a:rPr lang="en-US" altLang="en-US" dirty="0" err="1">
                <a:solidFill>
                  <a:srgbClr val="7030A0"/>
                </a:solidFill>
              </a:rPr>
              <a:t>Itachuna</a:t>
            </a:r>
            <a:r>
              <a:rPr lang="en-US" altLang="en-US" dirty="0">
                <a:solidFill>
                  <a:srgbClr val="7030A0"/>
                </a:solidFill>
              </a:rPr>
              <a:t>, Hooghly, W. B., India</a:t>
            </a:r>
          </a:p>
        </p:txBody>
      </p:sp>
    </p:spTree>
    <p:extLst>
      <p:ext uri="{BB962C8B-B14F-4D97-AF65-F5344CB8AC3E}">
        <p14:creationId xmlns:p14="http://schemas.microsoft.com/office/powerpoint/2010/main" val="84278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019" y="1165123"/>
            <a:ext cx="11520949" cy="6474542"/>
          </a:xfrm>
        </p:spPr>
        <p:txBody>
          <a:bodyPr>
            <a:normAutofit/>
          </a:bodyPr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4019" y="479255"/>
            <a:ext cx="11783961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>
                <a:solidFill>
                  <a:srgbClr val="7030A0"/>
                </a:solidFill>
              </a:rPr>
              <a:t>A branch of </a:t>
            </a:r>
            <a:r>
              <a:rPr lang="en-US" sz="2000" b="1" dirty="0">
                <a:solidFill>
                  <a:srgbClr val="C00000"/>
                </a:solidFill>
              </a:rPr>
              <a:t>coordination chemistry </a:t>
            </a:r>
            <a:r>
              <a:rPr lang="en-US" sz="2000" b="1" dirty="0">
                <a:solidFill>
                  <a:srgbClr val="7030A0"/>
                </a:solidFill>
              </a:rPr>
              <a:t>where the complex has one or more  </a:t>
            </a:r>
            <a:r>
              <a:rPr lang="en-US" sz="2000" b="1" dirty="0">
                <a:solidFill>
                  <a:srgbClr val="C00000"/>
                </a:solidFill>
              </a:rPr>
              <a:t>direct metal-carbon bonds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en-US" sz="2000" b="1" dirty="0">
                <a:solidFill>
                  <a:srgbClr val="FF0066"/>
                </a:solidFill>
              </a:rPr>
              <a:t> </a:t>
            </a:r>
            <a:r>
              <a:rPr lang="en-US" sz="2000" b="1" dirty="0">
                <a:solidFill>
                  <a:srgbClr val="7030A0"/>
                </a:solidFill>
              </a:rPr>
              <a:t>is</a:t>
            </a:r>
            <a:r>
              <a:rPr lang="en-US" sz="2000" b="1" dirty="0">
                <a:solidFill>
                  <a:srgbClr val="FF0066"/>
                </a:solidFill>
              </a:rPr>
              <a:t> </a:t>
            </a:r>
            <a:r>
              <a:rPr lang="en-US" sz="2000" b="1" dirty="0">
                <a:solidFill>
                  <a:srgbClr val="7030A0"/>
                </a:solidFill>
              </a:rPr>
              <a:t>carbon atoms of an organic group or molecule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M </a:t>
            </a:r>
            <a:r>
              <a:rPr lang="en-US" sz="2000" b="1" dirty="0">
                <a:solidFill>
                  <a:srgbClr val="7030A0"/>
                </a:solidFill>
              </a:rPr>
              <a:t>is metal atom or ion of main group, transition, lanthanide, or actinide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The </a:t>
            </a:r>
            <a:r>
              <a:rPr lang="en-US" sz="2400" b="1" dirty="0">
                <a:solidFill>
                  <a:srgbClr val="C00000"/>
                </a:solidFill>
              </a:rPr>
              <a:t>M-C</a:t>
            </a:r>
            <a:r>
              <a:rPr lang="en-US" sz="2000" b="1" dirty="0"/>
              <a:t> bond is </a:t>
            </a:r>
            <a:r>
              <a:rPr lang="en-US" sz="2000" b="1" dirty="0">
                <a:solidFill>
                  <a:srgbClr val="7030A0"/>
                </a:solidFill>
              </a:rPr>
              <a:t>ionic or covalent, localized or delocalized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C always more electronegative compared to M 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 err="1"/>
              <a:t>Defination</a:t>
            </a:r>
            <a:r>
              <a:rPr lang="en-US" sz="2000" b="1" dirty="0"/>
              <a:t>: The leading journals of the field define an "organometallic" compound  as one in which there is a </a:t>
            </a:r>
            <a:r>
              <a:rPr lang="en-US" sz="2000" b="1" dirty="0">
                <a:solidFill>
                  <a:srgbClr val="FF0000"/>
                </a:solidFill>
              </a:rPr>
              <a:t>direct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FF0066"/>
                </a:solidFill>
              </a:rPr>
              <a:t>bonding interaction (ionic or covalent, localized or delocalized) between one or more </a:t>
            </a:r>
            <a:r>
              <a:rPr lang="en-US" sz="2000" b="1" dirty="0">
                <a:solidFill>
                  <a:srgbClr val="7030A0"/>
                </a:solidFill>
              </a:rPr>
              <a:t>carbon atoms of an organic group or molecule</a:t>
            </a:r>
            <a:r>
              <a:rPr lang="en-US" sz="2000" b="1" dirty="0">
                <a:solidFill>
                  <a:srgbClr val="FF0066"/>
                </a:solidFill>
              </a:rPr>
              <a:t> and a main group, transition, lanthanide, or actinide </a:t>
            </a:r>
            <a:r>
              <a:rPr lang="en-US" sz="2000" b="1" dirty="0">
                <a:solidFill>
                  <a:srgbClr val="7030A0"/>
                </a:solidFill>
              </a:rPr>
              <a:t>metal atom (or atoms). 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According to this definition, metal carbides (M=C), </a:t>
            </a:r>
            <a:r>
              <a:rPr lang="en-US" sz="2000" b="1" dirty="0">
                <a:solidFill>
                  <a:srgbClr val="C00000"/>
                </a:solidFill>
              </a:rPr>
              <a:t>metal carbonyls (M-CO), cyanide complex (M-CN) </a:t>
            </a:r>
            <a:r>
              <a:rPr lang="en-US" sz="2000" b="1" dirty="0"/>
              <a:t>should not be </a:t>
            </a:r>
            <a:r>
              <a:rPr lang="en-US" sz="2000" b="1" dirty="0" err="1"/>
              <a:t>orgsanometallic</a:t>
            </a:r>
            <a:r>
              <a:rPr lang="en-US" sz="2000" b="1" dirty="0"/>
              <a:t> compound, since here C are from inorganic </a:t>
            </a:r>
            <a:r>
              <a:rPr lang="en-US" sz="2000" b="1" dirty="0" err="1"/>
              <a:t>moity</a:t>
            </a:r>
            <a:r>
              <a:rPr lang="en-US" sz="2000" b="1" dirty="0"/>
              <a:t>, CO and CN</a:t>
            </a:r>
            <a:r>
              <a:rPr lang="en-US" sz="2000" b="1" baseline="30000" dirty="0"/>
              <a:t>-</a:t>
            </a:r>
            <a:r>
              <a:rPr lang="en-US" sz="2000" b="1" dirty="0"/>
              <a:t>. </a:t>
            </a:r>
          </a:p>
          <a:p>
            <a:pPr>
              <a:spcBef>
                <a:spcPct val="50000"/>
              </a:spcBef>
            </a:pPr>
            <a:r>
              <a:rPr lang="en-US" sz="2000" b="1" dirty="0"/>
              <a:t>     </a:t>
            </a:r>
            <a:r>
              <a:rPr lang="en-US" sz="2000" b="1" dirty="0">
                <a:solidFill>
                  <a:srgbClr val="C00000"/>
                </a:solidFill>
              </a:rPr>
              <a:t>But in broad </a:t>
            </a:r>
            <a:r>
              <a:rPr lang="en-US" sz="2000" b="1" dirty="0" err="1">
                <a:solidFill>
                  <a:srgbClr val="C00000"/>
                </a:solidFill>
              </a:rPr>
              <a:t>sence</a:t>
            </a:r>
            <a:r>
              <a:rPr lang="en-US" sz="2000" b="1" dirty="0">
                <a:solidFill>
                  <a:srgbClr val="C00000"/>
                </a:solidFill>
              </a:rPr>
              <a:t> M-CO &amp; M-CN complexes are consider as a part of organometallic compound</a:t>
            </a:r>
            <a:r>
              <a:rPr lang="en-US" sz="2000" b="1" dirty="0"/>
              <a:t>.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In a broad sense, organic derivatives of the metalloids &amp; non metals  such as </a:t>
            </a:r>
            <a:r>
              <a:rPr lang="en-US" sz="2000" b="1" dirty="0">
                <a:solidFill>
                  <a:srgbClr val="FF0066"/>
                </a:solidFill>
              </a:rPr>
              <a:t>boron, silicon, arsenic, tellurium </a:t>
            </a:r>
            <a:r>
              <a:rPr lang="en-US" sz="2000" b="1" dirty="0"/>
              <a:t> also are included in this definition. Thus </a:t>
            </a:r>
            <a:r>
              <a:rPr lang="en-US" sz="2000" b="1" dirty="0" err="1">
                <a:solidFill>
                  <a:srgbClr val="FF0000"/>
                </a:solidFill>
              </a:rPr>
              <a:t>organoborons</a:t>
            </a:r>
            <a:r>
              <a:rPr lang="en-US" sz="2000" b="1" dirty="0">
                <a:solidFill>
                  <a:srgbClr val="FF0000"/>
                </a:solidFill>
              </a:rPr>
              <a:t>, </a:t>
            </a:r>
            <a:r>
              <a:rPr lang="en-US" sz="2000" b="1" dirty="0" err="1">
                <a:solidFill>
                  <a:srgbClr val="FF0000"/>
                </a:solidFill>
              </a:rPr>
              <a:t>organosilicons</a:t>
            </a:r>
            <a:r>
              <a:rPr lang="en-US" sz="2000" b="1" dirty="0"/>
              <a:t> </a:t>
            </a:r>
            <a:r>
              <a:rPr lang="en-US" sz="2000" b="1" dirty="0" err="1"/>
              <a:t>etc</a:t>
            </a:r>
            <a:r>
              <a:rPr lang="en-US" sz="2000" b="1" dirty="0"/>
              <a:t> constitute an important fragment of organometallics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[</a:t>
            </a:r>
            <a:r>
              <a:rPr lang="en-US" sz="2000" b="1" dirty="0" err="1"/>
              <a:t>Ti</a:t>
            </a:r>
            <a:r>
              <a:rPr lang="en-US" sz="2000" b="1" dirty="0"/>
              <a:t>(OR)</a:t>
            </a:r>
            <a:r>
              <a:rPr lang="en-US" sz="2000" b="1" baseline="-25000" dirty="0"/>
              <a:t>4</a:t>
            </a:r>
            <a:r>
              <a:rPr lang="en-US" sz="2000" b="1" dirty="0"/>
              <a:t>], or [Co(</a:t>
            </a:r>
            <a:r>
              <a:rPr lang="en-US" sz="2000" b="1" dirty="0" err="1"/>
              <a:t>acac</a:t>
            </a:r>
            <a:r>
              <a:rPr lang="en-US" sz="2000" b="1" dirty="0"/>
              <a:t>)</a:t>
            </a:r>
            <a:r>
              <a:rPr lang="en-US" sz="2000" b="1" baseline="-25000" dirty="0"/>
              <a:t>3</a:t>
            </a:r>
            <a:r>
              <a:rPr lang="en-US" sz="2000" b="1" dirty="0"/>
              <a:t>] are not organometallic compound, since there is no direct M-C bond.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226208" y="0"/>
            <a:ext cx="5739581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What are </a:t>
            </a:r>
            <a:r>
              <a:rPr lang="en-US" sz="2400" b="1" dirty="0">
                <a:solidFill>
                  <a:srgbClr val="FF0066"/>
                </a:solidFill>
              </a:rPr>
              <a:t>organometallic </a:t>
            </a:r>
            <a:r>
              <a:rPr lang="en-US" sz="2400" b="1" dirty="0"/>
              <a:t>compounds?</a:t>
            </a:r>
            <a:endParaRPr lang="en-IN" sz="2400" b="1" dirty="0"/>
          </a:p>
        </p:txBody>
      </p:sp>
      <p:pic>
        <p:nvPicPr>
          <p:cNvPr id="6" name="Picture 6" descr="http://www.biologie.uni-hamburg.de/b-online/library/newton/Chy251_253/Lectures/Organometallic_Reagents/Graphic_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33104" y="987552"/>
            <a:ext cx="2348485" cy="18077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24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019" y="479255"/>
            <a:ext cx="11520949" cy="6474542"/>
          </a:xfrm>
        </p:spPr>
        <p:txBody>
          <a:bodyPr>
            <a:normAutofit/>
          </a:bodyPr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4019" y="698711"/>
            <a:ext cx="1178396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charset="2"/>
              <a:buChar char="v"/>
            </a:pPr>
            <a:r>
              <a:rPr lang="en-US" sz="2800" b="1" dirty="0">
                <a:solidFill>
                  <a:srgbClr val="7030A0"/>
                </a:solidFill>
              </a:rPr>
              <a:t>As synthetic reagents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    Grignard reagents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    Used widely in organic synthesis</a:t>
            </a:r>
          </a:p>
          <a:p>
            <a:pPr marL="571500" indent="-571500">
              <a:buFont typeface="Wingdings" charset="2"/>
              <a:buChar char="v"/>
            </a:pPr>
            <a:r>
              <a:rPr lang="en-US" sz="2800" b="1" dirty="0">
                <a:solidFill>
                  <a:srgbClr val="7030A0"/>
                </a:solidFill>
              </a:rPr>
              <a:t>As Catalysts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   Many synthetic reactions like </a:t>
            </a:r>
            <a:r>
              <a:rPr lang="en-US" sz="2800" b="1" dirty="0" err="1">
                <a:solidFill>
                  <a:srgbClr val="7030A0"/>
                </a:solidFill>
              </a:rPr>
              <a:t>hydrogenetion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polymerisation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hydroformylation</a:t>
            </a:r>
            <a:r>
              <a:rPr lang="en-US" sz="2800" b="1" dirty="0">
                <a:solidFill>
                  <a:srgbClr val="7030A0"/>
                </a:solidFill>
              </a:rPr>
              <a:t> etc.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Ziegler Natta Catalyst [TiCl</a:t>
            </a:r>
            <a:r>
              <a:rPr lang="en-US" sz="2800" b="1" baseline="-25000" dirty="0">
                <a:solidFill>
                  <a:srgbClr val="7030A0"/>
                </a:solidFill>
              </a:rPr>
              <a:t>4</a:t>
            </a:r>
            <a:r>
              <a:rPr lang="en-US" sz="2800" b="1" dirty="0">
                <a:solidFill>
                  <a:srgbClr val="7030A0"/>
                </a:solidFill>
              </a:rPr>
              <a:t> + (CH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CH</a:t>
            </a:r>
            <a:r>
              <a:rPr lang="en-US" sz="2800" b="1" baseline="-25000" dirty="0">
                <a:solidFill>
                  <a:srgbClr val="7030A0"/>
                </a:solidFill>
              </a:rPr>
              <a:t>2</a:t>
            </a:r>
            <a:r>
              <a:rPr lang="en-US" sz="2800" b="1" dirty="0">
                <a:solidFill>
                  <a:srgbClr val="7030A0"/>
                </a:solidFill>
              </a:rPr>
              <a:t>)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Al] used as </a:t>
            </a:r>
            <a:r>
              <a:rPr lang="en-US" sz="2800" b="1" dirty="0" err="1">
                <a:solidFill>
                  <a:srgbClr val="7030A0"/>
                </a:solidFill>
              </a:rPr>
              <a:t>polymerisation</a:t>
            </a:r>
            <a:r>
              <a:rPr lang="en-US" sz="2800" b="1" dirty="0">
                <a:solidFill>
                  <a:srgbClr val="7030A0"/>
                </a:solidFill>
              </a:rPr>
              <a:t> of olefin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Wilkinson catalyst[ (PPh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)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RhCl], for hydrogenation of alkene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 err="1"/>
              <a:t>Zeise’s</a:t>
            </a:r>
            <a:r>
              <a:rPr lang="en-US" sz="2800" b="1" dirty="0"/>
              <a:t> salt is the first recorded ex. In the organometallic chemistry (1827-31) a case of serendipity, means accidentally discovered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 err="1"/>
              <a:t>Vit</a:t>
            </a:r>
            <a:r>
              <a:rPr lang="en-US" sz="2800" b="1" dirty="0"/>
              <a:t> B</a:t>
            </a:r>
            <a:r>
              <a:rPr lang="en-US" sz="2800" b="1" baseline="-25000" dirty="0"/>
              <a:t>12 </a:t>
            </a:r>
            <a:r>
              <a:rPr lang="en-US" sz="2800" b="1" dirty="0"/>
              <a:t>is an unique ex. Of organometallic comp. </a:t>
            </a:r>
            <a:r>
              <a:rPr lang="en-US" sz="2800" b="1" dirty="0" err="1"/>
              <a:t>occuring</a:t>
            </a:r>
            <a:r>
              <a:rPr lang="en-US" sz="2800" b="1" dirty="0"/>
              <a:t> in nature. For the determination (1948) of 3 D str. of </a:t>
            </a:r>
            <a:r>
              <a:rPr lang="en-US" sz="2800" b="1" dirty="0" err="1"/>
              <a:t>Vit</a:t>
            </a:r>
            <a:r>
              <a:rPr lang="en-US" sz="2800" b="1" dirty="0"/>
              <a:t> B</a:t>
            </a:r>
            <a:r>
              <a:rPr lang="en-US" sz="2800" b="1" baseline="-25000" dirty="0"/>
              <a:t>12</a:t>
            </a:r>
            <a:r>
              <a:rPr lang="en-US" sz="2800" b="1" dirty="0"/>
              <a:t> by X-ray crystallography, </a:t>
            </a:r>
            <a:r>
              <a:rPr lang="en-US" sz="2800" b="1" dirty="0">
                <a:solidFill>
                  <a:srgbClr val="C00000"/>
                </a:solidFill>
              </a:rPr>
              <a:t>Dorothy Hodgkin was awarded the Nobel Prize in Chemistry in 1964</a:t>
            </a:r>
            <a:r>
              <a:rPr lang="en-US" sz="2800" b="1" dirty="0"/>
              <a:t>. Though </a:t>
            </a:r>
            <a:r>
              <a:rPr lang="en-US" sz="2800" b="1" dirty="0" err="1"/>
              <a:t>Vit</a:t>
            </a:r>
            <a:r>
              <a:rPr lang="en-US" sz="2800" b="1" dirty="0"/>
              <a:t> B</a:t>
            </a:r>
            <a:r>
              <a:rPr lang="en-US" sz="2800" b="1" baseline="-25000" dirty="0"/>
              <a:t>12</a:t>
            </a:r>
            <a:r>
              <a:rPr lang="en-US" sz="2800" b="1" dirty="0"/>
              <a:t> was synthesized by Woodward in 1973.</a:t>
            </a:r>
            <a:endParaRPr lang="en-US" sz="2800" b="1" baseline="-250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810512" y="36576"/>
            <a:ext cx="837590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/>
              <a:t>Application of Organometallic compounds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47760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36E2-A304-4DA7-A29C-A37A5A107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93" y="42327"/>
            <a:ext cx="5087587" cy="622691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/>
              <a:t>Significance of the Field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D069B-E045-4C3A-8167-4EA44CFDB964}"/>
              </a:ext>
            </a:extLst>
          </p:cNvPr>
          <p:cNvSpPr txBox="1"/>
          <p:nvPr/>
        </p:nvSpPr>
        <p:spPr>
          <a:xfrm>
            <a:off x="700643" y="962619"/>
            <a:ext cx="11364686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/>
              <a:t>Nobel prizes in Organometallic Chemistry</a:t>
            </a:r>
          </a:p>
          <a:p>
            <a:endParaRPr lang="en-IN" sz="2800" b="1" dirty="0"/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1908: Ehrlich [salvarsan, </a:t>
            </a:r>
            <a:r>
              <a:rPr lang="en-I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organoarsenic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compound, syphilis] 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1912: Grignard and Sabatier [Grignard reagent]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1963: Ziegler and Natta [Ziegler-Natta catalyst]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1973: Fischer and Wilkinson [sandwich compounds]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1979: Brown and Wittig [hydroboration]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1981: Hoffmann and Fukui [Woodward-Hoffman Rules]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2001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The Nobel Prize in Chemistry was divided, one half jointly to </a:t>
            </a:r>
            <a:r>
              <a:rPr lang="en-US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William S.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Knowles and </a:t>
            </a:r>
            <a:r>
              <a:rPr lang="en-US" sz="2400" b="1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Ryoji</a:t>
            </a:r>
            <a:r>
              <a:rPr lang="en-US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Noyori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"for their work on </a:t>
            </a:r>
            <a:r>
              <a:rPr lang="en-US" sz="24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chirally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catalysed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hydrogenation reactions" and the other half to K. Barry Sharpless "for his work on </a:t>
            </a:r>
            <a:r>
              <a:rPr lang="en-US" sz="24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chirally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catalysed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oxidation reactions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2005: Chauvin, Schrock and Grubbs [alkene metathesis]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2010: Heck, </a:t>
            </a:r>
            <a:r>
              <a:rPr lang="en-I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Negishi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Suzuki [Pd-</a:t>
            </a:r>
            <a:r>
              <a:rPr lang="en-I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catalyzed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C-C coupling]</a:t>
            </a:r>
          </a:p>
        </p:txBody>
      </p:sp>
    </p:spTree>
    <p:extLst>
      <p:ext uri="{BB962C8B-B14F-4D97-AF65-F5344CB8AC3E}">
        <p14:creationId xmlns:p14="http://schemas.microsoft.com/office/powerpoint/2010/main" val="280583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2209800" y="1143001"/>
            <a:ext cx="1676400" cy="3667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Hydrogenation</a:t>
            </a:r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2057400" y="2514600"/>
            <a:ext cx="3962400" cy="369332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Methanol to acetic acid process</a:t>
            </a:r>
          </a:p>
        </p:txBody>
      </p:sp>
      <p:sp>
        <p:nvSpPr>
          <p:cNvPr id="8200" name="Text Box 9"/>
          <p:cNvSpPr txBox="1">
            <a:spLocks noChangeArrowheads="1"/>
          </p:cNvSpPr>
          <p:nvPr/>
        </p:nvSpPr>
        <p:spPr bwMode="auto">
          <a:xfrm>
            <a:off x="1981200" y="4038600"/>
            <a:ext cx="4953000" cy="369332"/>
          </a:xfrm>
          <a:prstGeom prst="rect">
            <a:avLst/>
          </a:prstGeom>
          <a:gradFill rotWithShape="1">
            <a:gsLst>
              <a:gs pos="0">
                <a:srgbClr val="6600CC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Olefin polymerization and </a:t>
            </a:r>
            <a:r>
              <a:rPr lang="en-US" dirty="0" err="1"/>
              <a:t>oligomerization</a:t>
            </a:r>
            <a:endParaRPr lang="en-US" dirty="0"/>
          </a:p>
        </p:txBody>
      </p:sp>
      <p:sp>
        <p:nvSpPr>
          <p:cNvPr id="8201" name="Text Box 10"/>
          <p:cNvSpPr txBox="1">
            <a:spLocks noChangeArrowheads="1"/>
          </p:cNvSpPr>
          <p:nvPr/>
        </p:nvSpPr>
        <p:spPr bwMode="auto">
          <a:xfrm>
            <a:off x="2514600" y="152401"/>
            <a:ext cx="6781800" cy="830997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Organometallic catalysts in industrial synthesis : Three Nobel Prizes  2001, 2005 and 2010 </a:t>
            </a:r>
          </a:p>
        </p:txBody>
      </p:sp>
      <p:pic>
        <p:nvPicPr>
          <p:cNvPr id="8202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447800"/>
            <a:ext cx="203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10600" y="2743200"/>
            <a:ext cx="1371600" cy="174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9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1" y="4724400"/>
            <a:ext cx="14652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1981200" y="1828800"/>
          <a:ext cx="6060141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3807360" imgH="193320" progId="ChemDraw.Document.6.0">
                  <p:embed/>
                </p:oleObj>
              </mc:Choice>
              <mc:Fallback>
                <p:oleObj name="CS ChemDraw Drawing" r:id="rId5" imgW="3807360" imgH="193320" progId="ChemDraw.Document.6.0">
                  <p:embed/>
                  <p:pic>
                    <p:nvPicPr>
                      <p:cNvPr id="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828800"/>
                        <a:ext cx="6060141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828800" y="3124200"/>
          <a:ext cx="5238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7" imgW="2474280" imgH="184680" progId="ChemDraw.Document.6.0">
                  <p:embed/>
                </p:oleObj>
              </mc:Choice>
              <mc:Fallback>
                <p:oleObj name="CS ChemDraw Drawing" r:id="rId7" imgW="2474280" imgH="184680" progId="ChemDraw.Document.6.0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124200"/>
                        <a:ext cx="52387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1905000" y="4572000"/>
          <a:ext cx="5791200" cy="697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9" imgW="4714560" imgH="571320" progId="ChemDraw.Document.6.0">
                  <p:embed/>
                </p:oleObj>
              </mc:Choice>
              <mc:Fallback>
                <p:oleObj name="CS ChemDraw Drawing" r:id="rId9" imgW="4714560" imgH="571320" progId="ChemDraw.Document.6.0">
                  <p:embed/>
                  <p:pic>
                    <p:nvPicPr>
                      <p:cNvPr id="819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572000"/>
                        <a:ext cx="5791200" cy="6978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2362200" y="5791200"/>
          <a:ext cx="516428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1" imgW="4792680" imgH="498600" progId="ChemDraw.Document.6.0">
                  <p:embed/>
                </p:oleObj>
              </mc:Choice>
              <mc:Fallback>
                <p:oleObj name="CS ChemDraw Drawing" r:id="rId11" imgW="4792680" imgH="498600" progId="ChemDraw.Document.6.0">
                  <p:embed/>
                  <p:pic>
                    <p:nvPicPr>
                      <p:cNvPr id="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791200"/>
                        <a:ext cx="516428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9394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36E2-A304-4DA7-A29C-A37A5A107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/>
              <a:t>History of Organometallic compounds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D069B-E045-4C3A-8167-4EA44CFDB964}"/>
              </a:ext>
            </a:extLst>
          </p:cNvPr>
          <p:cNvSpPr txBox="1"/>
          <p:nvPr/>
        </p:nvSpPr>
        <p:spPr>
          <a:xfrm>
            <a:off x="581890" y="1585310"/>
            <a:ext cx="113646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b="1" dirty="0"/>
              <a:t> In 1760, The first Organometallic compound</a:t>
            </a:r>
          </a:p>
          <a:p>
            <a:pPr algn="ctr"/>
            <a:r>
              <a:rPr lang="en-IN" sz="2800" b="1" dirty="0"/>
              <a:t>As</a:t>
            </a:r>
            <a:r>
              <a:rPr lang="en-IN" sz="2800" b="1" baseline="-25000" dirty="0"/>
              <a:t>2</a:t>
            </a:r>
            <a:r>
              <a:rPr lang="en-IN" sz="2800" b="1" dirty="0"/>
              <a:t>O</a:t>
            </a:r>
            <a:r>
              <a:rPr lang="en-IN" sz="2800" b="1" baseline="-25000" dirty="0"/>
              <a:t>3 </a:t>
            </a:r>
            <a:r>
              <a:rPr lang="en-IN" sz="2800" b="1" dirty="0"/>
              <a:t>+ CH</a:t>
            </a:r>
            <a:r>
              <a:rPr lang="en-IN" sz="2800" b="1" baseline="-25000" dirty="0"/>
              <a:t>3</a:t>
            </a:r>
            <a:r>
              <a:rPr lang="en-IN" sz="2800" b="1" dirty="0"/>
              <a:t>CO</a:t>
            </a:r>
            <a:r>
              <a:rPr lang="en-IN" sz="2800" b="1" baseline="-25000" dirty="0"/>
              <a:t>2</a:t>
            </a:r>
            <a:r>
              <a:rPr lang="en-IN" sz="2800" b="1" dirty="0"/>
              <a:t>K  → [(CH</a:t>
            </a:r>
            <a:r>
              <a:rPr lang="en-IN" sz="2800" b="1" baseline="-25000" dirty="0"/>
              <a:t>3</a:t>
            </a:r>
            <a:r>
              <a:rPr lang="en-IN" sz="2800" b="1" dirty="0"/>
              <a:t>)</a:t>
            </a:r>
            <a:r>
              <a:rPr lang="en-IN" sz="2800" b="1" baseline="-25000" dirty="0"/>
              <a:t>2</a:t>
            </a:r>
            <a:r>
              <a:rPr lang="en-IN" sz="2800" b="1" dirty="0"/>
              <a:t>As]</a:t>
            </a:r>
            <a:r>
              <a:rPr lang="en-IN" sz="2800" b="1" baseline="-25000" dirty="0"/>
              <a:t>2</a:t>
            </a:r>
            <a:r>
              <a:rPr lang="en-IN" sz="2800" b="1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85569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4019" y="930994"/>
                <a:ext cx="11783961" cy="5786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spcBef>
                    <a:spcPct val="50000"/>
                  </a:spcBef>
                  <a:buAutoNum type="arabicPeriod"/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Ionic compounds</a:t>
                </a:r>
                <a:r>
                  <a:rPr lang="en-US" sz="2000" b="1" dirty="0"/>
                  <a:t>: </a:t>
                </a:r>
              </a:p>
              <a:p>
                <a:pPr marL="342900" indent="-34290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000" b="1" dirty="0"/>
                  <a:t>Ionic bonding</a:t>
                </a:r>
              </a:p>
              <a:p>
                <a:pPr marL="342900" indent="-34290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000" b="1" dirty="0"/>
                  <a:t>Highly electropositive metals form </a:t>
                </a:r>
                <a:r>
                  <a:rPr lang="en-US" sz="2000" b="1" dirty="0" err="1"/>
                  <a:t>trhis</a:t>
                </a:r>
                <a:r>
                  <a:rPr lang="en-US" sz="2000" b="1" dirty="0"/>
                  <a:t> type bonding</a:t>
                </a:r>
              </a:p>
              <a:p>
                <a:pPr marL="342900" indent="-34290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000" b="1" dirty="0"/>
                  <a:t>Soluble in polar solvents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/>
                  <a:t>The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examples are: Na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CH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, Na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 Ph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, Ca²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(C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H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, Na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(C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H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) etc.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/>
                  <a:t>Stability of such compounds depends on the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stability of the 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carbanion</a:t>
                </a:r>
                <a:r>
                  <a:rPr lang="en-US" sz="2000" b="1" dirty="0"/>
                  <a:t>which are generally stabilized through delocalization. In fact, Ph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C</a:t>
                </a:r>
                <a:r>
                  <a:rPr lang="en-US" sz="2000" b="1" baseline="30000" dirty="0"/>
                  <a:t>-</a:t>
                </a:r>
                <a:r>
                  <a:rPr lang="en-US" sz="2000" b="1" dirty="0"/>
                  <a:t>is stabilized through the charge </a:t>
                </a:r>
                <a:r>
                  <a:rPr lang="en-US" sz="2000" b="1" dirty="0" err="1"/>
                  <a:t>delocalizatio</a:t>
                </a:r>
                <a:r>
                  <a:rPr lang="en-US" sz="2000" b="1" dirty="0"/>
                  <a:t> over the three phenyl rings. (C</a:t>
                </a:r>
                <a:r>
                  <a:rPr lang="en-US" sz="2000" b="1" baseline="-25000" dirty="0"/>
                  <a:t>5</a:t>
                </a:r>
                <a:r>
                  <a:rPr lang="en-US" sz="2000" b="1" dirty="0"/>
                  <a:t>H</a:t>
                </a:r>
                <a:r>
                  <a:rPr lang="en-US" sz="2000" b="1" baseline="-25000" dirty="0"/>
                  <a:t>5</a:t>
                </a:r>
                <a:r>
                  <a:rPr lang="en-US" sz="2000" b="1" dirty="0"/>
                  <a:t> )</a:t>
                </a:r>
                <a:r>
                  <a:rPr lang="en-US" sz="2000" b="1" baseline="30000" dirty="0"/>
                  <a:t>-</a:t>
                </a:r>
                <a:r>
                  <a:rPr lang="en-US" sz="2000" b="1" dirty="0"/>
                  <a:t>attains the </a:t>
                </a:r>
                <a:r>
                  <a:rPr lang="en-US" sz="2000" b="1" dirty="0" err="1"/>
                  <a:t>aromaticity</a:t>
                </a:r>
                <a:r>
                  <a:rPr lang="en-US" sz="2000" b="1" dirty="0"/>
                  <a:t> (4n+ 2 rule, 6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/>
                  <a:t>electrons) to earn the stability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2. Metal-carbon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000" b="1" dirty="0">
                    <a:solidFill>
                      <a:srgbClr val="C00000"/>
                    </a:solidFill>
                  </a:rPr>
                  <a:t>-bonded compounds: </a:t>
                </a:r>
                <a:r>
                  <a:rPr lang="en-US" sz="2000" b="1" dirty="0"/>
                  <a:t>In this type of compounds,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2c-2e M-C bonds </a:t>
                </a:r>
                <a:r>
                  <a:rPr lang="en-US" sz="2000" b="1" dirty="0"/>
                  <a:t>are formed. But due to the electronegativity difference, a partial ionic character is developed in the metal carbon bond.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/>
                  <a:t>The examples are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Grignard reagent (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RMgX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), </a:t>
                </a:r>
                <a:r>
                  <a:rPr lang="en-US" sz="2000" b="1" dirty="0"/>
                  <a:t>Be(CH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)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, Si(CH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)</a:t>
                </a:r>
                <a:r>
                  <a:rPr lang="en-US" sz="2000" b="1" baseline="-25000" dirty="0"/>
                  <a:t>4, </a:t>
                </a:r>
                <a:r>
                  <a:rPr lang="en-US" sz="2000" b="1" dirty="0"/>
                  <a:t>W(CH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)</a:t>
                </a:r>
                <a:r>
                  <a:rPr lang="en-US" sz="2000" b="1" baseline="-25000" dirty="0"/>
                  <a:t>6,</a:t>
                </a:r>
                <a:r>
                  <a:rPr lang="en-US" sz="2000" b="1" dirty="0"/>
                  <a:t>Me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SnX, </a:t>
                </a:r>
                <a:r>
                  <a:rPr lang="en-US" sz="2000" b="1" dirty="0" err="1"/>
                  <a:t>Pb</a:t>
                </a:r>
                <a:r>
                  <a:rPr lang="en-US" sz="2000" b="1" dirty="0"/>
                  <a:t>(Et)</a:t>
                </a:r>
                <a:r>
                  <a:rPr lang="en-US" sz="2000" b="1" baseline="-25000" dirty="0"/>
                  <a:t>4</a:t>
                </a:r>
                <a:r>
                  <a:rPr lang="en-US" sz="2000" b="1" dirty="0"/>
                  <a:t>, Zn(R)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, (R = Me, Et), etc.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F. A. Victor Grignard was awarded the Nobel Prize in Chemistry in 1912 for synthesis of Grignard reagent</a:t>
                </a:r>
                <a:r>
                  <a:rPr lang="en-US" sz="2000" dirty="0"/>
                  <a:t>. </a:t>
                </a:r>
              </a:p>
              <a:p>
                <a:pPr>
                  <a:spcBef>
                    <a:spcPct val="50000"/>
                  </a:spcBef>
                </a:pPr>
                <a:endParaRPr lang="en-US" sz="2000" b="1" dirty="0"/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/>
                  <a:t>It may be noted that the simple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000" b="1" dirty="0"/>
                  <a:t>-bonded organometallics of transition metals are very much unstable.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19" y="930994"/>
                <a:ext cx="11783961" cy="5786199"/>
              </a:xfrm>
              <a:prstGeom prst="rect">
                <a:avLst/>
              </a:prstGeom>
              <a:blipFill rotWithShape="0">
                <a:blip r:embed="rId2"/>
                <a:stretch>
                  <a:fillRect l="-569" t="-738" b="-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4019" y="165070"/>
            <a:ext cx="11783961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Classification of organometallic compounds on the basis of bond type (M-C)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80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4018" y="1027906"/>
                <a:ext cx="11783961" cy="5324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3.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Nonclassically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bonded organometallics: </a:t>
                </a:r>
              </a:p>
              <a:p>
                <a:pPr marL="342900" indent="-34290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400" b="1" dirty="0"/>
                  <a:t>Bonding is different from conventional 2c-2e bond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In some compounds of Li, Be, Mg &amp; Al may act as the bridging groups between the metal </a:t>
                </a:r>
                <a:r>
                  <a:rPr lang="en-US" sz="2400" b="1" dirty="0" err="1"/>
                  <a:t>centres</a:t>
                </a:r>
                <a:r>
                  <a:rPr lang="en-US" sz="2400" b="1" dirty="0"/>
                  <a:t>. In such cases, instead of the normal 2c-2e M-C bonds,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electron deficient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multicentered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M-C bonds</a:t>
                </a:r>
                <a:r>
                  <a:rPr lang="en-US" sz="2400" b="1" dirty="0"/>
                  <a:t> may be formed.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The examples are: [Li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(CH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)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], (4c-2e bond): [Be(CH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)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]</a:t>
                </a:r>
                <a:r>
                  <a:rPr lang="en-US" sz="2400" b="1" baseline="-25000" dirty="0"/>
                  <a:t>n</a:t>
                </a:r>
                <a:r>
                  <a:rPr lang="en-US" sz="2400" b="1" dirty="0"/>
                  <a:t>- (polymeric form) (3c-2e bond), (AIR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)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, </a:t>
                </a:r>
                <a:r>
                  <a:rPr lang="en-US" sz="2400" b="1" dirty="0" err="1"/>
                  <a:t>dimeric</a:t>
                </a:r>
                <a:r>
                  <a:rPr lang="en-US" sz="2400" b="1" dirty="0"/>
                  <a:t> form (3c-2e bond), etc.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4.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Metal-carbon bond having both the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 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 bonding character</a:t>
                </a:r>
                <a:r>
                  <a:rPr lang="en-US" sz="2400" b="1" dirty="0"/>
                  <a:t>: When the ligand (e.g. CO) can act as a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-acid ligand </a:t>
                </a:r>
                <a:r>
                  <a:rPr lang="en-US" sz="2400" b="1" dirty="0"/>
                  <a:t>(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according to Lewis acid-base concept</a:t>
                </a:r>
                <a:r>
                  <a:rPr lang="en-US" sz="2400" b="1" dirty="0"/>
                  <a:t>), in addition to the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-donation by the ligand, there is a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-back bonding (i.e. metal to ligand) by using the vacant orbital on the C-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 of the ligand. This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 -bonding and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-bonding act in a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synergistic fashion </a:t>
                </a:r>
                <a:r>
                  <a:rPr lang="en-US" sz="2400" b="1" dirty="0"/>
                  <a:t>to stabilize the metal-carbon bond.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18" y="1027906"/>
                <a:ext cx="11783961" cy="5324535"/>
              </a:xfrm>
              <a:prstGeom prst="rect">
                <a:avLst/>
              </a:prstGeom>
              <a:blipFill rotWithShape="0">
                <a:blip r:embed="rId2"/>
                <a:stretch>
                  <a:fillRect l="-776" t="-916" b="-2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4019" y="165070"/>
            <a:ext cx="11783961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Classification of organometallic compounds on the basis of bond type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38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4018" y="553380"/>
                <a:ext cx="11783961" cy="61968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5. Metal-carbon bonding formed by the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-electron of some unsaturated organic moieties: </a:t>
                </a:r>
                <a:r>
                  <a:rPr lang="en-US" sz="2400" b="1" dirty="0"/>
                  <a:t>The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-electron clouds of the unsaturated organic molecular species such as alkene (&gt;C=C&lt;), alkyne (-C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</m:oMath>
                </a14:m>
                <a:r>
                  <a:rPr lang="en-US" sz="2400" b="1" dirty="0"/>
                  <a:t>C-), butadiene (C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6</a:t>
                </a:r>
                <a:r>
                  <a:rPr lang="en-US" sz="2400" b="1" dirty="0"/>
                  <a:t>), </a:t>
                </a:r>
                <a:r>
                  <a:rPr lang="en-US" sz="2400" b="1" dirty="0" err="1"/>
                  <a:t>cyclobutadiene</a:t>
                </a:r>
                <a:r>
                  <a:rPr lang="en-US" sz="2400" b="1" dirty="0"/>
                  <a:t> (C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), </a:t>
                </a:r>
                <a:r>
                  <a:rPr lang="en-US" sz="2400" b="1" dirty="0" err="1"/>
                  <a:t>cyclopentadienyl</a:t>
                </a:r>
                <a:r>
                  <a:rPr lang="en-US" sz="2400" b="1" dirty="0"/>
                  <a:t> anion (C</a:t>
                </a:r>
                <a:r>
                  <a:rPr lang="en-US" sz="2400" b="1" baseline="-25000" dirty="0"/>
                  <a:t>5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5</a:t>
                </a:r>
                <a:r>
                  <a:rPr lang="en-US" sz="2400" b="1" dirty="0"/>
                  <a:t>)</a:t>
                </a:r>
                <a:r>
                  <a:rPr lang="en-US" sz="2400" b="1" baseline="30000" dirty="0"/>
                  <a:t>-</a:t>
                </a:r>
                <a:r>
                  <a:rPr lang="en-US" sz="2400" b="1" dirty="0"/>
                  <a:t>, benzene (C</a:t>
                </a:r>
                <a:r>
                  <a:rPr lang="en-US" sz="2400" b="1" baseline="-25000" dirty="0"/>
                  <a:t>6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6</a:t>
                </a:r>
                <a:r>
                  <a:rPr lang="en-US" sz="2400" b="1" dirty="0"/>
                  <a:t>), alkyl anion, </a:t>
                </a:r>
                <a:r>
                  <a:rPr lang="en-US" sz="2400" b="1" dirty="0" err="1"/>
                  <a:t>norbornediene</a:t>
                </a:r>
                <a:r>
                  <a:rPr lang="en-US" sz="2400" b="1" dirty="0"/>
                  <a:t>, </a:t>
                </a:r>
                <a:r>
                  <a:rPr lang="en-US" sz="2400" b="1" dirty="0" err="1"/>
                  <a:t>tropyliumcation</a:t>
                </a:r>
                <a:r>
                  <a:rPr lang="en-US" sz="2400" b="1" dirty="0"/>
                  <a:t>, </a:t>
                </a:r>
                <a:r>
                  <a:rPr lang="en-US" sz="2400" b="1" dirty="0" err="1"/>
                  <a:t>cyclooctatetraene</a:t>
                </a:r>
                <a:r>
                  <a:rPr lang="en-US" sz="2400" b="1" dirty="0"/>
                  <a:t>, etc. can participate in bonding with the metal 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. In such cases,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all the available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-electrons </a:t>
                </a:r>
                <a:r>
                  <a:rPr lang="en-US" sz="2400" b="1" dirty="0"/>
                  <a:t>or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a portion of the unsaturated skeleton </a:t>
                </a:r>
                <a:r>
                  <a:rPr lang="en-US" sz="2400" b="1" dirty="0"/>
                  <a:t>may participate in bonding. The number of C-atoms formally gets bound to the metal 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 is expressed in terms of </a:t>
                </a:r>
                <a:r>
                  <a:rPr lang="en-US" sz="2400" b="1" dirty="0" err="1"/>
                  <a:t>haptonomenclature</a:t>
                </a:r>
                <a:r>
                  <a:rPr lang="en-US" sz="2400" b="1" dirty="0"/>
                  <a:t> (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i="0" baseline="3000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𝐧</m:t>
                    </m:r>
                  </m:oMath>
                </a14:m>
                <a:r>
                  <a:rPr lang="en-US" sz="2400" b="1" dirty="0"/>
                  <a:t>).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The examples are: </a:t>
                </a:r>
                <a:r>
                  <a:rPr lang="en-US" sz="2400" b="1" dirty="0" err="1"/>
                  <a:t>Ziese’s</a:t>
                </a:r>
                <a:r>
                  <a:rPr lang="en-US" sz="2400" b="1" dirty="0"/>
                  <a:t> salt, </a:t>
                </a:r>
                <a:r>
                  <a:rPr lang="en-US" sz="2400" b="1" dirty="0" err="1"/>
                  <a:t>Ferrocene</a:t>
                </a:r>
                <a:r>
                  <a:rPr lang="en-US" sz="2400" b="1" dirty="0"/>
                  <a:t>,</a:t>
                </a:r>
                <a:r>
                  <a:rPr lang="en-US" sz="2400" b="1" dirty="0">
                    <a:solidFill>
                      <a:srgbClr val="7030A0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7030A0"/>
                    </a:solidFill>
                  </a:rPr>
                  <a:t>1</a:t>
                </a:r>
                <a:r>
                  <a:rPr lang="pt-BR" sz="2400" b="1" dirty="0">
                    <a:solidFill>
                      <a:srgbClr val="7030A0"/>
                    </a:solidFill>
                  </a:rPr>
                  <a:t>-R, </a:t>
                </a:r>
                <a:r>
                  <a:rPr lang="en-US" sz="2400" b="1" dirty="0">
                    <a:solidFill>
                      <a:srgbClr val="7030A0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7030A0"/>
                    </a:solidFill>
                  </a:rPr>
                  <a:t>1</a:t>
                </a:r>
                <a:r>
                  <a:rPr lang="pt-BR" sz="2400" b="1" dirty="0">
                    <a:solidFill>
                      <a:srgbClr val="7030A0"/>
                    </a:solidFill>
                  </a:rPr>
                  <a:t>-Ar, </a:t>
                </a:r>
                <a:r>
                  <a:rPr lang="en-US" sz="2400" b="1" dirty="0">
                    <a:solidFill>
                      <a:srgbClr val="7030A0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7030A0"/>
                    </a:solidFill>
                  </a:rPr>
                  <a:t>1</a:t>
                </a:r>
                <a:r>
                  <a:rPr lang="pt-BR" sz="2400" b="1" dirty="0">
                    <a:solidFill>
                      <a:srgbClr val="7030A0"/>
                    </a:solidFill>
                  </a:rPr>
                  <a:t>-allyl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0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;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³-C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³-allyl);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0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0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-butadiene);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cyclobutadiene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cyclopentadienyl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Cp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pentadienyl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-benzene);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𝟕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3600" b="1" baseline="30000" dirty="0">
                    <a:solidFill>
                      <a:srgbClr val="7030A0"/>
                    </a:solidFill>
                  </a:rPr>
                  <a:t>+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𝟕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tropylium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 err="1">
                    <a:solidFill>
                      <a:srgbClr val="7030A0"/>
                    </a:solidFill>
                  </a:rPr>
                  <a:t>cycloheptatriene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:r>
                  <a:rPr lang="en-US" sz="24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6600CC"/>
                    </a:solidFill>
                  </a:rPr>
                  <a:t>8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8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H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8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i.e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cyclooctatetraene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-cot);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i.e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cyclooctatetraene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-cot), </a:t>
                </a:r>
                <a:r>
                  <a:rPr lang="en-US" sz="24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6600CC"/>
                    </a:solidFill>
                  </a:rPr>
                  <a:t>2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60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, </a:t>
                </a:r>
                <a:r>
                  <a:rPr lang="en-US" sz="24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6600CC"/>
                    </a:solidFill>
                  </a:rPr>
                  <a:t>5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-R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5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C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60</a:t>
                </a:r>
                <a:r>
                  <a:rPr lang="pt-BR" sz="2400" dirty="0">
                    <a:solidFill>
                      <a:srgbClr val="6600CC"/>
                    </a:solidFill>
                  </a:rPr>
                  <a:t>.</a:t>
                </a:r>
                <a:endParaRPr lang="en-US" sz="2400" dirty="0">
                  <a:solidFill>
                    <a:srgbClr val="6600CC"/>
                  </a:solidFill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Here it is worth mentioning that the above mentioned unsaturated organic molecular species can act as the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-acid ligands by using their vacant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*-MOs into which the metal 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 can push the electron density.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18" y="553380"/>
                <a:ext cx="11783961" cy="6196889"/>
              </a:xfrm>
              <a:prstGeom prst="rect">
                <a:avLst/>
              </a:prstGeom>
              <a:blipFill rotWithShape="0">
                <a:blip r:embed="rId2"/>
                <a:stretch>
                  <a:fillRect l="-776" t="-787" r="-569" b="-1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4019" y="30160"/>
            <a:ext cx="11783961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Classification of organometallic compounds on the basis of bond type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89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4019" y="888345"/>
                <a:ext cx="11783961" cy="5129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Hapticity is the coordination of a ligand to a metal center via an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uninterrupted and contiguous series of atoms</a:t>
                </a:r>
                <a:r>
                  <a:rPr lang="en-US" sz="2400" b="1" dirty="0"/>
                  <a:t>.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 The </a:t>
                </a:r>
                <a:r>
                  <a:rPr lang="en-US" sz="2400" b="1" dirty="0" err="1">
                    <a:solidFill>
                      <a:schemeClr val="tx1"/>
                    </a:solidFill>
                  </a:rPr>
                  <a:t>hapticity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of a ligand is described with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Greek letter 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η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('eta’)</a:t>
                </a:r>
              </a:p>
              <a:p>
                <a:pPr marL="285750" indent="-28575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400" b="1" dirty="0"/>
                  <a:t>The number of C-atoms formally gets bound to the metal 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 is expressed in terms of </a:t>
                </a:r>
                <a:r>
                  <a:rPr lang="en-US" sz="2400" b="1" dirty="0" err="1"/>
                  <a:t>haptonomenclature</a:t>
                </a:r>
                <a:r>
                  <a:rPr lang="en-US" sz="2400" b="1" dirty="0"/>
                  <a:t> (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baseline="3000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𝐧</m:t>
                    </m:r>
                  </m:oMath>
                </a14:m>
                <a:r>
                  <a:rPr lang="en-US" sz="2400" b="1" dirty="0"/>
                  <a:t>), numerical superscript ‘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n</a:t>
                </a:r>
                <a:r>
                  <a:rPr lang="en-US" sz="2400" b="1" dirty="0"/>
                  <a:t>’ is number of carbon atom bonded to metal or the number of atoms of the ligand which are within bonding distance of the metal atom.</a:t>
                </a:r>
                <a:r>
                  <a:rPr lang="en-US" sz="2400" b="1" dirty="0">
                    <a:sym typeface="Symbol" pitchFamily="18" charset="2"/>
                  </a:rPr>
                  <a:t>n can have value from 1-8</a:t>
                </a:r>
              </a:p>
              <a:p>
                <a:pPr marL="285750" indent="-28575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400" b="1" dirty="0" err="1">
                    <a:solidFill>
                      <a:srgbClr val="C00000"/>
                    </a:solidFill>
                  </a:rPr>
                  <a:t>Denticity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𝜿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):</a:t>
                </a:r>
                <a:r>
                  <a:rPr lang="en-US" sz="2400" b="1" dirty="0"/>
                  <a:t>Polydentate ligands coordinate via multiple coordination sites within the ligand. In this case the coordinating atoms are identified using the </a:t>
                </a:r>
                <a:r>
                  <a:rPr lang="en-US" sz="2400" b="1" dirty="0" err="1"/>
                  <a:t>κ</a:t>
                </a:r>
                <a:r>
                  <a:rPr lang="en-US" sz="2400" b="1" dirty="0"/>
                  <a:t>-notation, as for example [PtCl2(</a:t>
                </a:r>
                <a:r>
                  <a:rPr lang="en-US" sz="2400" b="1" dirty="0" err="1"/>
                  <a:t>edta</a:t>
                </a:r>
                <a:r>
                  <a:rPr lang="en-US" sz="2400" b="1" dirty="0"/>
                  <a:t>)]</a:t>
                </a:r>
                <a:r>
                  <a:rPr lang="en-US" sz="2400" b="1" baseline="30000" dirty="0"/>
                  <a:t>4-</a:t>
                </a:r>
                <a:r>
                  <a:rPr lang="en-US" sz="2400" b="1" dirty="0"/>
                  <a:t>: </a:t>
                </a:r>
                <a:r>
                  <a:rPr lang="en-US" sz="2400" b="1" dirty="0" err="1"/>
                  <a:t>dichloro</a:t>
                </a:r>
                <a:r>
                  <a:rPr lang="en-US" sz="2400" b="1" dirty="0"/>
                  <a:t> [(1,2-ethanediaminetetraacetato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𝜿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N,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𝜿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O] </a:t>
                </a:r>
                <a:r>
                  <a:rPr lang="en-US" sz="2400" b="1" dirty="0" err="1"/>
                  <a:t>platinate</a:t>
                </a:r>
                <a:r>
                  <a:rPr lang="en-US" sz="2400" b="1" dirty="0"/>
                  <a:t>(4-)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Though EDTA has 6 potential donor center (2 N &amp; 4 O atom), here EDTA is coordinating to Pt(II) through 1 N &amp; 1 O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19" y="888345"/>
                <a:ext cx="11783961" cy="5129930"/>
              </a:xfrm>
              <a:prstGeom prst="rect">
                <a:avLst/>
              </a:prstGeom>
              <a:blipFill rotWithShape="0">
                <a:blip r:embed="rId2"/>
                <a:stretch>
                  <a:fillRect l="-776" t="-951" b="-1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6"/>
              <p:cNvSpPr txBox="1">
                <a:spLocks noChangeArrowheads="1"/>
              </p:cNvSpPr>
              <p:nvPr/>
            </p:nvSpPr>
            <p:spPr bwMode="auto">
              <a:xfrm>
                <a:off x="2593298" y="165070"/>
                <a:ext cx="7302869" cy="523220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Concept of </a:t>
                </a:r>
                <a:r>
                  <a:rPr lang="en-US" sz="2800" b="1" dirty="0" err="1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hapticity</a:t>
                </a:r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baseline="30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𝐧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 of organic ligands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3298" y="165070"/>
                <a:ext cx="7302869" cy="523220"/>
              </a:xfrm>
              <a:prstGeom prst="rect">
                <a:avLst/>
              </a:prstGeom>
              <a:blipFill rotWithShape="0">
                <a:blip r:embed="rId3"/>
                <a:stretch>
                  <a:fillRect l="-1669" t="-12791" b="-30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6355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basis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9843" y="1028343"/>
                <a:ext cx="11748137" cy="5693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One carbon bonded ligands</a:t>
                </a:r>
                <a:r>
                  <a:rPr lang="en-US" sz="2400" b="1" dirty="0"/>
                  <a:t>: </a:t>
                </a:r>
                <a:r>
                  <a:rPr lang="en-US" sz="2400" dirty="0"/>
                  <a:t>These are the molecules in which the carbon atom of the ligand is bonded directly to the metal atom. Such ligands are also called </a:t>
                </a:r>
                <a:r>
                  <a:rPr lang="en-US" sz="2400" b="1" dirty="0" err="1"/>
                  <a:t>monohapto</a:t>
                </a:r>
                <a:r>
                  <a:rPr lang="en-US" sz="2400" b="1" dirty="0"/>
                  <a:t> ligands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𝟏</m:t>
                    </m:r>
                  </m:oMath>
                </a14:m>
                <a:r>
                  <a:rPr lang="en-US" sz="2400" b="1" dirty="0"/>
                  <a:t>, one electron donors</a:t>
                </a:r>
                <a:r>
                  <a:rPr lang="en-US" sz="2400" dirty="0"/>
                  <a:t>). For example, </a:t>
                </a:r>
                <a:r>
                  <a:rPr lang="en-US" sz="2400" b="1" dirty="0"/>
                  <a:t>-CH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group </a:t>
                </a:r>
                <a:r>
                  <a:rPr lang="en-US" sz="2400" dirty="0"/>
                  <a:t>attaches by a single M-C bond. These ligands are of the following different types:</a:t>
                </a:r>
              </a:p>
              <a:p>
                <a:pPr marL="514350" indent="-514350">
                  <a:buAutoNum type="romanLcParenBoth"/>
                </a:pPr>
                <a:r>
                  <a:rPr lang="en-US" sz="2400" b="1" dirty="0"/>
                  <a:t>Hydrocarbon ligands</a:t>
                </a:r>
                <a:r>
                  <a:rPr lang="en-US" sz="2400" dirty="0"/>
                  <a:t>: These include alkyl (-CH</a:t>
                </a:r>
                <a:r>
                  <a:rPr lang="en-US" sz="2400" baseline="-25000" dirty="0"/>
                  <a:t>3</a:t>
                </a:r>
                <a:r>
                  <a:rPr lang="en-US" sz="2400" dirty="0"/>
                  <a:t>, </a:t>
                </a:r>
                <a:r>
                  <a:rPr lang="en-US" sz="2400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aseline="30000" dirty="0">
                    <a:solidFill>
                      <a:srgbClr val="6600CC"/>
                    </a:solidFill>
                  </a:rPr>
                  <a:t>1</a:t>
                </a:r>
                <a:r>
                  <a:rPr lang="pt-BR" sz="2400" dirty="0">
                    <a:solidFill>
                      <a:srgbClr val="6600CC"/>
                    </a:solidFill>
                  </a:rPr>
                  <a:t>-R)</a:t>
                </a:r>
                <a:r>
                  <a:rPr lang="en-US" sz="2400" dirty="0"/>
                  <a:t>, aryl (-C6H5,</a:t>
                </a:r>
                <a:r>
                  <a:rPr lang="en-US" sz="2400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aseline="30000" dirty="0">
                    <a:solidFill>
                      <a:srgbClr val="6600CC"/>
                    </a:solidFill>
                  </a:rPr>
                  <a:t>1</a:t>
                </a:r>
                <a:r>
                  <a:rPr lang="pt-BR" sz="2400" dirty="0">
                    <a:solidFill>
                      <a:srgbClr val="6600CC"/>
                    </a:solidFill>
                  </a:rPr>
                  <a:t>-Ar)</a:t>
                </a:r>
                <a:r>
                  <a:rPr lang="en-US" sz="2400" dirty="0"/>
                  <a:t>, (-CR=CR₂),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𝜎</m:t>
                    </m:r>
                  </m:oMath>
                </a14:m>
                <a:r>
                  <a:rPr lang="en-US" sz="2400" dirty="0"/>
                  <a:t>-</a:t>
                </a:r>
                <a:r>
                  <a:rPr lang="en-US" sz="2400" dirty="0" err="1"/>
                  <a:t>cyclopentadienyl</a:t>
                </a:r>
                <a:r>
                  <a:rPr lang="en-US" sz="2400" dirty="0"/>
                  <a:t>(-C5H5), </a:t>
                </a:r>
                <a:r>
                  <a:rPr lang="en-US" sz="2400" dirty="0" err="1"/>
                  <a:t>alkynyl</a:t>
                </a:r>
                <a:r>
                  <a:rPr lang="en-US" sz="2400" dirty="0"/>
                  <a:t> (-C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≡ </m:t>
                    </m:r>
                  </m:oMath>
                </a14:m>
                <a:r>
                  <a:rPr lang="en-US" sz="2400" dirty="0"/>
                  <a:t>CR) group. </a:t>
                </a:r>
              </a:p>
              <a:p>
                <a:r>
                  <a:rPr lang="en-US" sz="2400" dirty="0"/>
                  <a:t>        For example, </a:t>
                </a:r>
                <a:r>
                  <a:rPr lang="en-US" sz="2400" dirty="0" err="1"/>
                  <a:t>cyclopentadiene</a:t>
                </a:r>
                <a:r>
                  <a:rPr lang="en-US" sz="2400" dirty="0"/>
                  <a:t> (C5H5) combines with alkali metals to form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𝜎</m:t>
                    </m:r>
                  </m:oMath>
                </a14:m>
                <a:r>
                  <a:rPr lang="en-US" sz="2400" dirty="0"/>
                  <a:t>- C5H5)M              compound as shown below:</a:t>
                </a:r>
              </a:p>
              <a:p>
                <a:r>
                  <a:rPr lang="en-US" sz="2400" b="1" dirty="0"/>
                  <a:t>(ii) Acyl ligands</a:t>
                </a:r>
                <a:r>
                  <a:rPr lang="en-US" sz="2400" dirty="0"/>
                  <a:t>: These include acyl group which involves direct bonding of the acyl group(-COR) to a metal atom. These compounds are formed by transition metals only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b="1" dirty="0"/>
                  <a:t>(One carbon bonded </a:t>
                </a:r>
                <a:r>
                  <a:rPr lang="en-US" sz="2000" b="1" dirty="0" err="1"/>
                  <a:t>cyclopentadienyl</a:t>
                </a:r>
                <a:r>
                  <a:rPr lang="en-US" sz="2000" b="1" dirty="0"/>
                  <a:t> compound)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43" y="1028343"/>
                <a:ext cx="11748137" cy="5693866"/>
              </a:xfrm>
              <a:prstGeom prst="rect">
                <a:avLst/>
              </a:prstGeom>
              <a:blipFill rotWithShape="0">
                <a:blip r:embed="rId2"/>
                <a:stretch>
                  <a:fillRect l="-830" t="-1071" r="-5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1517237" y="4800232"/>
            <a:ext cx="2109043" cy="14699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115597" y="4800232"/>
            <a:ext cx="5057717" cy="186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70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basios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4774" y="996067"/>
                <a:ext cx="11783960" cy="42165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(iii) </a:t>
                </a:r>
                <a:r>
                  <a:rPr lang="en-US" sz="2400" b="1" dirty="0" err="1"/>
                  <a:t>Carbene</a:t>
                </a:r>
                <a:r>
                  <a:rPr lang="en-US" sz="2400" b="1" dirty="0"/>
                  <a:t> ligands: </a:t>
                </a:r>
                <a:r>
                  <a:rPr lang="en-US" sz="2400" dirty="0"/>
                  <a:t>These involve the direct metal carbon bond of the carbon atom of </a:t>
                </a:r>
                <a:r>
                  <a:rPr lang="en-US" sz="2400" dirty="0" err="1"/>
                  <a:t>carbene</a:t>
                </a:r>
                <a:r>
                  <a:rPr lang="en-US" sz="2400" dirty="0"/>
                  <a:t> (</a:t>
                </a:r>
                <a:r>
                  <a:rPr lang="en-US" sz="2400" dirty="0" err="1"/>
                  <a:t>alkylidene</a:t>
                </a:r>
                <a:r>
                  <a:rPr lang="en-US" sz="2400" dirty="0"/>
                  <a:t>) to a metal atom.</a:t>
                </a:r>
              </a:p>
              <a:p>
                <a:endParaRPr lang="en-US" sz="2400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2. Two carbon bonded ligands</a:t>
                </a:r>
                <a:r>
                  <a:rPr lang="en-US" sz="2400" dirty="0"/>
                  <a:t>: These are the molecules in which two carbon atoms of the ligands are bonded to the metal atom. These are called </a:t>
                </a:r>
                <a:r>
                  <a:rPr lang="en-US" sz="2400" b="1" dirty="0" err="1"/>
                  <a:t>dihapto</a:t>
                </a:r>
                <a:r>
                  <a:rPr lang="en-US" sz="2400" b="1" dirty="0"/>
                  <a:t> 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</m:oMath>
                </a14:m>
                <a:r>
                  <a:rPr lang="en-US" sz="2400" b="1" dirty="0"/>
                  <a:t>) ligands (or two-electron donors</a:t>
                </a:r>
                <a:r>
                  <a:rPr lang="en-US" sz="2400" dirty="0"/>
                  <a:t>).</a:t>
                </a:r>
              </a:p>
              <a:p>
                <a:r>
                  <a:rPr lang="en-US" sz="2400" dirty="0"/>
                  <a:t>Examples are </a:t>
                </a:r>
                <a:r>
                  <a:rPr lang="en-US" sz="2400" b="1" dirty="0"/>
                  <a:t>alkenes or alkynes </a:t>
                </a:r>
                <a:r>
                  <a:rPr lang="en-US" sz="2400" dirty="0"/>
                  <a:t>in which both the carbon atoms at each end of the multiple bond are involved in forming the metal-carbon bonds. The bonding in these ligands is indicated either by two dotted lines to the participating carbon atom or a single solid line from the </a:t>
                </a:r>
                <a:r>
                  <a:rPr lang="en-US" sz="2400" dirty="0" err="1"/>
                  <a:t>centre</a:t>
                </a:r>
                <a:r>
                  <a:rPr lang="en-US" sz="2400" dirty="0"/>
                  <a:t> of the participating carbon atoms of the ligand to the metal atom.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2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800" b="1" baseline="-25000" dirty="0">
                    <a:solidFill>
                      <a:srgbClr val="6600CC"/>
                    </a:solidFill>
                  </a:rPr>
                  <a:t>2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R</a:t>
                </a:r>
                <a:r>
                  <a:rPr lang="pt-BR" sz="2800" b="1" baseline="-25000" dirty="0">
                    <a:solidFill>
                      <a:srgbClr val="6600CC"/>
                    </a:solidFill>
                  </a:rPr>
                  <a:t>4</a:t>
                </a:r>
                <a:endParaRPr lang="en-US" sz="2800" b="1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74" y="996067"/>
                <a:ext cx="11783960" cy="4216539"/>
              </a:xfrm>
              <a:prstGeom prst="rect">
                <a:avLst/>
              </a:prstGeom>
              <a:blipFill rotWithShape="0">
                <a:blip r:embed="rId2"/>
                <a:stretch>
                  <a:fillRect l="-828" t="-1156" r="-1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496388" y="4840605"/>
            <a:ext cx="4937761" cy="18827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173592" y="4840605"/>
            <a:ext cx="5621383" cy="191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32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basios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4774" y="996067"/>
                <a:ext cx="11783960" cy="56630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3. Three carbon bonded ligands</a:t>
                </a:r>
                <a:r>
                  <a:rPr lang="en-US" sz="2400" dirty="0"/>
                  <a:t>: These are the molecules in which three carbon atoms of the ligands are bonded to the metal atom. These are called </a:t>
                </a:r>
                <a:r>
                  <a:rPr lang="en-US" sz="2400" dirty="0" err="1"/>
                  <a:t>trihapto</a:t>
                </a:r>
                <a:r>
                  <a:rPr lang="en-US" sz="2400" dirty="0"/>
                  <a:t> ligands 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𝟑</m:t>
                    </m:r>
                  </m:oMath>
                </a14:m>
                <a:r>
                  <a:rPr lang="en-US" sz="2400" dirty="0"/>
                  <a:t>). </a:t>
                </a:r>
              </a:p>
              <a:p>
                <a:r>
                  <a:rPr lang="en-US" sz="2400" dirty="0"/>
                  <a:t>Examples are </a:t>
                </a:r>
                <a:r>
                  <a:rPr lang="en-US" sz="2400" b="1" dirty="0" err="1"/>
                  <a:t>allyl</a:t>
                </a:r>
                <a:r>
                  <a:rPr lang="en-US" sz="2400" b="1" dirty="0"/>
                  <a:t> group (-C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5</a:t>
                </a:r>
                <a:r>
                  <a:rPr lang="en-US" sz="2400" b="1" dirty="0"/>
                  <a:t>) </a:t>
                </a:r>
                <a:r>
                  <a:rPr lang="en-US" sz="2400" dirty="0"/>
                  <a:t>known as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</a:t>
                </a:r>
                <a:r>
                  <a:rPr lang="en-US" sz="2400" b="1" dirty="0" err="1"/>
                  <a:t>allyl</a:t>
                </a:r>
                <a:r>
                  <a:rPr lang="en-US" sz="2400" b="1" dirty="0"/>
                  <a:t> ligands </a:t>
                </a:r>
                <a:r>
                  <a:rPr lang="en-US" sz="2400" dirty="0"/>
                  <a:t>as shown below. These may be distinguished from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-</a:t>
                </a:r>
                <a:r>
                  <a:rPr lang="en-US" sz="2400" b="1" dirty="0" err="1"/>
                  <a:t>allyl</a:t>
                </a:r>
                <a:r>
                  <a:rPr lang="en-US" sz="2400" dirty="0"/>
                  <a:t>complexes in which the </a:t>
                </a:r>
                <a:r>
                  <a:rPr lang="en-US" sz="2400" dirty="0" err="1"/>
                  <a:t>allyl</a:t>
                </a:r>
                <a:r>
                  <a:rPr lang="en-US" sz="2400" dirty="0"/>
                  <a:t> group is bonded through one carbon atom only (</a:t>
                </a:r>
                <a:r>
                  <a:rPr lang="en-US" sz="2400" dirty="0" err="1"/>
                  <a:t>monohapto</a:t>
                </a:r>
                <a:r>
                  <a:rPr lang="en-US" sz="2400" dirty="0"/>
                  <a:t>).</a:t>
                </a:r>
              </a:p>
              <a:p>
                <a:endParaRPr lang="en-US" sz="2400" dirty="0">
                  <a:sym typeface="Symbol" pitchFamily="18" charset="2"/>
                </a:endParaRPr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³-C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3600" b="1" baseline="30000" dirty="0">
                    <a:solidFill>
                      <a:srgbClr val="7030A0"/>
                    </a:solidFill>
                  </a:rPr>
                  <a:t>-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or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3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-allyl &amp;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1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-allyl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endParaRPr lang="en-US" sz="2400" b="1" dirty="0">
                  <a:solidFill>
                    <a:srgbClr val="C00000"/>
                  </a:solidFill>
                </a:endParaRPr>
              </a:p>
              <a:p>
                <a:endParaRPr lang="en-US" sz="14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4. Four carbon bonded ligands</a:t>
                </a:r>
                <a:r>
                  <a:rPr lang="en-US" sz="2400" dirty="0"/>
                  <a:t>: These ligands have four carbon atoms which may be bonded to the metal atom. Therefore, these are called </a:t>
                </a:r>
                <a:r>
                  <a:rPr lang="en-US" sz="2400" dirty="0" err="1"/>
                  <a:t>tetrahapto</a:t>
                </a:r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</m:oMath>
                </a14:m>
                <a:r>
                  <a:rPr lang="en-US" sz="2400" b="1" dirty="0"/>
                  <a:t>4-electron donors)</a:t>
                </a:r>
                <a:r>
                  <a:rPr lang="en-US" sz="2400" dirty="0"/>
                  <a:t>. These include acyclic ligands such as </a:t>
                </a:r>
                <a:r>
                  <a:rPr lang="en-US" sz="2400" b="1" dirty="0"/>
                  <a:t>1,3-butadiene and cyclic ligands such as </a:t>
                </a:r>
                <a:r>
                  <a:rPr lang="en-US" sz="2400" b="1" dirty="0" err="1"/>
                  <a:t>cyclobutadiene</a:t>
                </a:r>
                <a:r>
                  <a:rPr lang="en-US" sz="2400" dirty="0"/>
                  <a:t>.</a:t>
                </a:r>
                <a:endParaRPr lang="en-US" sz="2400" b="1" i="1" dirty="0">
                  <a:solidFill>
                    <a:srgbClr val="7030A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6</a:t>
                </a:r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74" y="996067"/>
                <a:ext cx="11783960" cy="5663089"/>
              </a:xfrm>
              <a:prstGeom prst="rect">
                <a:avLst/>
              </a:prstGeom>
              <a:blipFill rotWithShape="0">
                <a:blip r:embed="rId2"/>
                <a:stretch>
                  <a:fillRect l="-828" t="-861" r="-7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157216" y="2521686"/>
            <a:ext cx="5302229" cy="17602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2050601" y="5439234"/>
            <a:ext cx="8231552" cy="130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05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basios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4774" y="996067"/>
                <a:ext cx="11783960" cy="3642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5. Five carbon bonded ligands</a:t>
                </a:r>
                <a:r>
                  <a:rPr lang="en-US" sz="2400" dirty="0"/>
                  <a:t>: These ligands are molecules in which five carbon atoms of the ligands are bonded to the metal atom. These are called </a:t>
                </a:r>
                <a:r>
                  <a:rPr lang="en-US" sz="2400" dirty="0" err="1"/>
                  <a:t>pentahapto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dirty="0"/>
                  <a:t>) ligands. Examples are </a:t>
                </a:r>
                <a:r>
                  <a:rPr lang="en-US" sz="2400" b="1" dirty="0"/>
                  <a:t>acyclic </a:t>
                </a:r>
                <a:r>
                  <a:rPr lang="en-US" sz="2400" b="1" dirty="0" err="1"/>
                  <a:t>dienyls</a:t>
                </a:r>
                <a:r>
                  <a:rPr lang="en-US" sz="2400" b="1" dirty="0"/>
                  <a:t> and cyclic </a:t>
                </a:r>
                <a:r>
                  <a:rPr lang="en-US" sz="2400" b="1" dirty="0" err="1"/>
                  <a:t>dienyls</a:t>
                </a:r>
                <a:r>
                  <a:rPr lang="en-US" sz="2400" b="1" dirty="0"/>
                  <a:t> (e.g., </a:t>
                </a:r>
                <a:r>
                  <a:rPr lang="en-US" sz="2400" b="1" dirty="0" err="1"/>
                  <a:t>cyclopentadienyl</a:t>
                </a:r>
                <a:r>
                  <a:rPr lang="en-US" sz="2400" dirty="0"/>
                  <a:t>).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44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800" b="1" dirty="0" err="1">
                    <a:solidFill>
                      <a:srgbClr val="7030A0"/>
                    </a:solidFill>
                  </a:rPr>
                  <a:t>pentadienyl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4400" b="1" baseline="30000" dirty="0">
                    <a:solidFill>
                      <a:srgbClr val="7030A0"/>
                    </a:solidFill>
                  </a:rPr>
                  <a:t>-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or 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5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-Cp</a:t>
                </a:r>
                <a:endParaRPr lang="en-US" sz="2400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6. Six carbon bonded ligands</a:t>
                </a:r>
                <a:r>
                  <a:rPr lang="en-US" sz="2400" dirty="0"/>
                  <a:t>: The molecules in which six carbon atoms of the ligand are bonded to the metal atom. The common example is benzene. The common example of an </a:t>
                </a:r>
                <a:r>
                  <a:rPr lang="en-US" sz="2400" dirty="0" err="1"/>
                  <a:t>organo</a:t>
                </a:r>
                <a:r>
                  <a:rPr lang="en-US" sz="2400" dirty="0"/>
                  <a:t>metallic compound is </a:t>
                </a:r>
                <a:r>
                  <a:rPr lang="en-US" sz="2400" dirty="0" err="1"/>
                  <a:t>dibenzene</a:t>
                </a:r>
                <a:r>
                  <a:rPr lang="en-US" sz="2400" dirty="0"/>
                  <a:t> chromium (C</a:t>
                </a:r>
                <a:r>
                  <a:rPr lang="en-US" sz="2400" baseline="-25000" dirty="0"/>
                  <a:t>6</a:t>
                </a:r>
                <a:r>
                  <a:rPr lang="en-US" sz="2400" dirty="0"/>
                  <a:t>H</a:t>
                </a:r>
                <a:r>
                  <a:rPr lang="en-US" sz="2400" baseline="-25000" dirty="0"/>
                  <a:t>6</a:t>
                </a:r>
                <a:r>
                  <a:rPr lang="en-US" sz="2400" dirty="0"/>
                  <a:t>)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Cr. This is also a sandwich compound in which Cr atom is present in between two benzene rings.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6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800" b="1" baseline="-25000" dirty="0">
                    <a:solidFill>
                      <a:srgbClr val="6600CC"/>
                    </a:solidFill>
                  </a:rPr>
                  <a:t>6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H</a:t>
                </a:r>
                <a:r>
                  <a:rPr lang="pt-BR" sz="2800" b="1" baseline="-25000" dirty="0">
                    <a:solidFill>
                      <a:srgbClr val="6600CC"/>
                    </a:solidFill>
                  </a:rPr>
                  <a:t>6</a:t>
                </a:r>
                <a:endParaRPr lang="en-US" sz="2800" b="1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74" y="996067"/>
                <a:ext cx="11783960" cy="3642023"/>
              </a:xfrm>
              <a:prstGeom prst="rect">
                <a:avLst/>
              </a:prstGeom>
              <a:blipFill rotWithShape="0">
                <a:blip r:embed="rId2"/>
                <a:stretch>
                  <a:fillRect l="-1086" t="-1338" r="-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4864" y="4307038"/>
            <a:ext cx="6719969" cy="23343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861790" y="4204741"/>
            <a:ext cx="5321808" cy="271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72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basios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4774" y="996067"/>
                <a:ext cx="11783960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7. Seven carbon bonded ligands</a:t>
                </a:r>
                <a:r>
                  <a:rPr lang="en-US" sz="2400" dirty="0"/>
                  <a:t>: These are molecules in which seven carbon atoms act as electron donors by participating all the seven carbon atoms in bond formation. The common example is 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cycloheptadienyl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𝟕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3600" b="1" baseline="30000" dirty="0">
                    <a:solidFill>
                      <a:srgbClr val="7030A0"/>
                    </a:solidFill>
                  </a:rPr>
                  <a:t>+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𝟕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tropylium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</a:t>
                </a:r>
                <a:endParaRPr lang="en-US" sz="2400" dirty="0"/>
              </a:p>
              <a:p>
                <a:endParaRPr lang="en-US" sz="24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8. Eight carbon bonded ligands</a:t>
                </a:r>
                <a:r>
                  <a:rPr lang="en-US" sz="2400" dirty="0"/>
                  <a:t>: These are molecules in which eight carbon atoms are involved in bond formation. These are also called </a:t>
                </a:r>
                <a:r>
                  <a:rPr lang="en-US" sz="2400" b="1" dirty="0" err="1"/>
                  <a:t>octahapto</a:t>
                </a:r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dirty="0"/>
                  <a:t>) ligands. The common example is </a:t>
                </a:r>
                <a:r>
                  <a:rPr lang="en-US" sz="2400" dirty="0" err="1"/>
                  <a:t>cyclo-octatetraene</a:t>
                </a:r>
                <a:r>
                  <a:rPr lang="en-US" sz="2400" dirty="0"/>
                  <a:t>(</a:t>
                </a:r>
                <a:r>
                  <a:rPr lang="en-US" sz="24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6600CC"/>
                    </a:solidFill>
                  </a:rPr>
                  <a:t>8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8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H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8</a:t>
                </a:r>
                <a:r>
                  <a:rPr lang="en-US" sz="2400" dirty="0"/>
                  <a:t>). The common example of the complex is U(C</a:t>
                </a:r>
                <a:r>
                  <a:rPr lang="en-US" sz="2400" baseline="-25000" dirty="0"/>
                  <a:t>8</a:t>
                </a:r>
                <a:r>
                  <a:rPr lang="en-US" sz="2400" dirty="0"/>
                  <a:t>H</a:t>
                </a:r>
                <a:r>
                  <a:rPr lang="en-US" sz="2400" baseline="-25000" dirty="0"/>
                  <a:t>8</a:t>
                </a:r>
                <a:r>
                  <a:rPr lang="en-US" sz="2400" dirty="0"/>
                  <a:t>)</a:t>
                </a:r>
                <a:r>
                  <a:rPr lang="en-US" sz="2400" baseline="-25000" dirty="0"/>
                  <a:t>2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74" y="996067"/>
                <a:ext cx="11783960" cy="2677656"/>
              </a:xfrm>
              <a:prstGeom prst="rect">
                <a:avLst/>
              </a:prstGeom>
              <a:blipFill rotWithShape="0">
                <a:blip r:embed="rId2"/>
                <a:stretch>
                  <a:fillRect l="-828" t="-1818" b="-4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1168811" y="3673722"/>
            <a:ext cx="2996141" cy="31842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761215" y="3673722"/>
            <a:ext cx="3135463" cy="318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98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683" y="1690688"/>
            <a:ext cx="5650560" cy="27987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41843" y="4842674"/>
            <a:ext cx="5867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02122"/>
                </a:solidFill>
                <a:latin typeface="Arial" charset="0"/>
              </a:rPr>
              <a:t>The </a:t>
            </a:r>
            <a:r>
              <a:rPr lang="en-US" sz="2000" b="1" dirty="0" err="1">
                <a:solidFill>
                  <a:srgbClr val="202122"/>
                </a:solidFill>
                <a:latin typeface="Arial" charset="0"/>
              </a:rPr>
              <a:t>hapticity</a:t>
            </a:r>
            <a:r>
              <a:rPr lang="en-US" sz="2000" b="1" dirty="0">
                <a:solidFill>
                  <a:srgbClr val="202122"/>
                </a:solidFill>
                <a:latin typeface="Arial" charset="0"/>
              </a:rPr>
              <a:t> of a ligand can change in the course of a reaction. e.g. in a redox reaction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87241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3742" y="688290"/>
                <a:ext cx="11783961" cy="54886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/>
                  <a:t>In 1927 developed by </a:t>
                </a:r>
                <a:r>
                  <a:rPr lang="en-US" sz="2800" b="1" dirty="0" err="1"/>
                  <a:t>NevilSidgwick</a:t>
                </a:r>
                <a:endParaRPr lang="en-US" sz="2800" b="1" dirty="0"/>
              </a:p>
              <a:p>
                <a:endParaRPr lang="en-US" sz="2800" b="1" dirty="0"/>
              </a:p>
              <a:p>
                <a:r>
                  <a:rPr lang="en-US" sz="2800" b="1" dirty="0"/>
                  <a:t>The rule states that “</a:t>
                </a:r>
                <a:r>
                  <a:rPr lang="en-US" sz="2800" b="1" i="1" dirty="0"/>
                  <a:t>A stable TM complex is formed when the sum of </a:t>
                </a:r>
                <a:r>
                  <a:rPr lang="en-US" sz="2800" b="1" i="1" dirty="0" err="1"/>
                  <a:t>vallence</a:t>
                </a:r>
                <a:r>
                  <a:rPr lang="en-US" sz="2800" b="1" i="1" dirty="0"/>
                  <a:t>-electrons of TM + donated ligand electrons +charge on complex = 18.” </a:t>
                </a:r>
                <a:endParaRPr lang="en-US" sz="2800" dirty="0"/>
              </a:p>
              <a:p>
                <a:r>
                  <a:rPr lang="en-US" sz="2800" b="1" dirty="0"/>
                  <a:t>18 e compounds are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stable</a:t>
                </a: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17 e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comp. are strong 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oxidising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agent: 17 e 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M</a:t>
                </a:r>
                <a:r>
                  <a:rPr lang="en-US" sz="2800" b="1" baseline="30000" dirty="0" err="1">
                    <a:solidFill>
                      <a:srgbClr val="C00000"/>
                    </a:solidFill>
                  </a:rPr>
                  <a:t>n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)+ e</a:t>
                </a:r>
                <a:r>
                  <a:rPr lang="en-US" sz="4000" b="1" baseline="30000" dirty="0">
                    <a:solidFill>
                      <a:srgbClr val="C00000"/>
                    </a:solidFill>
                  </a:rPr>
                  <a:t>- </a:t>
                </a:r>
                <a14:m>
                  <m:oMath xmlns:m="http://schemas.openxmlformats.org/officeDocument/2006/math">
                    <m:r>
                      <a:rPr lang="is-IS" sz="40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18 e (M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n-1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19 e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comp. are strong reducing agent: 19 e 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M</a:t>
                </a:r>
                <a:r>
                  <a:rPr lang="en-US" sz="2800" b="1" baseline="30000" dirty="0" err="1">
                    <a:solidFill>
                      <a:srgbClr val="C00000"/>
                    </a:solidFill>
                  </a:rPr>
                  <a:t>n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)-e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40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18 e (M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n-1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)</a:t>
                </a:r>
                <a:endParaRPr lang="en-US" sz="4000" b="1" baseline="30000" dirty="0">
                  <a:solidFill>
                    <a:srgbClr val="C00000"/>
                  </a:solidFill>
                </a:endParaRPr>
              </a:p>
              <a:p>
                <a:r>
                  <a:rPr lang="en-US" sz="4000" b="1" baseline="30000" dirty="0">
                    <a:solidFill>
                      <a:srgbClr val="C00000"/>
                    </a:solidFill>
                  </a:rPr>
                  <a:t>Compound with 17 &amp; 19 e are paramagnetic while compounds with 18 e are diamagnetic</a:t>
                </a:r>
                <a:endParaRPr lang="en-US" sz="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/>
                  <a:t>The symbol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en-US" sz="2800" b="1" dirty="0"/>
                  <a:t> indicates bridging normally we have </a:t>
                </a:r>
                <a:r>
                  <a:rPr lang="en-US" sz="2800" b="1" dirty="0">
                    <a:sym typeface="Symbol" pitchFamily="18" charset="2"/>
                  </a:rPr>
                  <a:t></a:t>
                </a:r>
                <a:r>
                  <a:rPr lang="pl-PL" sz="2800" b="1" baseline="-25000" dirty="0"/>
                  <a:t>2</a:t>
                </a:r>
                <a:r>
                  <a:rPr lang="pl-PL" sz="2800" b="1" dirty="0"/>
                  <a:t> and </a:t>
                </a:r>
                <a:r>
                  <a:rPr lang="pl-PL" sz="2800" b="1" dirty="0" err="1"/>
                  <a:t>rarely</a:t>
                </a:r>
                <a:r>
                  <a:rPr lang="en-US" sz="2800" b="1" dirty="0">
                    <a:sym typeface="Symbol" pitchFamily="18" charset="2"/>
                  </a:rPr>
                  <a:t></a:t>
                </a:r>
                <a:r>
                  <a:rPr lang="pl-PL" sz="2800" b="1" baseline="-25000" dirty="0"/>
                  <a:t>3</a:t>
                </a:r>
                <a:r>
                  <a:rPr lang="pl-PL" sz="2800" b="1" dirty="0" err="1"/>
                  <a:t>bridging</a:t>
                </a:r>
                <a:endParaRPr lang="pl-PL" sz="2800" b="1" dirty="0"/>
              </a:p>
              <a:p>
                <a:endParaRPr lang="en-US" sz="800" b="1" dirty="0"/>
              </a:p>
              <a:p>
                <a:r>
                  <a:rPr lang="pl-PL" sz="2800" b="1" dirty="0" err="1"/>
                  <a:t>Examples</a:t>
                </a:r>
                <a:r>
                  <a:rPr lang="pl-PL" sz="2800" b="1" dirty="0"/>
                  <a:t>: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-CO,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3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-CO,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-CH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3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-H,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-Cl, 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3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-Cl, 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-OR,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-PR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-NR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endParaRPr lang="en-US" sz="2800" b="1" baseline="-25000" dirty="0">
                  <a:solidFill>
                    <a:srgbClr val="FF0066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2" y="688290"/>
                <a:ext cx="11783961" cy="5488682"/>
              </a:xfrm>
              <a:prstGeom prst="rect">
                <a:avLst/>
              </a:prstGeom>
              <a:blipFill rotWithShape="0">
                <a:blip r:embed="rId3"/>
                <a:stretch>
                  <a:fillRect l="-1035" t="-1111" r="-569" b="-2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843548" y="165070"/>
            <a:ext cx="10014155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18-electron and 16-electron rules (pictorial MO approach)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6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4019" y="544244"/>
            <a:ext cx="11783961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Transition Metals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Total No. of </a:t>
            </a:r>
            <a:r>
              <a:rPr lang="en-US" sz="2400" b="1" dirty="0" err="1"/>
              <a:t>vallence</a:t>
            </a:r>
            <a:r>
              <a:rPr lang="en-US" sz="2400" b="1" dirty="0"/>
              <a:t> e:</a:t>
            </a:r>
            <a:r>
              <a:rPr lang="en-US" sz="3200" b="1" dirty="0"/>
              <a:t>3	4	5	6	7	8	9	10	11	12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3d:			</a:t>
            </a:r>
            <a:r>
              <a:rPr lang="en-US" sz="3200" b="1" dirty="0" err="1"/>
              <a:t>Sc</a:t>
            </a:r>
            <a:r>
              <a:rPr lang="en-US" sz="3200" b="1" dirty="0"/>
              <a:t>	</a:t>
            </a:r>
            <a:r>
              <a:rPr lang="en-US" sz="3200" b="1" dirty="0" err="1"/>
              <a:t>Ti</a:t>
            </a:r>
            <a:r>
              <a:rPr lang="en-US" sz="3200" b="1" dirty="0"/>
              <a:t>	V	Cr	</a:t>
            </a:r>
            <a:r>
              <a:rPr lang="en-US" sz="3200" b="1" dirty="0" err="1"/>
              <a:t>Mn</a:t>
            </a:r>
            <a:r>
              <a:rPr lang="en-US" sz="3200" b="1" dirty="0"/>
              <a:t>	Fe	Co	Ni	Cu	Zn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4d:			Y	</a:t>
            </a:r>
            <a:r>
              <a:rPr lang="en-US" sz="3200" b="1" dirty="0" err="1"/>
              <a:t>Zr</a:t>
            </a:r>
            <a:r>
              <a:rPr lang="en-US" sz="3200" b="1" dirty="0"/>
              <a:t>	</a:t>
            </a:r>
            <a:r>
              <a:rPr lang="en-US" sz="3200" b="1" dirty="0" err="1"/>
              <a:t>Nb</a:t>
            </a:r>
            <a:r>
              <a:rPr lang="en-US" sz="3200" b="1" dirty="0"/>
              <a:t>	Mo	Tc	Ru	Rh	</a:t>
            </a:r>
            <a:r>
              <a:rPr lang="en-US" sz="3200" b="1" dirty="0" err="1"/>
              <a:t>Pd</a:t>
            </a:r>
            <a:r>
              <a:rPr lang="en-US" sz="3200" b="1" dirty="0"/>
              <a:t>	Ag	Cd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5d:					Ta	W	Re	</a:t>
            </a:r>
            <a:r>
              <a:rPr lang="en-US" sz="3200" b="1" dirty="0" err="1"/>
              <a:t>Os</a:t>
            </a:r>
            <a:r>
              <a:rPr lang="en-US" sz="3200" b="1" dirty="0"/>
              <a:t>	</a:t>
            </a:r>
            <a:r>
              <a:rPr lang="en-US" sz="3200" b="1" dirty="0" err="1"/>
              <a:t>Ir</a:t>
            </a:r>
            <a:r>
              <a:rPr lang="en-US" sz="3200" b="1" dirty="0"/>
              <a:t>	Pt	Au	Hg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18 e rule: 3d TM carbonyl </a:t>
            </a:r>
            <a:r>
              <a:rPr lang="en-US" sz="3200" b="1" dirty="0" err="1">
                <a:solidFill>
                  <a:srgbClr val="C00000"/>
                </a:solidFill>
              </a:rPr>
              <a:t>compleses</a:t>
            </a:r>
            <a:r>
              <a:rPr lang="en-US" sz="3200" b="1" dirty="0">
                <a:solidFill>
                  <a:srgbClr val="C00000"/>
                </a:solidFill>
              </a:rPr>
              <a:t> mostly obey 18 e rule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16 e rule: d</a:t>
            </a:r>
            <a:r>
              <a:rPr lang="en-US" sz="3200" b="1" baseline="30000" dirty="0">
                <a:solidFill>
                  <a:srgbClr val="C00000"/>
                </a:solidFill>
              </a:rPr>
              <a:t>8</a:t>
            </a:r>
            <a:r>
              <a:rPr lang="en-US" sz="3200" b="1" dirty="0">
                <a:solidFill>
                  <a:srgbClr val="C00000"/>
                </a:solidFill>
              </a:rPr>
              <a:t> square planner complexes of 4d &amp; 5d transition series of group 9, i.e. Rh(I), </a:t>
            </a:r>
            <a:r>
              <a:rPr lang="en-US" sz="3200" b="1" dirty="0" err="1">
                <a:solidFill>
                  <a:srgbClr val="C00000"/>
                </a:solidFill>
              </a:rPr>
              <a:t>Ir</a:t>
            </a:r>
            <a:r>
              <a:rPr lang="en-US" sz="3200" b="1" dirty="0">
                <a:solidFill>
                  <a:srgbClr val="C00000"/>
                </a:solidFill>
              </a:rPr>
              <a:t> (I),  and group 10 , i.e. </a:t>
            </a:r>
            <a:r>
              <a:rPr lang="en-US" sz="3200" b="1" dirty="0" err="1">
                <a:solidFill>
                  <a:srgbClr val="C00000"/>
                </a:solidFill>
              </a:rPr>
              <a:t>Pd</a:t>
            </a:r>
            <a:r>
              <a:rPr lang="en-US" sz="3200" b="1" dirty="0">
                <a:solidFill>
                  <a:srgbClr val="C00000"/>
                </a:solidFill>
              </a:rPr>
              <a:t>(II), Pt (II), &amp; Cu(III)  are 16 e compounds  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Ni (28): 1S</a:t>
            </a:r>
            <a:r>
              <a:rPr lang="en-US" sz="2400" b="1" baseline="30000" dirty="0"/>
              <a:t>2 </a:t>
            </a:r>
            <a:r>
              <a:rPr lang="en-US" sz="2400" b="1" dirty="0"/>
              <a:t>2S</a:t>
            </a:r>
            <a:r>
              <a:rPr lang="en-US" sz="2400" b="1" baseline="30000" dirty="0"/>
              <a:t>2 </a:t>
            </a:r>
            <a:r>
              <a:rPr lang="en-US" sz="2400" b="1" dirty="0"/>
              <a:t>2p</a:t>
            </a:r>
            <a:r>
              <a:rPr lang="en-US" sz="2400" b="1" baseline="30000" dirty="0"/>
              <a:t>6 </a:t>
            </a:r>
            <a:r>
              <a:rPr lang="en-US" sz="2400" b="1" dirty="0"/>
              <a:t>3S</a:t>
            </a:r>
            <a:r>
              <a:rPr lang="en-US" sz="2400" b="1" baseline="30000" dirty="0"/>
              <a:t>2 </a:t>
            </a:r>
            <a:r>
              <a:rPr lang="en-US" sz="2400" b="1" dirty="0"/>
              <a:t>3p</a:t>
            </a:r>
            <a:r>
              <a:rPr lang="en-US" sz="2400" b="1" baseline="30000" dirty="0"/>
              <a:t>6 </a:t>
            </a:r>
            <a:r>
              <a:rPr lang="en-US" sz="2400" b="1" dirty="0"/>
              <a:t>4S</a:t>
            </a:r>
            <a:r>
              <a:rPr lang="en-US" sz="2400" b="1" baseline="30000" dirty="0"/>
              <a:t>2</a:t>
            </a:r>
            <a:r>
              <a:rPr lang="en-US" sz="2400" b="1" dirty="0"/>
              <a:t> 3d</a:t>
            </a:r>
            <a:r>
              <a:rPr lang="en-US" sz="2400" b="1" baseline="30000" dirty="0"/>
              <a:t>8</a:t>
            </a:r>
            <a:r>
              <a:rPr lang="en-US" sz="2400" b="1" dirty="0"/>
              <a:t>: it is better to promote 4S e to 3d, Therefore Ni (0) is d</a:t>
            </a:r>
            <a:r>
              <a:rPr lang="en-US" sz="2400" b="1" baseline="30000" dirty="0"/>
              <a:t>10</a:t>
            </a:r>
            <a:br>
              <a:rPr lang="en-US" sz="2400" b="1" baseline="30000" dirty="0"/>
            </a:br>
            <a:r>
              <a:rPr lang="en-US" sz="2400" b="1" dirty="0"/>
              <a:t>Cu (I), Ag (I), Au (I) &amp; Zn</a:t>
            </a:r>
            <a:r>
              <a:rPr lang="en-US" sz="2400" b="1" baseline="30000" dirty="0"/>
              <a:t>+2</a:t>
            </a:r>
            <a:r>
              <a:rPr lang="en-US" sz="2400" b="1" dirty="0"/>
              <a:t>, Cd</a:t>
            </a:r>
            <a:r>
              <a:rPr lang="en-US" sz="2400" b="1" baseline="30000" dirty="0"/>
              <a:t>+2</a:t>
            </a:r>
            <a:r>
              <a:rPr lang="en-US" sz="2400" b="1" dirty="0"/>
              <a:t>, Hg+</a:t>
            </a:r>
            <a:r>
              <a:rPr lang="en-US" sz="2400" b="1" baseline="30000" dirty="0"/>
              <a:t>2</a:t>
            </a:r>
            <a:r>
              <a:rPr lang="en-US" sz="2400" b="1" dirty="0"/>
              <a:t> is d</a:t>
            </a:r>
            <a:r>
              <a:rPr lang="en-US" sz="2400" b="1" baseline="30000" dirty="0"/>
              <a:t>10</a:t>
            </a:r>
            <a:endParaRPr lang="en-US" sz="2400" b="1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15037" y="103515"/>
            <a:ext cx="5361924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18-electron and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16-electron rules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314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75746" y="1275764"/>
                <a:ext cx="11640508" cy="5139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 b="1" dirty="0"/>
                  <a:t>V(CO)</a:t>
                </a:r>
                <a:r>
                  <a:rPr lang="en-US" sz="2800" b="1" baseline="-25000" dirty="0"/>
                  <a:t>6 </a:t>
                </a:r>
                <a:r>
                  <a:rPr lang="en-US" sz="2800" b="1" dirty="0"/>
                  <a:t>(17 Valence Electron), 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 (18 VE), </a:t>
                </a:r>
                <a:r>
                  <a:rPr lang="en-US" sz="2800" b="1" dirty="0" err="1">
                    <a:solidFill>
                      <a:srgbClr val="7030A0"/>
                    </a:solidFill>
                  </a:rPr>
                  <a:t>Mn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(17 e)</a:t>
                </a:r>
                <a:r>
                  <a:rPr lang="en-US" sz="2800" b="1" baseline="-25000" dirty="0"/>
                  <a:t>,</a:t>
                </a:r>
                <a:r>
                  <a:rPr lang="en-US" sz="2800" b="1" dirty="0"/>
                  <a:t> Fe(CO)</a:t>
                </a:r>
                <a:r>
                  <a:rPr lang="en-US" sz="2800" b="1" baseline="-25000" dirty="0"/>
                  <a:t>5 </a:t>
                </a:r>
                <a:r>
                  <a:rPr lang="en-US" sz="2800" b="1" dirty="0"/>
                  <a:t>(18e),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Co(CO)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(17 e)</a:t>
                </a:r>
                <a:r>
                  <a:rPr lang="en-US" sz="2800" b="1" dirty="0"/>
                  <a:t>, Ni(CO)</a:t>
                </a:r>
                <a:r>
                  <a:rPr lang="en-US" sz="2800" b="1" baseline="-25000" dirty="0"/>
                  <a:t>4 </a:t>
                </a:r>
                <a:r>
                  <a:rPr lang="en-US" sz="2800" b="1" dirty="0"/>
                  <a:t>(18e)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>
                    <a:solidFill>
                      <a:srgbClr val="C00000"/>
                    </a:solidFill>
                  </a:rPr>
                  <a:t>Mononuclear carbonyls with even atomic number obey 18 e rule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>
                    <a:solidFill>
                      <a:srgbClr val="C00000"/>
                    </a:solidFill>
                  </a:rPr>
                  <a:t>Mononuclear carbonyls with odd atomic number do not obey 18 e </a:t>
                </a:r>
                <a:r>
                  <a:rPr lang="en-US" sz="3200" b="1" dirty="0"/>
                  <a:t>rule. </a:t>
                </a:r>
                <a:r>
                  <a:rPr lang="en-US" sz="3200" b="1" dirty="0" err="1">
                    <a:solidFill>
                      <a:srgbClr val="7030A0"/>
                    </a:solidFill>
                  </a:rPr>
                  <a:t>Mn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(CO)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 (17 e)</a:t>
                </a:r>
                <a:r>
                  <a:rPr lang="en-US" sz="3200" b="1" baseline="-25000" dirty="0"/>
                  <a:t>,</a:t>
                </a:r>
                <a:r>
                  <a:rPr lang="en-US" sz="3200" b="1" dirty="0"/>
                  <a:t>&amp;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Co(CO)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(17 e)</a:t>
                </a:r>
                <a:r>
                  <a:rPr lang="en-US" sz="3200" b="1" dirty="0"/>
                  <a:t> are hypothetical carbonyls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/>
                  <a:t>V (23), Cr (24), </a:t>
                </a:r>
                <a:r>
                  <a:rPr lang="en-US" sz="3200" b="1" dirty="0" err="1"/>
                  <a:t>Mn</a:t>
                </a:r>
                <a:r>
                  <a:rPr lang="en-US" sz="3200" b="1" dirty="0"/>
                  <a:t>(25), Fe (26), Co (27), Ni (28)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>
                    <a:solidFill>
                      <a:schemeClr val="tx1"/>
                    </a:solidFill>
                  </a:rPr>
                  <a:t>2 </a:t>
                </a:r>
                <a:r>
                  <a:rPr lang="en-US" sz="3200" b="1" dirty="0" err="1">
                    <a:solidFill>
                      <a:schemeClr val="tx1"/>
                    </a:solidFill>
                  </a:rPr>
                  <a:t>Mn</a:t>
                </a:r>
                <a:r>
                  <a:rPr lang="en-US" sz="3200" b="1" dirty="0">
                    <a:solidFill>
                      <a:schemeClr val="tx1"/>
                    </a:solidFill>
                  </a:rPr>
                  <a:t>(CO)</a:t>
                </a:r>
                <a:r>
                  <a:rPr lang="en-US" sz="3200" b="1" baseline="-25000" dirty="0">
                    <a:solidFill>
                      <a:schemeClr val="tx1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a:rPr lang="is-IS" sz="32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3200" b="1" dirty="0">
                    <a:solidFill>
                      <a:schemeClr val="tx1"/>
                    </a:solidFill>
                  </a:rPr>
                  <a:t>(CO)</a:t>
                </a:r>
                <a:r>
                  <a:rPr lang="en-US" sz="3200" b="1" baseline="-25000" dirty="0">
                    <a:solidFill>
                      <a:schemeClr val="tx1"/>
                    </a:solidFill>
                  </a:rPr>
                  <a:t>5</a:t>
                </a:r>
                <a:r>
                  <a:rPr lang="en-US" sz="3200" b="1" dirty="0">
                    <a:solidFill>
                      <a:schemeClr val="tx1"/>
                    </a:solidFill>
                  </a:rPr>
                  <a:t>Mn-Mn(CO)</a:t>
                </a:r>
                <a:r>
                  <a:rPr lang="en-US" sz="3200" b="1" baseline="-25000" dirty="0">
                    <a:solidFill>
                      <a:schemeClr val="tx1"/>
                    </a:solidFill>
                  </a:rPr>
                  <a:t>5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 err="1"/>
                  <a:t>HMn</a:t>
                </a:r>
                <a:r>
                  <a:rPr lang="en-US" sz="3200" b="1" dirty="0"/>
                  <a:t>(CO)</a:t>
                </a:r>
                <a:r>
                  <a:rPr lang="en-US" sz="3200" b="1" baseline="-25000" dirty="0"/>
                  <a:t>5</a:t>
                </a:r>
                <a:r>
                  <a:rPr lang="en-US" sz="3200" b="1" dirty="0"/>
                  <a:t>, </a:t>
                </a:r>
                <a:r>
                  <a:rPr lang="en-US" sz="3200" b="1" dirty="0" err="1"/>
                  <a:t>ClMn</a:t>
                </a:r>
                <a:r>
                  <a:rPr lang="en-US" sz="3200" b="1" dirty="0"/>
                  <a:t>(CO)</a:t>
                </a:r>
                <a:r>
                  <a:rPr lang="en-US" sz="3200" b="1" baseline="-25000" dirty="0"/>
                  <a:t>5, </a:t>
                </a:r>
                <a:r>
                  <a:rPr lang="en-US" sz="3200" b="1" dirty="0"/>
                  <a:t>CH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Mn(CO)</a:t>
                </a:r>
                <a:r>
                  <a:rPr lang="en-US" sz="3200" b="1" baseline="-25000" dirty="0"/>
                  <a:t>5</a:t>
                </a:r>
                <a:endParaRPr lang="en-US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746" y="1275764"/>
                <a:ext cx="11640508" cy="5139869"/>
              </a:xfrm>
              <a:prstGeom prst="rect">
                <a:avLst/>
              </a:prstGeom>
              <a:blipFill rotWithShape="0">
                <a:blip r:embed="rId2"/>
                <a:stretch>
                  <a:fillRect l="-1309" t="-1068" b="-2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270013" y="165070"/>
            <a:ext cx="530706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18-electron and 16-electron rules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116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1828800" y="0"/>
            <a:ext cx="8686800" cy="6647974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FF0066"/>
                </a:solidFill>
              </a:rPr>
              <a:t>Easy way to remember </a:t>
            </a:r>
            <a:r>
              <a:rPr lang="en-US" sz="1600" b="1" i="1" dirty="0" err="1">
                <a:solidFill>
                  <a:srgbClr val="FF0066"/>
                </a:solidFill>
              </a:rPr>
              <a:t>ligand</a:t>
            </a:r>
            <a:r>
              <a:rPr lang="en-US" sz="1600" b="1" i="1" dirty="0">
                <a:solidFill>
                  <a:srgbClr val="FF0066"/>
                </a:solidFill>
              </a:rPr>
              <a:t> electron contribution for </a:t>
            </a:r>
            <a:r>
              <a:rPr lang="en-US" sz="2400" b="1" i="1" dirty="0">
                <a:solidFill>
                  <a:srgbClr val="0070C0"/>
                </a:solidFill>
              </a:rPr>
              <a:t>neutral atom counting </a:t>
            </a:r>
            <a:r>
              <a:rPr lang="en-US" sz="1600" b="1" i="1" dirty="0">
                <a:solidFill>
                  <a:srgbClr val="FF0066"/>
                </a:solidFill>
              </a:rPr>
              <a:t>method</a:t>
            </a:r>
          </a:p>
          <a:p>
            <a:r>
              <a:rPr lang="en-US" sz="1200" i="1" dirty="0"/>
              <a:t>						</a:t>
            </a:r>
            <a:r>
              <a:rPr lang="en-US" sz="1200" b="1" i="1" dirty="0"/>
              <a:t>								Electron contribution</a:t>
            </a:r>
            <a:endParaRPr lang="en-US" sz="1200" b="1" dirty="0"/>
          </a:p>
          <a:p>
            <a:r>
              <a:rPr lang="en-US" b="1" dirty="0"/>
              <a:t>Neutral terminal :  	</a:t>
            </a:r>
            <a:r>
              <a:rPr lang="en-US" b="1" dirty="0">
                <a:solidFill>
                  <a:srgbClr val="990033"/>
                </a:solidFill>
              </a:rPr>
              <a:t>CO, PR</a:t>
            </a:r>
            <a:r>
              <a:rPr lang="en-US" b="1" baseline="-25000" dirty="0">
                <a:solidFill>
                  <a:srgbClr val="990033"/>
                </a:solidFill>
              </a:rPr>
              <a:t>3</a:t>
            </a:r>
            <a:r>
              <a:rPr lang="en-US" b="1" dirty="0">
                <a:solidFill>
                  <a:srgbClr val="990033"/>
                </a:solidFill>
              </a:rPr>
              <a:t>, NR</a:t>
            </a:r>
            <a:r>
              <a:rPr lang="en-US" b="1" baseline="-25000" dirty="0">
                <a:solidFill>
                  <a:srgbClr val="990033"/>
                </a:solidFill>
              </a:rPr>
              <a:t>3</a:t>
            </a:r>
            <a:r>
              <a:rPr lang="en-US" b="1" dirty="0"/>
              <a:t>			</a:t>
            </a:r>
            <a:r>
              <a:rPr lang="en-US" b="1" dirty="0">
                <a:solidFill>
                  <a:srgbClr val="990033"/>
                </a:solidFill>
              </a:rPr>
              <a:t>2</a:t>
            </a:r>
            <a:r>
              <a:rPr lang="en-US" b="1" dirty="0"/>
              <a:t> electrons</a:t>
            </a:r>
            <a:endParaRPr lang="pt-BR" b="1" dirty="0"/>
          </a:p>
          <a:p>
            <a:r>
              <a:rPr lang="pt-BR" b="1" dirty="0"/>
              <a:t>Anionic terminal : 	</a:t>
            </a:r>
            <a:r>
              <a:rPr lang="pt-BR" b="1" dirty="0">
                <a:solidFill>
                  <a:srgbClr val="000099"/>
                </a:solidFill>
              </a:rPr>
              <a:t>X-, H-, R-, Ar-, R</a:t>
            </a:r>
            <a:r>
              <a:rPr lang="pt-BR" b="1" baseline="-25000" dirty="0">
                <a:solidFill>
                  <a:srgbClr val="000099"/>
                </a:solidFill>
              </a:rPr>
              <a:t>2</a:t>
            </a:r>
            <a:r>
              <a:rPr lang="pt-BR" b="1" dirty="0">
                <a:solidFill>
                  <a:srgbClr val="000099"/>
                </a:solidFill>
              </a:rPr>
              <a:t>N-, R</a:t>
            </a:r>
            <a:r>
              <a:rPr lang="pt-BR" b="1" baseline="-25000" dirty="0">
                <a:solidFill>
                  <a:srgbClr val="000099"/>
                </a:solidFill>
              </a:rPr>
              <a:t>2</a:t>
            </a:r>
            <a:r>
              <a:rPr lang="pt-BR" b="1" dirty="0">
                <a:solidFill>
                  <a:srgbClr val="000099"/>
                </a:solidFill>
              </a:rPr>
              <a:t>P-, RO-</a:t>
            </a:r>
            <a:r>
              <a:rPr lang="pt-BR" b="1" dirty="0"/>
              <a:t>		</a:t>
            </a:r>
            <a:r>
              <a:rPr lang="pt-BR" b="1" dirty="0">
                <a:solidFill>
                  <a:srgbClr val="000099"/>
                </a:solidFill>
              </a:rPr>
              <a:t>1</a:t>
            </a:r>
            <a:r>
              <a:rPr lang="pt-BR" b="1" dirty="0"/>
              <a:t> electron</a:t>
            </a:r>
          </a:p>
          <a:p>
            <a:r>
              <a:rPr lang="pt-BR" b="1" dirty="0"/>
              <a:t>Hapto ligands 	: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R</a:t>
            </a:r>
            <a:r>
              <a:rPr lang="pt-BR" b="1" baseline="-25000" dirty="0">
                <a:solidFill>
                  <a:srgbClr val="0066FF"/>
                </a:solidFill>
              </a:rPr>
              <a:t>4</a:t>
            </a:r>
            <a:r>
              <a:rPr lang="pt-BR" b="1" dirty="0">
                <a:solidFill>
                  <a:srgbClr val="0066FF"/>
                </a:solidFill>
              </a:rPr>
              <a:t> 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R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4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R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 ,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1</a:t>
            </a:r>
            <a:r>
              <a:rPr lang="pt-BR" b="1" dirty="0">
                <a:solidFill>
                  <a:srgbClr val="0066FF"/>
                </a:solidFill>
              </a:rPr>
              <a:t>-allyl, </a:t>
            </a:r>
          </a:p>
          <a:p>
            <a:r>
              <a:rPr lang="pt-BR" b="1" dirty="0">
                <a:solidFill>
                  <a:srgbClr val="0066FF"/>
                </a:solidFill>
              </a:rPr>
              <a:t>		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3</a:t>
            </a:r>
            <a:r>
              <a:rPr lang="pt-BR" b="1" dirty="0">
                <a:solidFill>
                  <a:srgbClr val="0066FF"/>
                </a:solidFill>
              </a:rPr>
              <a:t>-allyl,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4</a:t>
            </a:r>
            <a:r>
              <a:rPr lang="pt-BR" b="1" dirty="0">
                <a:solidFill>
                  <a:srgbClr val="0066FF"/>
                </a:solidFill>
              </a:rPr>
              <a:t>- Cb,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5</a:t>
            </a:r>
            <a:r>
              <a:rPr lang="pt-BR" b="1" dirty="0">
                <a:solidFill>
                  <a:srgbClr val="0066FF"/>
                </a:solidFill>
              </a:rPr>
              <a:t>-Cp,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6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6</a:t>
            </a:r>
            <a:r>
              <a:rPr lang="pt-BR" b="1" dirty="0">
                <a:solidFill>
                  <a:srgbClr val="0066FF"/>
                </a:solidFill>
              </a:rPr>
              <a:t>H</a:t>
            </a:r>
            <a:r>
              <a:rPr lang="pt-BR" b="1" baseline="-25000" dirty="0">
                <a:solidFill>
                  <a:srgbClr val="0066FF"/>
                </a:solidFill>
              </a:rPr>
              <a:t>6</a:t>
            </a:r>
            <a:r>
              <a:rPr lang="pt-BR" b="1" dirty="0">
                <a:solidFill>
                  <a:srgbClr val="0066FF"/>
                </a:solidFill>
              </a:rPr>
              <a:t> </a:t>
            </a:r>
          </a:p>
          <a:p>
            <a:r>
              <a:rPr lang="pt-BR" b="1" dirty="0">
                <a:solidFill>
                  <a:srgbClr val="0066FF"/>
                </a:solidFill>
              </a:rPr>
              <a:t>		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7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7</a:t>
            </a:r>
            <a:r>
              <a:rPr lang="pt-BR" b="1" dirty="0">
                <a:solidFill>
                  <a:srgbClr val="0066FF"/>
                </a:solidFill>
              </a:rPr>
              <a:t>H</a:t>
            </a:r>
            <a:r>
              <a:rPr lang="pt-BR" b="1" baseline="-25000" dirty="0">
                <a:solidFill>
                  <a:srgbClr val="0066FF"/>
                </a:solidFill>
              </a:rPr>
              <a:t>7</a:t>
            </a:r>
            <a:r>
              <a:rPr lang="pt-BR" b="1" dirty="0">
                <a:solidFill>
                  <a:srgbClr val="0066FF"/>
                </a:solidFill>
              </a:rPr>
              <a:t> 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8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8</a:t>
            </a:r>
            <a:r>
              <a:rPr lang="pt-BR" b="1" dirty="0">
                <a:solidFill>
                  <a:srgbClr val="0066FF"/>
                </a:solidFill>
              </a:rPr>
              <a:t>H</a:t>
            </a:r>
            <a:r>
              <a:rPr lang="pt-BR" b="1" baseline="-25000" dirty="0">
                <a:solidFill>
                  <a:srgbClr val="0066FF"/>
                </a:solidFill>
              </a:rPr>
              <a:t>8</a:t>
            </a:r>
            <a:r>
              <a:rPr lang="pt-BR" b="1" dirty="0">
                <a:solidFill>
                  <a:srgbClr val="0066FF"/>
                </a:solidFill>
              </a:rPr>
              <a:t> 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60</a:t>
            </a:r>
            <a:r>
              <a:rPr lang="pt-BR" b="1" dirty="0">
                <a:solidFill>
                  <a:srgbClr val="0066FF"/>
                </a:solidFill>
              </a:rPr>
              <a:t>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5</a:t>
            </a:r>
            <a:r>
              <a:rPr lang="pt-BR" b="1" dirty="0">
                <a:solidFill>
                  <a:srgbClr val="0066FF"/>
                </a:solidFill>
              </a:rPr>
              <a:t>-R</a:t>
            </a:r>
            <a:r>
              <a:rPr lang="pt-BR" b="1" baseline="-25000" dirty="0">
                <a:solidFill>
                  <a:srgbClr val="0066FF"/>
                </a:solidFill>
              </a:rPr>
              <a:t>5</a:t>
            </a:r>
            <a:r>
              <a:rPr lang="pt-BR" b="1" dirty="0">
                <a:solidFill>
                  <a:srgbClr val="0066FF"/>
                </a:solidFill>
              </a:rPr>
              <a:t>C</a:t>
            </a:r>
            <a:r>
              <a:rPr lang="pt-BR" b="1" baseline="-25000" dirty="0">
                <a:solidFill>
                  <a:srgbClr val="0066FF"/>
                </a:solidFill>
              </a:rPr>
              <a:t>60</a:t>
            </a:r>
            <a:r>
              <a:rPr lang="pt-BR" b="1" dirty="0">
                <a:solidFill>
                  <a:srgbClr val="0066FF"/>
                </a:solidFill>
              </a:rPr>
              <a:t>	same as hapticity</a:t>
            </a:r>
            <a:endParaRPr lang="en-US" b="1" dirty="0"/>
          </a:p>
          <a:p>
            <a:r>
              <a:rPr lang="en-US" b="1" dirty="0"/>
              <a:t>bridging neutral	</a:t>
            </a:r>
            <a:r>
              <a:rPr lang="en-US" b="1" dirty="0">
                <a:solidFill>
                  <a:srgbClr val="FF0066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FF0066"/>
                </a:solidFill>
              </a:rPr>
              <a:t>2</a:t>
            </a:r>
            <a:r>
              <a:rPr lang="pl-PL" b="1" dirty="0">
                <a:solidFill>
                  <a:srgbClr val="FF0066"/>
                </a:solidFill>
              </a:rPr>
              <a:t>-CO, </a:t>
            </a:r>
            <a:r>
              <a:rPr lang="en-US" b="1" dirty="0">
                <a:solidFill>
                  <a:srgbClr val="FF0066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FF0066"/>
                </a:solidFill>
              </a:rPr>
              <a:t>3</a:t>
            </a:r>
            <a:r>
              <a:rPr lang="pl-PL" b="1" dirty="0">
                <a:solidFill>
                  <a:srgbClr val="FF0066"/>
                </a:solidFill>
              </a:rPr>
              <a:t>-CO</a:t>
            </a:r>
            <a:r>
              <a:rPr lang="pl-PL" b="1" dirty="0"/>
              <a:t>			</a:t>
            </a:r>
            <a:r>
              <a:rPr lang="pl-PL" b="1" dirty="0">
                <a:solidFill>
                  <a:srgbClr val="FF0066"/>
                </a:solidFill>
              </a:rPr>
              <a:t>2</a:t>
            </a:r>
            <a:r>
              <a:rPr lang="pl-PL" b="1" dirty="0"/>
              <a:t> electrons</a:t>
            </a:r>
          </a:p>
          <a:p>
            <a:r>
              <a:rPr lang="pl-PL" b="1" dirty="0"/>
              <a:t>Bridging anionic	</a:t>
            </a:r>
            <a:r>
              <a:rPr lang="en-US" b="1" dirty="0">
                <a:solidFill>
                  <a:schemeClr val="hlink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chemeClr val="hlink"/>
                </a:solidFill>
              </a:rPr>
              <a:t>2</a:t>
            </a:r>
            <a:r>
              <a:rPr lang="pl-PL" b="1" dirty="0">
                <a:solidFill>
                  <a:schemeClr val="hlink"/>
                </a:solidFill>
              </a:rPr>
              <a:t>-CH</a:t>
            </a:r>
            <a:r>
              <a:rPr lang="pl-PL" b="1" baseline="-25000" dirty="0">
                <a:solidFill>
                  <a:schemeClr val="hlink"/>
                </a:solidFill>
              </a:rPr>
              <a:t>3</a:t>
            </a:r>
            <a:r>
              <a:rPr lang="pl-PL" b="1" dirty="0">
                <a:solidFill>
                  <a:schemeClr val="hlink"/>
                </a:solidFill>
              </a:rPr>
              <a:t>, </a:t>
            </a:r>
            <a:r>
              <a:rPr lang="en-US" b="1" dirty="0">
                <a:solidFill>
                  <a:schemeClr val="hlink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chemeClr val="hlink"/>
                </a:solidFill>
              </a:rPr>
              <a:t>2</a:t>
            </a:r>
            <a:r>
              <a:rPr lang="pl-PL" b="1" dirty="0">
                <a:solidFill>
                  <a:schemeClr val="hlink"/>
                </a:solidFill>
              </a:rPr>
              <a:t>-H</a:t>
            </a:r>
            <a:r>
              <a:rPr lang="pl-PL" b="1" dirty="0"/>
              <a:t>	( no lone pair</a:t>
            </a:r>
            <a:r>
              <a:rPr lang="en-US" b="1" dirty="0"/>
              <a:t>s</a:t>
            </a:r>
            <a:r>
              <a:rPr lang="pl-PL" b="1" dirty="0"/>
              <a:t>)	</a:t>
            </a:r>
            <a:r>
              <a:rPr lang="pl-PL" b="1" dirty="0">
                <a:solidFill>
                  <a:schemeClr val="hlink"/>
                </a:solidFill>
              </a:rPr>
              <a:t>1</a:t>
            </a:r>
            <a:r>
              <a:rPr lang="pl-PL" b="1" dirty="0"/>
              <a:t> electron</a:t>
            </a:r>
          </a:p>
          <a:p>
            <a:endParaRPr lang="en-US" b="1" dirty="0"/>
          </a:p>
          <a:p>
            <a:r>
              <a:rPr lang="pl-PL" b="1" dirty="0"/>
              <a:t>Bridging anionic	</a:t>
            </a:r>
            <a:r>
              <a:rPr lang="en-US" b="1" dirty="0">
                <a:solidFill>
                  <a:srgbClr val="CC0099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-Cl, , </a:t>
            </a:r>
            <a:r>
              <a:rPr lang="en-US" b="1" dirty="0">
                <a:solidFill>
                  <a:srgbClr val="CC0099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baseline="30000" dirty="0">
                <a:solidFill>
                  <a:srgbClr val="CC0099"/>
                </a:solidFill>
              </a:rPr>
              <a:t>-</a:t>
            </a:r>
            <a:r>
              <a:rPr lang="pl-PL" b="1" dirty="0">
                <a:solidFill>
                  <a:srgbClr val="CC0099"/>
                </a:solidFill>
              </a:rPr>
              <a:t>OR, </a:t>
            </a:r>
            <a:r>
              <a:rPr lang="en-US" b="1" dirty="0">
                <a:solidFill>
                  <a:srgbClr val="CC0099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-PR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, </a:t>
            </a:r>
            <a:r>
              <a:rPr lang="en-US" b="1" dirty="0">
                <a:solidFill>
                  <a:srgbClr val="CC0099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-NR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	</a:t>
            </a:r>
            <a:r>
              <a:rPr lang="pl-PL" b="1" dirty="0"/>
              <a:t>	</a:t>
            </a:r>
            <a:r>
              <a:rPr lang="pl-PL" b="1" dirty="0">
                <a:solidFill>
                  <a:srgbClr val="CC0099"/>
                </a:solidFill>
              </a:rPr>
              <a:t>3</a:t>
            </a:r>
            <a:r>
              <a:rPr lang="pl-PL" b="1" dirty="0"/>
              <a:t> electrons</a:t>
            </a:r>
          </a:p>
          <a:p>
            <a:r>
              <a:rPr lang="pl-PL" b="1" dirty="0"/>
              <a:t>(with 1 lone pair) </a:t>
            </a:r>
            <a:endParaRPr lang="en-US" b="1" dirty="0">
              <a:sym typeface="Symbol" pitchFamily="18" charset="2"/>
            </a:endParaRPr>
          </a:p>
          <a:p>
            <a:r>
              <a:rPr lang="en-US" b="1" dirty="0">
                <a:sym typeface="Symbol" pitchFamily="18" charset="2"/>
              </a:rPr>
              <a:t></a:t>
            </a:r>
            <a:r>
              <a:rPr lang="pl-PL" b="1" baseline="-25000" dirty="0"/>
              <a:t>3</a:t>
            </a:r>
            <a:r>
              <a:rPr lang="pl-PL" b="1" dirty="0"/>
              <a:t>-Cl( 2 l.p)	</a:t>
            </a:r>
            <a:r>
              <a:rPr lang="en-US" b="1" dirty="0"/>
              <a:t>				</a:t>
            </a:r>
            <a:r>
              <a:rPr lang="pl-PL" b="1" dirty="0"/>
              <a:t>5 electrons </a:t>
            </a:r>
            <a:endParaRPr lang="en-US" b="1" dirty="0"/>
          </a:p>
          <a:p>
            <a:endParaRPr lang="pl-PL" b="1" dirty="0"/>
          </a:p>
          <a:p>
            <a:r>
              <a:rPr lang="pl-PL" b="1" dirty="0"/>
              <a:t>Bridging alkyne					4 electrons</a:t>
            </a:r>
            <a:endParaRPr lang="en-US" b="1" dirty="0"/>
          </a:p>
          <a:p>
            <a:endParaRPr lang="pl-PL" b="1" dirty="0"/>
          </a:p>
          <a:p>
            <a:r>
              <a:rPr lang="pl-PL" b="1" dirty="0">
                <a:solidFill>
                  <a:srgbClr val="996633"/>
                </a:solidFill>
              </a:rPr>
              <a:t>NO linear</a:t>
            </a:r>
            <a:r>
              <a:rPr lang="pl-PL" b="1" dirty="0"/>
              <a:t>						</a:t>
            </a:r>
            <a:r>
              <a:rPr lang="pl-PL" b="1" dirty="0">
                <a:solidFill>
                  <a:srgbClr val="996633"/>
                </a:solidFill>
              </a:rPr>
              <a:t>3 electrons</a:t>
            </a:r>
            <a:endParaRPr lang="en-US" b="1" dirty="0">
              <a:solidFill>
                <a:srgbClr val="996633"/>
              </a:solidFill>
            </a:endParaRPr>
          </a:p>
          <a:p>
            <a:endParaRPr lang="pl-PL" b="1" dirty="0"/>
          </a:p>
          <a:p>
            <a:r>
              <a:rPr lang="pl-PL" b="1" dirty="0">
                <a:solidFill>
                  <a:srgbClr val="3333CC"/>
                </a:solidFill>
              </a:rPr>
              <a:t>NO bent</a:t>
            </a:r>
            <a:r>
              <a:rPr lang="pl-PL" b="1" dirty="0"/>
              <a:t> ( l. p on nitrogen)				</a:t>
            </a:r>
            <a:r>
              <a:rPr lang="pl-PL" b="1" dirty="0">
                <a:solidFill>
                  <a:srgbClr val="3333CC"/>
                </a:solidFill>
              </a:rPr>
              <a:t>1 electron</a:t>
            </a:r>
            <a:endParaRPr lang="en-US" b="1" dirty="0">
              <a:solidFill>
                <a:srgbClr val="3333CC"/>
              </a:solidFill>
            </a:endParaRPr>
          </a:p>
          <a:p>
            <a:endParaRPr lang="pl-PL" b="1" dirty="0"/>
          </a:p>
          <a:p>
            <a:r>
              <a:rPr lang="pl-PL" b="1" dirty="0"/>
              <a:t>Carbene M=C					2 electron</a:t>
            </a:r>
            <a:endParaRPr lang="en-US" b="1" dirty="0"/>
          </a:p>
          <a:p>
            <a:endParaRPr lang="pl-PL" b="1" dirty="0"/>
          </a:p>
          <a:p>
            <a:r>
              <a:rPr lang="pl-PL" b="1" dirty="0"/>
              <a:t>Carbyne M</a:t>
            </a:r>
            <a:r>
              <a:rPr lang="pl-PL" b="1" dirty="0">
                <a:sym typeface="Symbol" pitchFamily="18" charset="2"/>
              </a:rPr>
              <a:t></a:t>
            </a:r>
            <a:r>
              <a:rPr lang="pl-PL" b="1" dirty="0"/>
              <a:t>C					3 electron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8104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734" name="Group 942"/>
          <p:cNvGraphicFramePr>
            <a:graphicFrameLocks noGrp="1"/>
          </p:cNvGraphicFramePr>
          <p:nvPr/>
        </p:nvGraphicFramePr>
        <p:xfrm>
          <a:off x="2057400" y="609600"/>
          <a:ext cx="8077200" cy="5915978"/>
        </p:xfrm>
        <a:graphic>
          <a:graphicData uri="http://schemas.openxmlformats.org/drawingml/2006/table">
            <a:tbl>
              <a:tblPr/>
              <a:tblGrid>
                <a:gridCol w="170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2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22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6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62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8138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Ligand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Neutral atom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Oxidation  state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Ligand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Neutral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atom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Oxidation  state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Electron contribution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Formal charge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Electron contribution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Formal charge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Carbonyl (M–CO)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Halogen ( M–X)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Phosphine (M–PR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Alkyl (M–R)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Amine (M–NR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Aryl (M–Ar)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Amide (M–NR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acyl (M–C(O)–R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Hydrogen (M–H)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-cyclopentadienyl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Alkene (sidewise) 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-allyl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Alkyne (sidewise) 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-allyl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-C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60 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-cyclopentadienyl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Nitrosyl bent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-benzene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Nitrosyl linear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-cycloheptatrienyl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Carbene (M=CR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Carbyne  (M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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–3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Alkoxide (M–OR)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Thiolate (M–SR)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-CO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(M–(CO)–M)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-H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>
                        <a:alpha val="5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>
                        <a:alpha val="5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>
                        <a:alpha val="5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>
                        <a:alpha val="5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-alkyne 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-X</a:t>
                      </a: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(M–X–M) 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X = halogen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9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9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9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9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-alkyl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-amido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(M–(NR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)–M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-phosphido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(M–(PR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)–M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-alkoxide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(M–(OR)–M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38400" y="0"/>
            <a:ext cx="7620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Methods of counting: Neutral atom method  &amp; Oxidation  state method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5276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2545" y="1140680"/>
            <a:ext cx="11257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There are 2 methods of e counting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Neutral atom method</a:t>
            </a:r>
            <a:r>
              <a:rPr lang="en-US" sz="2400" b="1" dirty="0"/>
              <a:t>: Metal is taken as in zero oxidation state for counting purpose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FF0000"/>
                </a:solidFill>
              </a:rPr>
              <a:t>Oxidation state method</a:t>
            </a:r>
            <a:r>
              <a:rPr lang="en-US" sz="2400" b="1" dirty="0"/>
              <a:t>: We first arrive at the oxidation state of the metal by considering the number of anionic ligands present and overall charge of the complex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FF0000"/>
                </a:solidFill>
              </a:rPr>
              <a:t>For neutral ligand both method gives same result</a:t>
            </a:r>
          </a:p>
          <a:p>
            <a:r>
              <a:rPr lang="en-US" sz="2400" b="1" i="1" dirty="0">
                <a:solidFill>
                  <a:srgbClr val="7030A0"/>
                </a:solidFill>
              </a:rPr>
              <a:t>Suggestion: Focus on one counting method till you are confident</a:t>
            </a:r>
          </a:p>
          <a:p>
            <a:endParaRPr lang="en-US" sz="2400" b="1" i="1" dirty="0">
              <a:solidFill>
                <a:srgbClr val="7030A0"/>
              </a:solidFill>
            </a:endParaRPr>
          </a:p>
          <a:p>
            <a:r>
              <a:rPr lang="en-GB" sz="2400" b="1" dirty="0">
                <a:solidFill>
                  <a:srgbClr val="C00000"/>
                </a:solidFill>
              </a:rPr>
              <a:t>Neutral atom method		Oxidation state method</a:t>
            </a:r>
          </a:p>
          <a:p>
            <a:pPr marL="457200" indent="-457200"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Mn</a:t>
            </a:r>
            <a:r>
              <a:rPr lang="en-US" sz="2400" b="1" baseline="-25000" dirty="0">
                <a:solidFill>
                  <a:srgbClr val="C00000"/>
                </a:solidFill>
              </a:rPr>
              <a:t>2</a:t>
            </a:r>
            <a:r>
              <a:rPr lang="en-US" sz="2400" b="1" dirty="0">
                <a:solidFill>
                  <a:srgbClr val="C00000"/>
                </a:solidFill>
              </a:rPr>
              <a:t>(CO)</a:t>
            </a:r>
            <a:r>
              <a:rPr lang="en-US" sz="2400" b="1" baseline="-25000" dirty="0">
                <a:solidFill>
                  <a:srgbClr val="C00000"/>
                </a:solidFill>
              </a:rPr>
              <a:t>10 </a:t>
            </a:r>
          </a:p>
          <a:p>
            <a:r>
              <a:rPr lang="en-GB" sz="2400" b="1" dirty="0"/>
              <a:t>Mn</a:t>
            </a:r>
            <a:r>
              <a:rPr lang="en-GB" sz="2400" b="1" baseline="30000" dirty="0"/>
              <a:t>0</a:t>
            </a:r>
            <a:r>
              <a:rPr lang="en-GB" sz="2400" b="1" dirty="0"/>
              <a:t> (4S</a:t>
            </a:r>
            <a:r>
              <a:rPr lang="en-GB" sz="2400" b="1" baseline="30000" dirty="0"/>
              <a:t>2</a:t>
            </a:r>
            <a:r>
              <a:rPr lang="en-GB" sz="2400" b="1" dirty="0"/>
              <a:t> 3d</a:t>
            </a:r>
            <a:r>
              <a:rPr lang="en-GB" sz="2400" b="1" baseline="30000" dirty="0"/>
              <a:t>5</a:t>
            </a:r>
            <a:r>
              <a:rPr lang="en-GB" sz="2400" b="1" dirty="0"/>
              <a:t>):		7 VE	 	</a:t>
            </a:r>
          </a:p>
          <a:p>
            <a:r>
              <a:rPr lang="en-GB" sz="2400" b="1" dirty="0"/>
              <a:t>5 CO:			10 VE 		</a:t>
            </a:r>
          </a:p>
          <a:p>
            <a:r>
              <a:rPr lang="en-GB" sz="2400" b="1" dirty="0"/>
              <a:t>1 M-M bond:		 1 VE 		</a:t>
            </a:r>
          </a:p>
          <a:p>
            <a:r>
              <a:rPr lang="en-GB" sz="2400" b="1" dirty="0"/>
              <a:t>Total 7+10+1 = 18 VE			</a:t>
            </a:r>
            <a:endParaRPr lang="en-US" sz="2400" b="1" i="1" dirty="0">
              <a:solidFill>
                <a:srgbClr val="7030A0"/>
              </a:solidFill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810513" y="165070"/>
            <a:ext cx="832104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129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873636" y="297225"/>
            <a:ext cx="794702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82545" y="1140680"/>
                <a:ext cx="11257936" cy="43396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2400" b="1" i="1" dirty="0">
                  <a:solidFill>
                    <a:srgbClr val="7030A0"/>
                  </a:solidFill>
                </a:endParaRPr>
              </a:p>
              <a:p>
                <a:r>
                  <a:rPr lang="en-GB" sz="2400" b="1" dirty="0">
                    <a:solidFill>
                      <a:srgbClr val="C00000"/>
                    </a:solidFill>
                  </a:rPr>
                  <a:t>Neutral atom method		Oxidation state method</a:t>
                </a:r>
              </a:p>
              <a:p>
                <a:endParaRPr lang="en-GB" sz="24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2. CH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Mn(CO)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⇋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CH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3200" b="1" baseline="30000" dirty="0">
                    <a:solidFill>
                      <a:srgbClr val="C00000"/>
                    </a:solidFill>
                  </a:rPr>
                  <a:t>.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(radical)+ Mn(CO)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3200" b="1" baseline="30000" dirty="0">
                    <a:solidFill>
                      <a:srgbClr val="C00000"/>
                    </a:solidFill>
                  </a:rPr>
                  <a:t>.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homolytic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cleavage)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or </a:t>
                </a: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CH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32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(anion)+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Mn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(CO)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3200" b="1" baseline="30000" dirty="0">
                    <a:solidFill>
                      <a:srgbClr val="C00000"/>
                    </a:solidFill>
                  </a:rPr>
                  <a:t>+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heterolytic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cleavage)</a:t>
                </a:r>
              </a:p>
              <a:p>
                <a:r>
                  <a:rPr lang="en-GB" sz="2400" b="1" dirty="0"/>
                  <a:t>Mn</a:t>
                </a:r>
                <a:r>
                  <a:rPr lang="en-GB" sz="2400" b="1" baseline="30000" dirty="0"/>
                  <a:t>0</a:t>
                </a:r>
                <a:r>
                  <a:rPr lang="en-GB" sz="2400" b="1" dirty="0"/>
                  <a:t>(4S</a:t>
                </a:r>
                <a:r>
                  <a:rPr lang="en-GB" sz="2400" b="1" baseline="30000" dirty="0"/>
                  <a:t>2</a:t>
                </a:r>
                <a:r>
                  <a:rPr lang="en-GB" sz="2400" b="1" dirty="0"/>
                  <a:t>3d</a:t>
                </a:r>
                <a:r>
                  <a:rPr lang="en-GB" sz="2400" b="1" baseline="30000" dirty="0"/>
                  <a:t>5</a:t>
                </a:r>
                <a:r>
                  <a:rPr lang="en-GB" sz="2400" b="1" dirty="0"/>
                  <a:t>):		7 VE</a:t>
                </a:r>
                <a:r>
                  <a:rPr lang="en-GB" sz="2400" b="1" dirty="0" err="1"/>
                  <a:t>Mn</a:t>
                </a:r>
                <a:r>
                  <a:rPr lang="en-GB" sz="2400" b="1" baseline="30000" dirty="0"/>
                  <a:t>+</a:t>
                </a:r>
                <a:r>
                  <a:rPr lang="en-GB" sz="2400" b="1" dirty="0"/>
                  <a:t>:	6 VE </a:t>
                </a:r>
              </a:p>
              <a:p>
                <a:r>
                  <a:rPr lang="en-GB" sz="2400" b="1" dirty="0"/>
                  <a:t>CH</a:t>
                </a:r>
                <a:r>
                  <a:rPr lang="en-GB" sz="2400" b="1" baseline="-25000" dirty="0"/>
                  <a:t>3</a:t>
                </a:r>
                <a:r>
                  <a:rPr lang="en-GB" sz="3600" b="1" baseline="30000" dirty="0"/>
                  <a:t>. </a:t>
                </a:r>
                <a:r>
                  <a:rPr lang="en-GB" sz="2400" b="1" dirty="0"/>
                  <a:t>(radical):		 1 VE		CH</a:t>
                </a:r>
                <a:r>
                  <a:rPr lang="en-GB" sz="2400" b="1" baseline="-25000" dirty="0"/>
                  <a:t>3</a:t>
                </a:r>
                <a:r>
                  <a:rPr lang="en-GB" sz="3600" b="1" baseline="30000" dirty="0"/>
                  <a:t>- </a:t>
                </a:r>
                <a:r>
                  <a:rPr lang="en-GB" sz="2400" b="1" dirty="0"/>
                  <a:t>(anion):2 VE</a:t>
                </a:r>
              </a:p>
              <a:p>
                <a:r>
                  <a:rPr lang="en-GB" sz="2400" b="1" dirty="0"/>
                  <a:t>5 CO:			10 VE5 CO:			10 VE</a:t>
                </a:r>
              </a:p>
              <a:p>
                <a:r>
                  <a:rPr lang="en-GB" sz="2400" b="1" dirty="0"/>
                  <a:t>Total 7+1+10 = 18 VE			Total  6+2+10 = 18 VE</a:t>
                </a:r>
                <a:endParaRPr lang="en-US" sz="2400" b="1" i="1" dirty="0">
                  <a:solidFill>
                    <a:srgbClr val="7030A0"/>
                  </a:solidFill>
                </a:endParaRPr>
              </a:p>
              <a:p>
                <a:endParaRPr lang="en-US" sz="2400" b="1" i="1" dirty="0">
                  <a:solidFill>
                    <a:srgbClr val="7030A0"/>
                  </a:solidFill>
                </a:endParaRPr>
              </a:p>
              <a:p>
                <a:endParaRPr lang="en-IN" sz="2400" b="1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45" y="1140680"/>
                <a:ext cx="11257936" cy="4339650"/>
              </a:xfrm>
              <a:prstGeom prst="rect">
                <a:avLst/>
              </a:prstGeom>
              <a:blipFill>
                <a:blip r:embed="rId2"/>
                <a:stretch>
                  <a:fillRect l="-8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7925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873636" y="297225"/>
            <a:ext cx="794702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8178" y="963757"/>
            <a:ext cx="11257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heterolytic</a:t>
            </a:r>
            <a:r>
              <a:rPr lang="en-US" sz="2400" b="1" dirty="0">
                <a:solidFill>
                  <a:srgbClr val="C00000"/>
                </a:solidFill>
              </a:rPr>
              <a:t> cleavage</a:t>
            </a:r>
            <a:endParaRPr lang="en-IN" sz="2400" b="1" i="1" dirty="0">
              <a:solidFill>
                <a:srgbClr val="7030A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554" y="1011662"/>
            <a:ext cx="8779266" cy="5435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33088" y="3200400"/>
            <a:ext cx="1207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</a:t>
            </a:r>
            <a:r>
              <a:rPr lang="en-US" sz="36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36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H</a:t>
            </a:r>
            <a:r>
              <a:rPr lang="en-US" sz="36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endParaRPr lang="en-IN" sz="3600" b="1" baseline="-25000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64820" y="2677180"/>
            <a:ext cx="1317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(C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H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40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-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)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28803" y="5890965"/>
            <a:ext cx="1284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(C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H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40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)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69627" y="3715877"/>
            <a:ext cx="27005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homolytic</a:t>
            </a:r>
            <a:r>
              <a:rPr lang="en-US" sz="2400" b="1" dirty="0">
                <a:solidFill>
                  <a:srgbClr val="C00000"/>
                </a:solidFill>
              </a:rPr>
              <a:t> cleavage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805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6032" y="558993"/>
            <a:ext cx="1156833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</a:rPr>
              <a:t> Neutral atom method			Oxidation state method</a:t>
            </a:r>
          </a:p>
          <a:p>
            <a:endParaRPr lang="en-GB" sz="800" b="1" dirty="0">
              <a:solidFill>
                <a:srgbClr val="C00000"/>
              </a:solidFill>
            </a:endParaRPr>
          </a:p>
          <a:p>
            <a:r>
              <a:rPr lang="en-GB" sz="2800" b="1" dirty="0">
                <a:solidFill>
                  <a:srgbClr val="C00000"/>
                </a:solidFill>
              </a:rPr>
              <a:t>2. </a:t>
            </a:r>
            <a:r>
              <a:rPr lang="en-GB" sz="2800" b="1" dirty="0" err="1">
                <a:solidFill>
                  <a:srgbClr val="C00000"/>
                </a:solidFill>
              </a:rPr>
              <a:t>Ferrocene:Fe</a:t>
            </a:r>
            <a:r>
              <a:rPr lang="en-GB" sz="2800" b="1" dirty="0">
                <a:solidFill>
                  <a:srgbClr val="C00000"/>
                </a:solidFill>
              </a:rPr>
              <a:t>(C</a:t>
            </a:r>
            <a:r>
              <a:rPr lang="en-GB" sz="2800" b="1" baseline="-25000" dirty="0">
                <a:solidFill>
                  <a:srgbClr val="C00000"/>
                </a:solidFill>
              </a:rPr>
              <a:t>5</a:t>
            </a:r>
            <a:r>
              <a:rPr lang="en-GB" sz="2800" b="1" dirty="0">
                <a:solidFill>
                  <a:srgbClr val="C00000"/>
                </a:solidFill>
              </a:rPr>
              <a:t>H</a:t>
            </a:r>
            <a:r>
              <a:rPr lang="en-GB" sz="2800" b="1" baseline="-25000" dirty="0">
                <a:solidFill>
                  <a:srgbClr val="C00000"/>
                </a:solidFill>
              </a:rPr>
              <a:t>5</a:t>
            </a:r>
            <a:r>
              <a:rPr lang="en-GB" sz="2800" b="1" dirty="0">
                <a:solidFill>
                  <a:srgbClr val="C00000"/>
                </a:solidFill>
              </a:rPr>
              <a:t>)</a:t>
            </a:r>
            <a:r>
              <a:rPr lang="en-GB" sz="2800" b="1" baseline="-25000" dirty="0">
                <a:solidFill>
                  <a:srgbClr val="C00000"/>
                </a:solidFill>
              </a:rPr>
              <a:t>2</a:t>
            </a:r>
          </a:p>
          <a:p>
            <a:r>
              <a:rPr lang="en-GB" sz="2800" b="1" dirty="0"/>
              <a:t>Fe</a:t>
            </a:r>
            <a:r>
              <a:rPr lang="en-GB" sz="2800" b="1" baseline="30000" dirty="0"/>
              <a:t>0</a:t>
            </a:r>
            <a:r>
              <a:rPr lang="en-GB" sz="2800" b="1" dirty="0"/>
              <a:t> (4S</a:t>
            </a:r>
            <a:r>
              <a:rPr lang="en-GB" sz="2800" b="1" baseline="30000" dirty="0"/>
              <a:t>2</a:t>
            </a:r>
            <a:r>
              <a:rPr lang="en-GB" sz="2800" b="1" dirty="0"/>
              <a:t> 3d</a:t>
            </a:r>
            <a:r>
              <a:rPr lang="en-GB" sz="2800" b="1" baseline="30000" dirty="0"/>
              <a:t>6</a:t>
            </a:r>
            <a:r>
              <a:rPr lang="en-GB" sz="2800" b="1" dirty="0"/>
              <a:t>):	         8e		Fe</a:t>
            </a:r>
            <a:r>
              <a:rPr lang="en-GB" sz="2800" b="1" baseline="30000" dirty="0"/>
              <a:t>+2</a:t>
            </a:r>
            <a:r>
              <a:rPr lang="en-GB" sz="2800" b="1" dirty="0"/>
              <a:t>:	         6e</a:t>
            </a:r>
          </a:p>
          <a:p>
            <a:r>
              <a:rPr lang="en-GB" sz="2800" b="1" dirty="0"/>
              <a:t>2 (C</a:t>
            </a:r>
            <a:r>
              <a:rPr lang="en-GB" sz="2800" b="1" baseline="-25000" dirty="0"/>
              <a:t>5</a:t>
            </a:r>
            <a:r>
              <a:rPr lang="en-GB" sz="2800" b="1" dirty="0"/>
              <a:t>H</a:t>
            </a:r>
            <a:r>
              <a:rPr lang="en-GB" sz="2800" b="1" baseline="-25000" dirty="0"/>
              <a:t>5</a:t>
            </a:r>
            <a:r>
              <a:rPr lang="en-GB" sz="2800" b="1" dirty="0"/>
              <a:t>)</a:t>
            </a:r>
            <a:r>
              <a:rPr lang="en-GB" sz="4000" b="1" baseline="30000" dirty="0"/>
              <a:t>. </a:t>
            </a:r>
            <a:r>
              <a:rPr lang="en-GB" sz="2800" b="1" dirty="0"/>
              <a:t>(radical): 2x5= 10e		2 (C</a:t>
            </a:r>
            <a:r>
              <a:rPr lang="en-GB" sz="2800" b="1" baseline="-25000" dirty="0"/>
              <a:t>5</a:t>
            </a:r>
            <a:r>
              <a:rPr lang="en-GB" sz="2800" b="1" dirty="0"/>
              <a:t>H</a:t>
            </a:r>
            <a:r>
              <a:rPr lang="en-GB" sz="2800" b="1" baseline="-25000" dirty="0"/>
              <a:t>5</a:t>
            </a:r>
            <a:r>
              <a:rPr lang="en-GB" sz="2800" b="1" dirty="0"/>
              <a:t>)</a:t>
            </a:r>
            <a:r>
              <a:rPr lang="en-GB" sz="4000" b="1" baseline="30000" dirty="0"/>
              <a:t>- </a:t>
            </a:r>
            <a:r>
              <a:rPr lang="en-GB" sz="2800" b="1" dirty="0"/>
              <a:t>(anion): 2x6= 12e</a:t>
            </a:r>
          </a:p>
          <a:p>
            <a:r>
              <a:rPr lang="en-GB" sz="2800" b="1" dirty="0"/>
              <a:t>Total 10+8 = 18 e				Total 10+8 = 18 e</a:t>
            </a:r>
          </a:p>
          <a:p>
            <a:endParaRPr lang="en-US" sz="800" b="1" dirty="0">
              <a:solidFill>
                <a:srgbClr val="C00000"/>
              </a:solidFill>
              <a:sym typeface="Symbol" pitchFamily="18" charset="2"/>
            </a:endParaRPr>
          </a:p>
          <a:p>
            <a:r>
              <a:rPr lang="en-US" sz="2800" b="1" dirty="0">
                <a:solidFill>
                  <a:srgbClr val="C00000"/>
                </a:solidFill>
                <a:sym typeface="Symbol" pitchFamily="18" charset="2"/>
              </a:rPr>
              <a:t>3. </a:t>
            </a:r>
            <a:r>
              <a:rPr lang="pt-BR" sz="2800" b="1" baseline="30000" dirty="0">
                <a:solidFill>
                  <a:srgbClr val="C00000"/>
                </a:solidFill>
              </a:rPr>
              <a:t>5</a:t>
            </a:r>
            <a:r>
              <a:rPr lang="en-GB" sz="2800" b="1" dirty="0" err="1">
                <a:solidFill>
                  <a:srgbClr val="C00000"/>
                </a:solidFill>
              </a:rPr>
              <a:t>CpFe</a:t>
            </a:r>
            <a:r>
              <a:rPr lang="en-GB" sz="2800" b="1" dirty="0">
                <a:solidFill>
                  <a:srgbClr val="C00000"/>
                </a:solidFill>
              </a:rPr>
              <a:t>(CO)</a:t>
            </a:r>
            <a:r>
              <a:rPr lang="en-GB" sz="2800" b="1" baseline="-25000" dirty="0">
                <a:solidFill>
                  <a:srgbClr val="C00000"/>
                </a:solidFill>
              </a:rPr>
              <a:t>2</a:t>
            </a:r>
            <a:r>
              <a:rPr lang="en-GB" sz="2800" b="1" dirty="0">
                <a:solidFill>
                  <a:srgbClr val="C00000"/>
                </a:solidFill>
              </a:rPr>
              <a:t>Cl: </a:t>
            </a:r>
          </a:p>
          <a:p>
            <a:r>
              <a:rPr lang="en-GB" sz="2800" b="1" dirty="0"/>
              <a:t>8(Fe</a:t>
            </a:r>
            <a:r>
              <a:rPr lang="en-GB" sz="2800" b="1" baseline="30000" dirty="0"/>
              <a:t>0</a:t>
            </a:r>
            <a:r>
              <a:rPr lang="en-GB" sz="2800" b="1" dirty="0"/>
              <a:t>) +5+ (2x2)+1= 18e			6(Fe</a:t>
            </a:r>
            <a:r>
              <a:rPr lang="en-GB" sz="2800" b="1" baseline="30000" dirty="0"/>
              <a:t>+2</a:t>
            </a:r>
            <a:r>
              <a:rPr lang="en-GB" sz="2800" b="1" dirty="0"/>
              <a:t>) + 6 (</a:t>
            </a:r>
            <a:r>
              <a:rPr lang="en-GB" sz="2800" b="1" dirty="0" err="1"/>
              <a:t>Cp</a:t>
            </a:r>
            <a:r>
              <a:rPr lang="en-GB" sz="2800" b="1" dirty="0"/>
              <a:t>)+ (2x2)+2(Cl</a:t>
            </a:r>
            <a:r>
              <a:rPr lang="en-GB" sz="4000" b="1" dirty="0"/>
              <a:t>-</a:t>
            </a:r>
            <a:r>
              <a:rPr lang="en-GB" sz="2800" b="1" dirty="0"/>
              <a:t>)= 18e</a:t>
            </a:r>
          </a:p>
          <a:p>
            <a:endParaRPr lang="en-US" sz="800" b="1" dirty="0">
              <a:solidFill>
                <a:srgbClr val="C00000"/>
              </a:solidFill>
              <a:sym typeface="Symbol" pitchFamily="18" charset="2"/>
            </a:endParaRPr>
          </a:p>
          <a:p>
            <a:r>
              <a:rPr lang="en-US" sz="2800" b="1" dirty="0">
                <a:solidFill>
                  <a:srgbClr val="C00000"/>
                </a:solidFill>
                <a:sym typeface="Symbol" pitchFamily="18" charset="2"/>
              </a:rPr>
              <a:t>4. [</a:t>
            </a:r>
            <a:r>
              <a:rPr lang="en-GB" sz="2800" b="1" dirty="0">
                <a:solidFill>
                  <a:srgbClr val="C00000"/>
                </a:solidFill>
              </a:rPr>
              <a:t>Cp</a:t>
            </a:r>
            <a:r>
              <a:rPr lang="en-GB" sz="2800" b="1" baseline="-25000" dirty="0">
                <a:solidFill>
                  <a:srgbClr val="C00000"/>
                </a:solidFill>
              </a:rPr>
              <a:t>2</a:t>
            </a:r>
            <a:r>
              <a:rPr lang="en-GB" sz="2800" b="1" dirty="0">
                <a:solidFill>
                  <a:srgbClr val="C00000"/>
                </a:solidFill>
              </a:rPr>
              <a:t>Co)</a:t>
            </a:r>
            <a:r>
              <a:rPr lang="en-GB" sz="4000" b="1" baseline="30000" dirty="0">
                <a:solidFill>
                  <a:srgbClr val="C00000"/>
                </a:solidFill>
              </a:rPr>
              <a:t>+</a:t>
            </a:r>
            <a:r>
              <a:rPr lang="en-GB" sz="2800" b="1" dirty="0">
                <a:solidFill>
                  <a:srgbClr val="C00000"/>
                </a:solidFill>
              </a:rPr>
              <a:t>: </a:t>
            </a:r>
          </a:p>
          <a:p>
            <a:r>
              <a:rPr lang="en-GB" sz="2800" b="1" dirty="0"/>
              <a:t>9 (Co</a:t>
            </a:r>
            <a:r>
              <a:rPr lang="en-GB" sz="2800" b="1" baseline="30000" dirty="0"/>
              <a:t>0</a:t>
            </a:r>
            <a:r>
              <a:rPr lang="en-GB" sz="2800" b="1" dirty="0"/>
              <a:t>) +(5x2) + -1 (for +1)= 18e	6(Co</a:t>
            </a:r>
            <a:r>
              <a:rPr lang="en-GB" sz="2800" b="1" baseline="30000" dirty="0"/>
              <a:t>+3</a:t>
            </a:r>
            <a:r>
              <a:rPr lang="en-GB" sz="2800" b="1" dirty="0"/>
              <a:t>) + (6x2) = 18e</a:t>
            </a:r>
          </a:p>
          <a:p>
            <a:endParaRPr lang="en-US" sz="2800" b="1" dirty="0">
              <a:solidFill>
                <a:srgbClr val="C00000"/>
              </a:solidFill>
              <a:sym typeface="Symbol" pitchFamily="18" charset="2"/>
            </a:endParaRPr>
          </a:p>
          <a:p>
            <a:r>
              <a:rPr lang="en-US" sz="2800" b="1" dirty="0">
                <a:solidFill>
                  <a:srgbClr val="C00000"/>
                </a:solidFill>
                <a:sym typeface="Symbol" pitchFamily="18" charset="2"/>
              </a:rPr>
              <a:t>5. Na</a:t>
            </a:r>
            <a:r>
              <a:rPr lang="en-US" sz="2800" b="1" baseline="-25000" dirty="0">
                <a:solidFill>
                  <a:srgbClr val="C00000"/>
                </a:solidFill>
                <a:sym typeface="Symbol" pitchFamily="18" charset="2"/>
              </a:rPr>
              <a:t>2</a:t>
            </a:r>
            <a:r>
              <a:rPr lang="en-GB" sz="2800" b="1" dirty="0">
                <a:solidFill>
                  <a:srgbClr val="C00000"/>
                </a:solidFill>
              </a:rPr>
              <a:t>Fe(CO)n: 2Na</a:t>
            </a:r>
            <a:r>
              <a:rPr lang="en-GB" sz="2800" b="1" baseline="30000" dirty="0">
                <a:solidFill>
                  <a:srgbClr val="C00000"/>
                </a:solidFill>
              </a:rPr>
              <a:t>+</a:t>
            </a:r>
            <a:r>
              <a:rPr lang="en-GB" sz="2800" b="1" dirty="0">
                <a:solidFill>
                  <a:srgbClr val="C00000"/>
                </a:solidFill>
              </a:rPr>
              <a:t> +[Fe(CO)n]</a:t>
            </a:r>
            <a:r>
              <a:rPr lang="en-GB" sz="2800" b="1" baseline="30000" dirty="0">
                <a:solidFill>
                  <a:srgbClr val="C00000"/>
                </a:solidFill>
              </a:rPr>
              <a:t>2-</a:t>
            </a:r>
          </a:p>
          <a:p>
            <a:r>
              <a:rPr lang="en-GB" sz="2800" b="1" dirty="0"/>
              <a:t>8(Fe</a:t>
            </a:r>
            <a:r>
              <a:rPr lang="en-GB" sz="2800" b="1" baseline="30000" dirty="0"/>
              <a:t>0</a:t>
            </a:r>
            <a:r>
              <a:rPr lang="en-GB" sz="2800" b="1" dirty="0"/>
              <a:t>) +(nx2)+2 (for 2-)= 18e, so n=46+Fe(+2)6+ (2x2)+2(Cl</a:t>
            </a:r>
            <a:r>
              <a:rPr lang="en-GB" sz="4000" b="1" dirty="0"/>
              <a:t>-</a:t>
            </a:r>
            <a:r>
              <a:rPr lang="en-GB" sz="2800" b="1" dirty="0"/>
              <a:t>)= 18e</a:t>
            </a:r>
            <a:endParaRPr lang="en-US" sz="2800" dirty="0"/>
          </a:p>
          <a:p>
            <a:endParaRPr lang="en-US" sz="800" b="1" dirty="0">
              <a:solidFill>
                <a:srgbClr val="C00000"/>
              </a:solidFill>
              <a:sym typeface="Symbol" pitchFamily="18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76" y="972212"/>
            <a:ext cx="1867307" cy="1436951"/>
          </a:xfrm>
          <a:prstGeom prst="rect">
            <a:avLst/>
          </a:prstGeom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129668" y="41193"/>
            <a:ext cx="803846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52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56032" y="558993"/>
                <a:ext cx="11568330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solidFill>
                      <a:srgbClr val="C00000"/>
                    </a:solidFill>
                  </a:rPr>
                  <a:t> Neutral atom method					Oxidation state method</a:t>
                </a:r>
                <a:endParaRPr lang="en-US" sz="800" b="1" dirty="0">
                  <a:solidFill>
                    <a:srgbClr val="C00000"/>
                  </a:solidFill>
                  <a:sym typeface="Symbol" pitchFamily="18" charset="2"/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6. </a:t>
                </a:r>
                <a:r>
                  <a:rPr lang="en-US" sz="2800" b="1" dirty="0" err="1">
                    <a:solidFill>
                      <a:srgbClr val="C00000"/>
                    </a:solidFill>
                    <a:sym typeface="Symbol" pitchFamily="18" charset="2"/>
                  </a:rPr>
                  <a:t>Mn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Br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(CO)n: </a:t>
                </a:r>
              </a:p>
              <a:p>
                <a:r>
                  <a:rPr lang="en-GB" sz="2800" b="1" dirty="0"/>
                  <a:t>7 (Mn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+1 (for Br</a:t>
                </a:r>
                <a:r>
                  <a:rPr lang="en-GB" sz="4000" b="1" baseline="30000" dirty="0"/>
                  <a:t>.</a:t>
                </a:r>
                <a:r>
                  <a:rPr lang="en-GB" sz="2800" b="1" dirty="0"/>
                  <a:t>)+ (nx2) = 18e, </a:t>
                </a:r>
                <a:r>
                  <a:rPr lang="en-US" sz="2800" b="1" dirty="0"/>
                  <a:t>So n=5</a:t>
                </a:r>
              </a:p>
              <a:p>
                <a:endParaRPr lang="en-US" sz="800" b="1" dirty="0">
                  <a:solidFill>
                    <a:srgbClr val="C00000"/>
                  </a:solidFill>
                  <a:sym typeface="Symbol" pitchFamily="18" charset="2"/>
                </a:endParaRPr>
              </a:p>
              <a:p>
                <a:endParaRPr lang="en-US" sz="800" b="1" dirty="0">
                  <a:solidFill>
                    <a:srgbClr val="C00000"/>
                  </a:solidFill>
                  <a:sym typeface="Symbol" pitchFamily="18" charset="2"/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7. Find M, in the stable complex [</a:t>
                </a:r>
                <a:r>
                  <a:rPr lang="en-US" sz="2800" b="1" dirty="0" err="1">
                    <a:solidFill>
                      <a:srgbClr val="C00000"/>
                    </a:solidFill>
                    <a:sym typeface="Symbol" pitchFamily="18" charset="2"/>
                  </a:rPr>
                  <a:t>Cp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M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(CO)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]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: </a:t>
                </a:r>
              </a:p>
              <a:p>
                <a:r>
                  <a:rPr lang="en-GB" sz="2800" b="1" dirty="0"/>
                  <a:t>M (M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+5 (</a:t>
                </a:r>
                <a:r>
                  <a:rPr lang="en-GB" sz="2800" b="1" dirty="0" err="1"/>
                  <a:t>Cp</a:t>
                </a:r>
                <a:r>
                  <a:rPr lang="en-GB" sz="2800" b="1" dirty="0"/>
                  <a:t>)+ (3x2)+1(for M-M bond) = 18e, </a:t>
                </a:r>
                <a:r>
                  <a:rPr lang="en-US" sz="2800" b="1" dirty="0"/>
                  <a:t>So M=18-12 = 6, i.e. M= Cr or Mo or W</a:t>
                </a: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13. Find the nature of V(CO)6, whether it is 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oxidising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or reducing agent &amp; its magnetic properties.</a:t>
                </a:r>
              </a:p>
              <a:p>
                <a:r>
                  <a:rPr lang="en-US" sz="2800" b="1" dirty="0"/>
                  <a:t>V(CO)6 is 17 e system. So for (17e+e</a:t>
                </a:r>
                <a14:m>
                  <m:oMath xmlns:m="http://schemas.openxmlformats.org/officeDocument/2006/math"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dirty="0"/>
                  <a:t> 18e, </a:t>
                </a:r>
                <a:r>
                  <a:rPr lang="en-US" sz="2800" b="1" dirty="0"/>
                  <a:t>V(CO)6 gets reduce) it is acting as strong </a:t>
                </a:r>
                <a:r>
                  <a:rPr lang="en-US" sz="2800" b="1" dirty="0" err="1"/>
                  <a:t>oxidising</a:t>
                </a:r>
                <a:r>
                  <a:rPr lang="en-US" sz="2800" b="1" dirty="0"/>
                  <a:t> reagent. 1 unpaired e, so paramagnetic in nature. (3p</a:t>
                </a:r>
                <a:r>
                  <a:rPr lang="en-US" sz="2800" b="1" baseline="30000" dirty="0"/>
                  <a:t>6</a:t>
                </a:r>
                <a:r>
                  <a:rPr lang="en-US" sz="2800" b="1" dirty="0"/>
                  <a:t> 4S</a:t>
                </a:r>
                <a:r>
                  <a:rPr lang="en-US" sz="2800" b="1" baseline="30000" dirty="0"/>
                  <a:t>2</a:t>
                </a:r>
                <a:r>
                  <a:rPr lang="en-US" sz="2800" b="1" dirty="0"/>
                  <a:t> 3d</a:t>
                </a:r>
                <a:r>
                  <a:rPr lang="en-US" sz="2800" b="1" baseline="30000" dirty="0"/>
                  <a:t>9</a:t>
                </a:r>
                <a:r>
                  <a:rPr lang="en-US" sz="2800" b="1" dirty="0"/>
                  <a:t>)</a:t>
                </a: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14. Find the nature &amp; magnetic property of 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Cp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Co</a:t>
                </a:r>
              </a:p>
              <a:p>
                <a:r>
                  <a:rPr lang="en-GB" sz="2800" b="1" dirty="0"/>
                  <a:t>9 (Co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 (5x2) = 19e. So for </a:t>
                </a:r>
                <a:r>
                  <a:rPr lang="en-US" sz="2800" b="1" dirty="0"/>
                  <a:t>(19e - e</a:t>
                </a:r>
                <a14:m>
                  <m:oMath xmlns:m="http://schemas.openxmlformats.org/officeDocument/2006/math"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dirty="0"/>
                  <a:t>18e,it </a:t>
                </a:r>
                <a:r>
                  <a:rPr lang="en-US" sz="2800" b="1" dirty="0"/>
                  <a:t>gets oxidize) it is acting as strong reducing reagent. 1 unpaired e, so paramagnetic in nature. (3p</a:t>
                </a:r>
                <a:r>
                  <a:rPr lang="en-US" sz="2800" b="1" baseline="30000" dirty="0"/>
                  <a:t>6</a:t>
                </a:r>
                <a:r>
                  <a:rPr lang="en-US" sz="2800" b="1" dirty="0"/>
                  <a:t> 4S</a:t>
                </a:r>
                <a:r>
                  <a:rPr lang="en-US" sz="2800" b="1" baseline="30000" dirty="0"/>
                  <a:t>2</a:t>
                </a:r>
                <a:r>
                  <a:rPr lang="en-US" sz="2800" b="1" dirty="0"/>
                  <a:t> 3d</a:t>
                </a:r>
                <a:r>
                  <a:rPr lang="en-US" sz="2800" b="1" baseline="30000" dirty="0"/>
                  <a:t>9</a:t>
                </a:r>
                <a:r>
                  <a:rPr lang="en-US" sz="2800" b="1" dirty="0"/>
                  <a:t>)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32" y="558993"/>
                <a:ext cx="11568330" cy="6370975"/>
              </a:xfrm>
              <a:prstGeom prst="rect">
                <a:avLst/>
              </a:prstGeom>
              <a:blipFill>
                <a:blip r:embed="rId2"/>
                <a:stretch>
                  <a:fillRect l="-1054" t="-957" r="-1581" b="-18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312548" y="96057"/>
            <a:ext cx="7892156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569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1524001" y="20060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3048000" y="533401"/>
          <a:ext cx="6553200" cy="384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224867" imgH="2478617" progId="">
                  <p:embed/>
                </p:oleObj>
              </mc:Choice>
              <mc:Fallback>
                <p:oleObj name="CS ChemDraw Drawing" r:id="rId2" imgW="4224867" imgH="2478617" progId="">
                  <p:embed/>
                  <p:pic>
                    <p:nvPicPr>
                      <p:cNvPr id="921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33401"/>
                        <a:ext cx="6553200" cy="3846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1524001" y="17346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66446" y="46762"/>
            <a:ext cx="793709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29021" y="91870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/>
              <a:t>15</a:t>
            </a:r>
            <a:endParaRPr lang="en-US" b="1" baseline="30000" dirty="0"/>
          </a:p>
        </p:txBody>
      </p:sp>
      <p:sp>
        <p:nvSpPr>
          <p:cNvPr id="8" name="Rectangle 7"/>
          <p:cNvSpPr/>
          <p:nvPr/>
        </p:nvSpPr>
        <p:spPr>
          <a:xfrm>
            <a:off x="1244845" y="33936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16</a:t>
            </a:r>
            <a:endParaRPr lang="en-US" b="1" baseline="30000" dirty="0"/>
          </a:p>
        </p:txBody>
      </p:sp>
    </p:spTree>
    <p:extLst>
      <p:ext uri="{BB962C8B-B14F-4D97-AF65-F5344CB8AC3E}">
        <p14:creationId xmlns:p14="http://schemas.microsoft.com/office/powerpoint/2010/main" val="898303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56032" y="833313"/>
                <a:ext cx="11568330" cy="5816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solidFill>
                      <a:srgbClr val="C00000"/>
                    </a:solidFill>
                  </a:rPr>
                  <a:t> Neutral atom method				Oxidation state method</a:t>
                </a:r>
              </a:p>
              <a:p>
                <a:endParaRPr lang="en-GB" sz="2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1.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[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Co</a:t>
                </a:r>
                <a:r>
                  <a:rPr lang="en-GB" sz="4000" b="1" baseline="30000" dirty="0">
                    <a:solidFill>
                      <a:srgbClr val="C00000"/>
                    </a:solidFill>
                    <a:sym typeface="Symbol" pitchFamily="18" charset="2"/>
                  </a:rPr>
                  <a:t>-</a:t>
                </a:r>
                <a14:m>
                  <m:oMath xmlns:m="http://schemas.openxmlformats.org/officeDocument/2006/math"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(NO</a:t>
                </a:r>
                <a:r>
                  <a:rPr lang="en-GB" sz="4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)]:</a:t>
                </a:r>
              </a:p>
              <a:p>
                <a:r>
                  <a:rPr lang="en-GB" sz="2800" b="1" dirty="0"/>
                  <a:t>9(Co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+6 (for 3 CO)+ 3 (for NO)= 18e; </a:t>
                </a:r>
              </a:p>
              <a:p>
                <a:r>
                  <a:rPr lang="en-GB" sz="2800" b="1" dirty="0"/>
                  <a:t>10(Co</a:t>
                </a:r>
                <a:r>
                  <a:rPr lang="en-GB" sz="2800" b="1" baseline="30000" dirty="0"/>
                  <a:t>-1</a:t>
                </a:r>
                <a:r>
                  <a:rPr lang="en-GB" sz="2800" b="1" dirty="0"/>
                  <a:t>) +6 (for 3 CO)+ 2 (for NO</a:t>
                </a:r>
                <a:r>
                  <a:rPr lang="en-GB" sz="4000" b="1" baseline="30000" dirty="0"/>
                  <a:t>+</a:t>
                </a:r>
                <a:r>
                  <a:rPr lang="en-GB" sz="2800" b="1" dirty="0"/>
                  <a:t>)= 18e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endParaRPr lang="en-US" sz="2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2.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[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Fe</a:t>
                </a:r>
                <a:r>
                  <a:rPr lang="en-GB" sz="4000" b="1" baseline="30000" dirty="0">
                    <a:solidFill>
                      <a:srgbClr val="C00000"/>
                    </a:solidFill>
                    <a:sym typeface="Symbol" pitchFamily="18" charset="2"/>
                  </a:rPr>
                  <a:t>-2</a:t>
                </a:r>
                <a14:m>
                  <m:oMath xmlns:m="http://schemas.openxmlformats.org/officeDocument/2006/math"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(NO</a:t>
                </a:r>
                <a:r>
                  <a:rPr lang="en-GB" sz="4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]:</a:t>
                </a:r>
              </a:p>
              <a:p>
                <a:r>
                  <a:rPr lang="en-GB" sz="2800" b="1" dirty="0"/>
                  <a:t>8(Fe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+4 (for 2 CO)+ (2x3)(for 2 NO)= 18e; </a:t>
                </a:r>
              </a:p>
              <a:p>
                <a:r>
                  <a:rPr lang="en-GB" sz="2800" b="1" dirty="0"/>
                  <a:t>10(Fe</a:t>
                </a:r>
                <a:r>
                  <a:rPr lang="en-GB" sz="2800" b="1" baseline="30000" dirty="0"/>
                  <a:t>-2</a:t>
                </a:r>
                <a:r>
                  <a:rPr lang="en-GB" sz="2800" b="1" dirty="0"/>
                  <a:t>) +4 (for 2 CO)+ (2x2)(for 2 NO</a:t>
                </a:r>
                <a:r>
                  <a:rPr lang="en-GB" sz="4000" b="1" baseline="30000" dirty="0"/>
                  <a:t>+</a:t>
                </a:r>
                <a:r>
                  <a:rPr lang="en-GB" sz="2800" b="1" dirty="0"/>
                  <a:t>)= 18</a:t>
                </a:r>
              </a:p>
              <a:p>
                <a:endParaRPr lang="en-US" sz="2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3.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[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Fe</a:t>
                </a:r>
                <a:r>
                  <a:rPr lang="en-GB" sz="2800" b="1" baseline="30000" dirty="0">
                    <a:solidFill>
                      <a:srgbClr val="C00000"/>
                    </a:solidFill>
                    <a:sym typeface="Symbol" pitchFamily="18" charset="2"/>
                  </a:rPr>
                  <a:t>-2</a:t>
                </a:r>
                <a14:m>
                  <m:oMath xmlns:m="http://schemas.openxmlformats.org/officeDocument/2006/math">
                    <m:r>
                      <a:rPr lang="en-GB" sz="2800" b="1" i="1" baseline="30000">
                        <a:solidFill>
                          <a:srgbClr val="C00000"/>
                        </a:solidFill>
                        <a:latin typeface="Cambria Math" charset="0"/>
                        <a:sym typeface="Symbol" pitchFamily="18" charset="2"/>
                      </a:rPr>
                      <m:t> </m:t>
                    </m:r>
                  </m:oMath>
                </a14:m>
                <a:r>
                  <a:rPr lang="en-GB" sz="2800" b="1" dirty="0">
                    <a:solidFill>
                      <a:srgbClr val="C00000"/>
                    </a:solidFill>
                  </a:rPr>
                  <a:t>(NO</a:t>
                </a:r>
                <a:r>
                  <a:rPr lang="en-GB" sz="28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(PR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]:</a:t>
                </a:r>
              </a:p>
              <a:p>
                <a:r>
                  <a:rPr lang="en-GB" sz="2800" b="1" dirty="0"/>
                  <a:t>8(Fe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+4 (for 2 PR</a:t>
                </a:r>
                <a:r>
                  <a:rPr lang="en-GB" sz="2800" b="1" baseline="-25000" dirty="0"/>
                  <a:t>3</a:t>
                </a:r>
                <a:r>
                  <a:rPr lang="en-GB" sz="2800" b="1" dirty="0"/>
                  <a:t>)+ (2x3)(for 2 NO, 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Neutral NO 3 e donor</a:t>
                </a:r>
                <a:r>
                  <a:rPr lang="en-GB" sz="2800" b="1" dirty="0"/>
                  <a:t>)= 18e;</a:t>
                </a:r>
              </a:p>
              <a:p>
                <a:r>
                  <a:rPr lang="en-GB" sz="2800" b="1" dirty="0"/>
                  <a:t>10(Fe</a:t>
                </a:r>
                <a:r>
                  <a:rPr lang="en-GB" sz="2800" b="1" baseline="30000" dirty="0"/>
                  <a:t>-2</a:t>
                </a:r>
                <a:r>
                  <a:rPr lang="en-GB" sz="2800" b="1" dirty="0"/>
                  <a:t>) +4 (for 2 PR</a:t>
                </a:r>
                <a:r>
                  <a:rPr lang="en-GB" sz="2800" b="1" baseline="-25000" dirty="0"/>
                  <a:t>3</a:t>
                </a:r>
                <a:r>
                  <a:rPr lang="en-GB" sz="2800" b="1" dirty="0"/>
                  <a:t>)+ (2x2)(for 2 NO</a:t>
                </a:r>
                <a:r>
                  <a:rPr lang="en-GB" sz="2800" b="1" baseline="30000" dirty="0"/>
                  <a:t>+</a:t>
                </a:r>
                <a:r>
                  <a:rPr lang="en-GB" sz="2800" b="1" dirty="0"/>
                  <a:t>,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NO</a:t>
                </a:r>
                <a:r>
                  <a:rPr lang="en-GB" sz="2800" b="1" baseline="30000" dirty="0">
                    <a:solidFill>
                      <a:srgbClr val="C00000"/>
                    </a:solidFill>
                  </a:rPr>
                  <a:t>+ 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2e donor</a:t>
                </a:r>
                <a:r>
                  <a:rPr lang="en-GB" sz="2800" b="1"/>
                  <a:t>)= 18</a:t>
                </a:r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32" y="833313"/>
                <a:ext cx="11568330" cy="5816977"/>
              </a:xfrm>
              <a:prstGeom prst="rect">
                <a:avLst/>
              </a:prstGeom>
              <a:blipFill rotWithShape="0">
                <a:blip r:embed="rId2"/>
                <a:stretch>
                  <a:fillRect l="-1054" t="-1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398148" y="96057"/>
            <a:ext cx="9172316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nitrosyls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, cyanides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352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29184" y="961329"/>
                <a:ext cx="11568330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solidFill>
                      <a:srgbClr val="C00000"/>
                    </a:solidFill>
                  </a:rPr>
                  <a:t> Neutral atom method					   Oxidation state method</a:t>
                </a:r>
              </a:p>
              <a:p>
                <a:endParaRPr lang="en-US" sz="800" b="1" dirty="0">
                  <a:solidFill>
                    <a:srgbClr val="C00000"/>
                  </a:solidFill>
                  <a:sym typeface="Symbol" pitchFamily="18" charset="2"/>
                </a:endParaRPr>
              </a:p>
              <a:p>
                <a:endParaRPr lang="en-GB" sz="800" b="1" dirty="0">
                  <a:solidFill>
                    <a:srgbClr val="C00000"/>
                  </a:solidFill>
                </a:endParaRPr>
              </a:p>
              <a:p>
                <a:endParaRPr lang="en-US" sz="800" b="1" dirty="0">
                  <a:solidFill>
                    <a:srgbClr val="92D050"/>
                  </a:solidFill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4.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[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Mn</a:t>
                </a:r>
                <a:r>
                  <a:rPr lang="en-GB" sz="4000" b="1" baseline="30000" dirty="0">
                    <a:solidFill>
                      <a:srgbClr val="C00000"/>
                    </a:solidFill>
                    <a:sym typeface="Symbol" pitchFamily="18" charset="2"/>
                  </a:rPr>
                  <a:t>-3</a:t>
                </a:r>
                <a14:m>
                  <m:oMath xmlns:m="http://schemas.openxmlformats.org/officeDocument/2006/math"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CO)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(NO</a:t>
                </a:r>
                <a:r>
                  <a:rPr lang="en-GB" sz="4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]:</a:t>
                </a:r>
              </a:p>
              <a:p>
                <a:r>
                  <a:rPr lang="en-GB" sz="2800" b="1" dirty="0"/>
                  <a:t>7(Mn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+2 (for CO)+ (3x3)(for 3 NO)= 18e; </a:t>
                </a:r>
              </a:p>
              <a:p>
                <a:r>
                  <a:rPr lang="en-GB" sz="2800" b="1" dirty="0"/>
                  <a:t>					     </a:t>
                </a:r>
              </a:p>
              <a:p>
                <a:r>
                  <a:rPr lang="en-GB" sz="2800" b="1" dirty="0"/>
                  <a:t>					     10(Mn</a:t>
                </a:r>
                <a:r>
                  <a:rPr lang="en-GB" sz="2800" b="1" baseline="30000" dirty="0"/>
                  <a:t>-3</a:t>
                </a:r>
                <a:r>
                  <a:rPr lang="en-GB" sz="2800" b="1" dirty="0"/>
                  <a:t>) +2 (for CO)+ (3x2)(for 3 NO</a:t>
                </a:r>
                <a:r>
                  <a:rPr lang="en-GB" sz="4000" b="1" baseline="30000" dirty="0"/>
                  <a:t>+</a:t>
                </a:r>
                <a:r>
                  <a:rPr lang="en-GB" sz="2800" b="1" dirty="0"/>
                  <a:t>)= 18e</a:t>
                </a:r>
              </a:p>
              <a:p>
                <a:r>
                  <a:rPr lang="en-GB" sz="2800" b="1" dirty="0">
                    <a:solidFill>
                      <a:srgbClr val="92D050"/>
                    </a:solidFill>
                  </a:rPr>
                  <a:t>	</a:t>
                </a:r>
              </a:p>
              <a:p>
                <a:endParaRPr lang="en-US" sz="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84" y="961329"/>
                <a:ext cx="11568330" cy="3170099"/>
              </a:xfrm>
              <a:prstGeom prst="rect">
                <a:avLst/>
              </a:prstGeom>
              <a:blipFill>
                <a:blip r:embed="rId2"/>
                <a:stretch>
                  <a:fillRect l="-1054" t="-1923" r="-7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764" y="96057"/>
            <a:ext cx="1114978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carbonyls, 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nitrosyls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, cyanides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363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268" name="Text Box 4"/>
              <p:cNvSpPr txBox="1">
                <a:spLocks noChangeArrowheads="1"/>
              </p:cNvSpPr>
              <p:nvPr/>
            </p:nvSpPr>
            <p:spPr bwMode="auto">
              <a:xfrm>
                <a:off x="384048" y="633985"/>
                <a:ext cx="11521440" cy="19316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71475" indent="-371475"/>
                <a:r>
                  <a:rPr lang="en-US" sz="3200" b="1" dirty="0">
                    <a:solidFill>
                      <a:srgbClr val="C00000"/>
                    </a:solidFill>
                  </a:rPr>
                  <a:t>𝑁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𝒏</m:t>
                            </m:r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𝒙</m:t>
                            </m:r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𝟏𝟖</m:t>
                            </m:r>
                          </m:e>
                        </m:d>
                        <m:r>
                          <a:rPr lang="en-US" sz="32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 −</m:t>
                        </m:r>
                        <m:r>
                          <a:rPr lang="en-US" sz="32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𝑨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; N</a:t>
                </a:r>
                <a:r>
                  <a:rPr lang="en-US" sz="2400" b="1" dirty="0"/>
                  <a:t> is total number of M-M bonds,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𝑛</a:t>
                </a:r>
                <a:r>
                  <a:rPr lang="en-US" sz="2400" b="1" dirty="0"/>
                  <a:t> is the number of metal atoms in the complex.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𝐴 </a:t>
                </a:r>
                <a:r>
                  <a:rPr lang="en-US" sz="2400" b="1" dirty="0"/>
                  <a:t>is the total valence electrons (TVE) of the complex. (which is sum of valence electrons of the metal and the electrons gained from each ligand)</a:t>
                </a:r>
              </a:p>
              <a:p>
                <a:pPr marL="371475" indent="-371475"/>
                <a:endParaRPr lang="en-US" sz="2400" dirty="0"/>
              </a:p>
            </p:txBody>
          </p:sp>
        </mc:Choice>
        <mc:Fallback xmlns="">
          <p:sp>
            <p:nvSpPr>
              <p:cNvPr id="11268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048" y="633985"/>
                <a:ext cx="11521440" cy="1931619"/>
              </a:xfrm>
              <a:prstGeom prst="rect">
                <a:avLst/>
              </a:prstGeom>
              <a:blipFill rotWithShape="0">
                <a:blip r:embed="rId3"/>
                <a:stretch>
                  <a:fillRect l="-132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755648" y="152401"/>
            <a:ext cx="8339328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How to determine the total number of metal - metal bonds </a:t>
            </a:r>
          </a:p>
        </p:txBody>
      </p:sp>
      <p:sp>
        <p:nvSpPr>
          <p:cNvPr id="11270" name="Rectangle 19"/>
          <p:cNvSpPr>
            <a:spLocks noChangeArrowheads="1"/>
          </p:cNvSpPr>
          <p:nvPr/>
        </p:nvSpPr>
        <p:spPr bwMode="auto">
          <a:xfrm>
            <a:off x="3009901" y="209073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N"/>
          </a:p>
        </p:txBody>
      </p:sp>
      <p:graphicFrame>
        <p:nvGraphicFramePr>
          <p:cNvPr id="1126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488275"/>
              </p:ext>
            </p:extLst>
          </p:nvPr>
        </p:nvGraphicFramePr>
        <p:xfrm>
          <a:off x="10094976" y="3270671"/>
          <a:ext cx="7239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793750" imgH="552450" progId="">
                  <p:embed/>
                </p:oleObj>
              </mc:Choice>
              <mc:Fallback>
                <p:oleObj name="CS ChemDraw Drawing" r:id="rId4" imgW="793750" imgH="552450" progId="">
                  <p:embed/>
                  <p:pic>
                    <p:nvPicPr>
                      <p:cNvPr id="1126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4976" y="3270671"/>
                        <a:ext cx="723900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Rectangle 26"/>
          <p:cNvSpPr>
            <a:spLocks noChangeArrowheads="1"/>
          </p:cNvSpPr>
          <p:nvPr/>
        </p:nvSpPr>
        <p:spPr bwMode="auto">
          <a:xfrm>
            <a:off x="3009901" y="209073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N"/>
          </a:p>
        </p:txBody>
      </p:sp>
      <p:graphicFrame>
        <p:nvGraphicFramePr>
          <p:cNvPr id="112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230810"/>
              </p:ext>
            </p:extLst>
          </p:nvPr>
        </p:nvGraphicFramePr>
        <p:xfrm>
          <a:off x="10094976" y="3996830"/>
          <a:ext cx="61912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895350" imgH="867833" progId="">
                  <p:embed/>
                </p:oleObj>
              </mc:Choice>
              <mc:Fallback>
                <p:oleObj name="CS ChemDraw Drawing" r:id="rId6" imgW="895350" imgH="867833" progId="">
                  <p:embed/>
                  <p:pic>
                    <p:nvPicPr>
                      <p:cNvPr id="1126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4976" y="3996830"/>
                        <a:ext cx="619125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Group 2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996357"/>
              </p:ext>
            </p:extLst>
          </p:nvPr>
        </p:nvGraphicFramePr>
        <p:xfrm>
          <a:off x="192023" y="2356724"/>
          <a:ext cx="11064241" cy="3965258"/>
        </p:xfrm>
        <a:graphic>
          <a:graphicData uri="http://schemas.openxmlformats.org/drawingml/2006/table">
            <a:tbl>
              <a:tblPr/>
              <a:tblGrid>
                <a:gridCol w="2457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22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Molecule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TVE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(18 × </a:t>
                      </a:r>
                      <a:r>
                        <a:rPr kumimoji="0" lang="en-GB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– </a:t>
                      </a:r>
                      <a:r>
                        <a:rPr kumimoji="0" lang="en-GB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M–M bonds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Bonds per metal (18-A/n)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Basic geometry of metal atoms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Fe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(3x8)+(12x2)=48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(18x3)=54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– 48 = 6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 =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48/3 = 16; 2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7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(4x9)+(12x2)=60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 – 60 = 12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12/2 = 6 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60/4 = 15; 3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[η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-CpMo(CO)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  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– 30 = 6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 =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30/2 = 15;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Mo≡Mo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7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-C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4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H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4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Fe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3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– 30 = 6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 =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30/2 = 15;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Fe≡Fe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Fe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(2x8)+(9x2)=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(2x18)=36, 36 – 34 = 2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2/2 = 1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34/2 = 17; 1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Fe–Fe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866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96112" y="304628"/>
                <a:ext cx="10716768" cy="6331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/>
                <a:r>
                  <a:rPr lang="en-US" sz="3600" b="1" dirty="0"/>
                  <a:t>Applications of 18 Electron Rule</a:t>
                </a:r>
              </a:p>
              <a:p>
                <a:pPr fontAlgn="base"/>
                <a:endParaRPr lang="en-US" sz="800" b="1" dirty="0"/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>
                    <a:solidFill>
                      <a:srgbClr val="C00000"/>
                    </a:solidFill>
                  </a:rPr>
                  <a:t>Predicts the stability </a:t>
                </a:r>
                <a:r>
                  <a:rPr lang="en-US" sz="2800" b="1" dirty="0"/>
                  <a:t>of various organometallic compounds.</a:t>
                </a:r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>
                    <a:solidFill>
                      <a:srgbClr val="C00000"/>
                    </a:solidFill>
                  </a:rPr>
                  <a:t>Predicts the reactivity </a:t>
                </a:r>
                <a:r>
                  <a:rPr lang="en-US" sz="2800" b="1" dirty="0"/>
                  <a:t>of transition elements.</a:t>
                </a:r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/>
                  <a:t>Used to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predict and refine the formulas </a:t>
                </a:r>
                <a:r>
                  <a:rPr lang="en-US" sz="2800" b="1" dirty="0"/>
                  <a:t>of various complex compounds, especially organometallic compounds.</a:t>
                </a:r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/>
                  <a:t>Used to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predict the existence of metal-metal bonds </a:t>
                </a:r>
                <a:r>
                  <a:rPr lang="en-US" sz="2800" b="1" dirty="0"/>
                  <a:t>in complexes.</a:t>
                </a:r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>
                    <a:solidFill>
                      <a:srgbClr val="C00000"/>
                    </a:solidFill>
                  </a:rPr>
                  <a:t>Total number of metal-metal bonds in an element(N)</a:t>
                </a:r>
                <a:r>
                  <a:rPr lang="en-US" sz="2800" b="1" dirty="0"/>
                  <a:t>,</a:t>
                </a:r>
                <a:br>
                  <a:rPr lang="en-US" sz="2800" b="1" dirty="0"/>
                </a:br>
                <a:r>
                  <a:rPr lang="en-US" sz="3600" b="1" dirty="0">
                    <a:solidFill>
                      <a:srgbClr val="C00000"/>
                    </a:solidFill>
                  </a:rPr>
                  <a:t>𝑁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3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𝒏</m:t>
                            </m:r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𝒙</m:t>
                            </m:r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𝟏𝟖</m:t>
                            </m:r>
                          </m:e>
                        </m:d>
                        <m:r>
                          <a:rPr lang="en-US" sz="3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 −</m:t>
                        </m:r>
                        <m:r>
                          <a:rPr lang="en-US" sz="3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𝑨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𝟐</m:t>
                        </m:r>
                      </m:den>
                    </m:f>
                  </m:oMath>
                </a14:m>
                <a:br>
                  <a:rPr lang="en-US" sz="2800" b="1" dirty="0"/>
                </a:br>
                <a:r>
                  <a:rPr lang="en-US" sz="2800" b="1" dirty="0"/>
                  <a:t>Here,</a:t>
                </a:r>
                <a:br>
                  <a:rPr lang="en-US" sz="2800" b="1" dirty="0"/>
                </a:br>
                <a:r>
                  <a:rPr lang="en-US" sz="2800" b="1" dirty="0">
                    <a:solidFill>
                      <a:srgbClr val="C00000"/>
                    </a:solidFill>
                  </a:rPr>
                  <a:t>𝑛</a:t>
                </a:r>
                <a:r>
                  <a:rPr lang="en-US" sz="2800" b="1" dirty="0"/>
                  <a:t> is the number of metal atoms in the complex.</a:t>
                </a:r>
                <a:br>
                  <a:rPr lang="en-US" sz="2800" b="1" dirty="0"/>
                </a:br>
                <a:r>
                  <a:rPr lang="en-US" sz="2800" b="1" dirty="0">
                    <a:solidFill>
                      <a:srgbClr val="C00000"/>
                    </a:solidFill>
                  </a:rPr>
                  <a:t>𝐴 </a:t>
                </a:r>
                <a:r>
                  <a:rPr lang="en-US" sz="2800" b="1" dirty="0"/>
                  <a:t>is the total valence electrons (TVE) of the complex. (which is sum of valence electrons of the metal and the electrons gained from each ligand)</a:t>
                </a:r>
                <a:endParaRPr lang="en-US" sz="2800" b="1" i="0" dirty="0">
                  <a:effectLst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12" y="304628"/>
                <a:ext cx="10716768" cy="6331798"/>
              </a:xfrm>
              <a:prstGeom prst="rect">
                <a:avLst/>
              </a:prstGeom>
              <a:blipFill rotWithShape="0">
                <a:blip r:embed="rId2"/>
                <a:stretch>
                  <a:fillRect l="-1706" t="-1540" b="-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3828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365760" y="636217"/>
            <a:ext cx="1133856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b="1" dirty="0"/>
              <a:t> 1. The rule is not applicable to organometallic compounds of </a:t>
            </a:r>
            <a:r>
              <a:rPr lang="en-GB" sz="2400" b="1" dirty="0">
                <a:solidFill>
                  <a:srgbClr val="C00000"/>
                </a:solidFill>
              </a:rPr>
              <a:t>main group metals </a:t>
            </a:r>
            <a:r>
              <a:rPr lang="en-GB" sz="2400" b="1" dirty="0"/>
              <a:t>as well as to those of </a:t>
            </a:r>
            <a:r>
              <a:rPr lang="en-GB" sz="2400" b="1" dirty="0">
                <a:solidFill>
                  <a:srgbClr val="C00000"/>
                </a:solidFill>
              </a:rPr>
              <a:t>lanthanide and actinide metals</a:t>
            </a:r>
            <a:r>
              <a:rPr lang="en-GB" sz="2400" b="1" dirty="0"/>
              <a:t>. </a:t>
            </a:r>
          </a:p>
          <a:p>
            <a:endParaRPr lang="en-GB" sz="800" b="1" dirty="0"/>
          </a:p>
          <a:p>
            <a:r>
              <a:rPr lang="en-GB" sz="2400" b="1" dirty="0"/>
              <a:t>2. Some organometallic complexes of the </a:t>
            </a:r>
            <a:r>
              <a:rPr lang="en-GB" sz="2400" b="1" dirty="0">
                <a:solidFill>
                  <a:srgbClr val="C00000"/>
                </a:solidFill>
              </a:rPr>
              <a:t>early transition metals </a:t>
            </a:r>
            <a:r>
              <a:rPr lang="en-GB" sz="2400" b="1" dirty="0"/>
              <a:t>(e.g. Cp</a:t>
            </a:r>
            <a:r>
              <a:rPr lang="en-GB" sz="2400" b="1" baseline="-25000" dirty="0"/>
              <a:t>2</a:t>
            </a:r>
            <a:r>
              <a:rPr lang="en-GB" sz="2400" b="1" dirty="0"/>
              <a:t>TiCl</a:t>
            </a:r>
            <a:r>
              <a:rPr lang="en-GB" sz="2400" b="1" baseline="-25000" dirty="0"/>
              <a:t>2</a:t>
            </a:r>
            <a:r>
              <a:rPr lang="en-GB" sz="2400" b="1" dirty="0"/>
              <a:t>, WMe</a:t>
            </a:r>
            <a:r>
              <a:rPr lang="en-GB" sz="2400" b="1" baseline="-25000" dirty="0"/>
              <a:t>6</a:t>
            </a:r>
            <a:r>
              <a:rPr lang="en-GB" sz="2400" b="1" dirty="0"/>
              <a:t>, Me</a:t>
            </a:r>
            <a:r>
              <a:rPr lang="en-GB" sz="2400" b="1" baseline="-25000" dirty="0"/>
              <a:t>2</a:t>
            </a:r>
            <a:r>
              <a:rPr lang="en-GB" sz="2400" b="1" dirty="0"/>
              <a:t>NbCl</a:t>
            </a:r>
            <a:r>
              <a:rPr lang="en-GB" sz="2400" b="1" baseline="-25000" dirty="0"/>
              <a:t>3</a:t>
            </a:r>
            <a:r>
              <a:rPr lang="en-GB" sz="2400" b="1" dirty="0"/>
              <a:t>, CpWOCl</a:t>
            </a:r>
            <a:r>
              <a:rPr lang="en-GB" sz="2400" b="1" baseline="-25000" dirty="0"/>
              <a:t>3</a:t>
            </a:r>
            <a:r>
              <a:rPr lang="en-GB" sz="2400" b="1" dirty="0"/>
              <a:t>) </a:t>
            </a:r>
          </a:p>
          <a:p>
            <a:endParaRPr lang="en-GB" sz="800" b="1" dirty="0"/>
          </a:p>
          <a:p>
            <a:r>
              <a:rPr lang="en-GB" sz="2400" b="1" dirty="0"/>
              <a:t>3. Can not predict no. of </a:t>
            </a:r>
            <a:r>
              <a:rPr lang="en-GB" sz="2400" b="1" dirty="0">
                <a:solidFill>
                  <a:srgbClr val="C00000"/>
                </a:solidFill>
              </a:rPr>
              <a:t>terminal &amp; bridging </a:t>
            </a:r>
            <a:r>
              <a:rPr lang="en-GB" sz="2400" b="1" dirty="0" err="1">
                <a:solidFill>
                  <a:srgbClr val="C00000"/>
                </a:solidFill>
              </a:rPr>
              <a:t>Lig</a:t>
            </a:r>
            <a:r>
              <a:rPr lang="en-GB" sz="2400" b="1" dirty="0">
                <a:solidFill>
                  <a:srgbClr val="C00000"/>
                </a:solidFill>
              </a:rPr>
              <a:t> (CO)</a:t>
            </a:r>
            <a:endParaRPr lang="en-US" sz="2400" b="1" dirty="0">
              <a:solidFill>
                <a:srgbClr val="C00000"/>
              </a:solidFill>
            </a:endParaRPr>
          </a:p>
          <a:p>
            <a:endParaRPr lang="en-US" sz="800" b="1" dirty="0"/>
          </a:p>
          <a:p>
            <a:r>
              <a:rPr lang="en-US" sz="2400" b="1" dirty="0"/>
              <a:t>4. Electronic effects </a:t>
            </a:r>
            <a:endParaRPr lang="en-US" sz="2400" dirty="0"/>
          </a:p>
          <a:p>
            <a:r>
              <a:rPr lang="en-US" sz="2400" b="1" dirty="0"/>
              <a:t>Late TM with d8 electron configurations e.g. Rh(I), </a:t>
            </a:r>
            <a:r>
              <a:rPr lang="en-US" sz="2400" b="1" dirty="0" err="1"/>
              <a:t>Ir</a:t>
            </a:r>
            <a:r>
              <a:rPr lang="en-US" sz="2400" b="1" dirty="0"/>
              <a:t>(I), </a:t>
            </a:r>
            <a:r>
              <a:rPr lang="en-US" sz="2400" b="1" dirty="0" err="1"/>
              <a:t>Pd</a:t>
            </a:r>
            <a:r>
              <a:rPr lang="en-US" sz="2400" b="1" dirty="0"/>
              <a:t>(II), Pt(II) have a strong tendency to form square planar 16 VE complexes. Similarly, d10 complexes tend to form trigonal 16 VE complexes. As the atomic number Z increases, the d-shell is </a:t>
            </a:r>
            <a:r>
              <a:rPr lang="en-US" sz="2400" b="1" dirty="0" err="1"/>
              <a:t>stabilised</a:t>
            </a:r>
            <a:r>
              <a:rPr lang="en-US" sz="2400" b="1" dirty="0"/>
              <a:t> (lowers in energy). The occupied dz2 orbital (perpendicular to the plane) is no longer involved in ligand bonding. </a:t>
            </a:r>
          </a:p>
          <a:p>
            <a:endParaRPr lang="en-US" sz="800" dirty="0"/>
          </a:p>
          <a:p>
            <a:r>
              <a:rPr lang="en-US" sz="2400" b="1" dirty="0"/>
              <a:t>5. Steric Effects </a:t>
            </a:r>
            <a:endParaRPr lang="en-US" sz="2400" dirty="0"/>
          </a:p>
          <a:p>
            <a:r>
              <a:rPr lang="en-US" sz="2400" b="1" dirty="0"/>
              <a:t>Early TM have fewer d-electrons to start with than the middle and late TM, so they must achieve their 18e count by coordination of a larger number of ligands. If the ligands involved are too bulky, then low-electron count complexes are formed. </a:t>
            </a:r>
          </a:p>
        </p:txBody>
      </p:sp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4194048" y="174552"/>
            <a:ext cx="474878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Exceptions to the 18 electron rule</a:t>
            </a:r>
          </a:p>
        </p:txBody>
      </p:sp>
    </p:spTree>
    <p:extLst>
      <p:ext uri="{BB962C8B-B14F-4D97-AF65-F5344CB8AC3E}">
        <p14:creationId xmlns:p14="http://schemas.microsoft.com/office/powerpoint/2010/main" val="1557454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701" y="1060069"/>
            <a:ext cx="11459497" cy="1325563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r>
              <a:rPr lang="en-US" sz="3100" b="1" dirty="0">
                <a:solidFill>
                  <a:srgbClr val="C00000"/>
                </a:solidFill>
              </a:rPr>
              <a:t> </a:t>
            </a:r>
            <a:r>
              <a:rPr lang="en-US" sz="3100" b="1" dirty="0">
                <a:solidFill>
                  <a:srgbClr val="C00000"/>
                </a:solidFill>
                <a:latin typeface="+mn-lt"/>
              </a:rPr>
              <a:t>Square planner d</a:t>
            </a:r>
            <a:r>
              <a:rPr lang="en-US" sz="3100" b="1" baseline="30000" dirty="0">
                <a:solidFill>
                  <a:srgbClr val="C00000"/>
                </a:solidFill>
                <a:latin typeface="+mn-lt"/>
              </a:rPr>
              <a:t>8</a:t>
            </a:r>
            <a:r>
              <a:rPr lang="en-US" sz="3100" b="1" dirty="0">
                <a:solidFill>
                  <a:srgbClr val="C00000"/>
                </a:solidFill>
                <a:latin typeface="+mn-lt"/>
              </a:rPr>
              <a:t> complexes of 4d &amp; 5d transition series of group 9, i.e. Rh(I), </a:t>
            </a:r>
            <a:r>
              <a:rPr lang="en-US" sz="3100" b="1" dirty="0" err="1">
                <a:solidFill>
                  <a:srgbClr val="C00000"/>
                </a:solidFill>
                <a:latin typeface="+mn-lt"/>
              </a:rPr>
              <a:t>Ir</a:t>
            </a:r>
            <a:r>
              <a:rPr lang="en-US" sz="3100" b="1" dirty="0">
                <a:solidFill>
                  <a:srgbClr val="C00000"/>
                </a:solidFill>
                <a:latin typeface="+mn-lt"/>
              </a:rPr>
              <a:t> (I),  and group 10 , i.e. </a:t>
            </a:r>
            <a:r>
              <a:rPr lang="en-US" sz="3100" b="1" dirty="0" err="1">
                <a:solidFill>
                  <a:srgbClr val="C00000"/>
                </a:solidFill>
                <a:latin typeface="+mn-lt"/>
              </a:rPr>
              <a:t>Pd</a:t>
            </a:r>
            <a:r>
              <a:rPr lang="en-US" sz="3100" b="1" dirty="0">
                <a:solidFill>
                  <a:srgbClr val="C00000"/>
                </a:solidFill>
                <a:latin typeface="+mn-lt"/>
              </a:rPr>
              <a:t>(II), Pt (II), &amp; Cu(III)  are 16 e compounds </a:t>
            </a: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r>
              <a:rPr lang="en-GB" sz="3100" b="1" dirty="0">
                <a:solidFill>
                  <a:srgbClr val="C00000"/>
                </a:solidFill>
                <a:latin typeface="+mn-lt"/>
              </a:rPr>
              <a:t>Neutral atom method			Oxidation state method</a:t>
            </a: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r>
              <a:rPr lang="en-US" sz="3100" b="1" dirty="0">
                <a:solidFill>
                  <a:srgbClr val="C00000"/>
                </a:solidFill>
                <a:latin typeface="+mn-lt"/>
                <a:sym typeface="Symbol" pitchFamily="18" charset="2"/>
              </a:rPr>
              <a:t>1.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 Wilkinson’s catalyst [Cl(PPh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)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Rh(I)]:</a:t>
            </a: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r>
              <a:rPr lang="en-GB" sz="3100" b="1" dirty="0"/>
              <a:t> </a:t>
            </a:r>
            <a:r>
              <a:rPr lang="en-GB" sz="3100" b="1" dirty="0">
                <a:latin typeface="+mn-lt"/>
              </a:rPr>
              <a:t>9(Rh</a:t>
            </a:r>
            <a:r>
              <a:rPr lang="en-GB" sz="3100" b="1" baseline="30000" dirty="0">
                <a:latin typeface="+mn-lt"/>
              </a:rPr>
              <a:t>0</a:t>
            </a:r>
            <a:r>
              <a:rPr lang="en-GB" sz="3100" b="1" dirty="0">
                <a:latin typeface="+mn-lt"/>
              </a:rPr>
              <a:t>)+1 (for Cl</a:t>
            </a:r>
            <a:r>
              <a:rPr lang="en-GB" b="1" baseline="30000" dirty="0">
                <a:latin typeface="+mn-lt"/>
              </a:rPr>
              <a:t>.</a:t>
            </a:r>
            <a:r>
              <a:rPr lang="en-GB" sz="3100" b="1" dirty="0">
                <a:latin typeface="+mn-lt"/>
              </a:rPr>
              <a:t>)+ (3x2)for 2 PPh3 = 16e; 8(Rh</a:t>
            </a:r>
            <a:r>
              <a:rPr lang="en-GB" sz="3100" b="1" baseline="30000" dirty="0">
                <a:latin typeface="+mn-lt"/>
              </a:rPr>
              <a:t>+1</a:t>
            </a:r>
            <a:r>
              <a:rPr lang="en-GB" sz="3100" b="1" dirty="0">
                <a:latin typeface="+mn-lt"/>
              </a:rPr>
              <a:t>)+2 (for Cl-)+ (3x2)for 2 PPh3 = 16e		</a:t>
            </a:r>
            <a:br>
              <a:rPr lang="en-US" sz="3100" b="1" dirty="0">
                <a:latin typeface="+mn-lt"/>
              </a:rPr>
            </a:br>
            <a:r>
              <a:rPr lang="en-US" sz="3100" b="1" dirty="0">
                <a:solidFill>
                  <a:srgbClr val="C00000"/>
                </a:solidFill>
                <a:latin typeface="+mn-lt"/>
                <a:sym typeface="Symbol" pitchFamily="18" charset="2"/>
              </a:rPr>
              <a:t>2. </a:t>
            </a:r>
            <a:r>
              <a:rPr lang="en-US" sz="3100" b="1" dirty="0" err="1">
                <a:solidFill>
                  <a:srgbClr val="C00000"/>
                </a:solidFill>
                <a:latin typeface="+mn-lt"/>
                <a:sym typeface="Symbol" pitchFamily="18" charset="2"/>
              </a:rPr>
              <a:t>Vaska</a:t>
            </a:r>
            <a:r>
              <a:rPr lang="en-US" sz="3100" b="1" dirty="0">
                <a:solidFill>
                  <a:srgbClr val="C00000"/>
                </a:solidFill>
                <a:latin typeface="+mn-lt"/>
                <a:sym typeface="Symbol" pitchFamily="18" charset="2"/>
              </a:rPr>
              <a:t>’ complex [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Cl(PPh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)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(CO)</a:t>
            </a:r>
            <a:r>
              <a:rPr lang="en-GB" sz="3100" b="1" dirty="0" err="1">
                <a:solidFill>
                  <a:srgbClr val="C00000"/>
                </a:solidFill>
                <a:latin typeface="+mn-lt"/>
              </a:rPr>
              <a:t>Ir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(I)]: </a:t>
            </a:r>
            <a:br>
              <a:rPr lang="en-GB" sz="3100" b="1" baseline="30000" dirty="0">
                <a:solidFill>
                  <a:srgbClr val="C00000"/>
                </a:solidFill>
                <a:latin typeface="+mn-lt"/>
              </a:rPr>
            </a:br>
            <a:r>
              <a:rPr lang="en-GB" sz="3100" b="1" dirty="0">
                <a:latin typeface="+mn-lt"/>
              </a:rPr>
              <a:t> 9(Ir</a:t>
            </a:r>
            <a:r>
              <a:rPr lang="en-GB" sz="3100" b="1" baseline="30000" dirty="0">
                <a:latin typeface="+mn-lt"/>
              </a:rPr>
              <a:t>0</a:t>
            </a:r>
            <a:r>
              <a:rPr lang="en-GB" sz="3100" b="1" dirty="0">
                <a:latin typeface="+mn-lt"/>
              </a:rPr>
              <a:t>) +1(for Cl</a:t>
            </a:r>
            <a:r>
              <a:rPr lang="en-GB" b="1" baseline="30000" dirty="0">
                <a:latin typeface="+mn-lt"/>
              </a:rPr>
              <a:t>.</a:t>
            </a:r>
            <a:r>
              <a:rPr lang="en-GB" sz="3100" b="1" dirty="0">
                <a:latin typeface="+mn-lt"/>
              </a:rPr>
              <a:t>) + (2x2)for 2 PPh3 +2 (for CO)= 16e; 8(Ir</a:t>
            </a:r>
            <a:r>
              <a:rPr lang="en-GB" sz="3100" b="1" baseline="30000" dirty="0">
                <a:latin typeface="+mn-lt"/>
              </a:rPr>
              <a:t>+1</a:t>
            </a:r>
            <a:r>
              <a:rPr lang="en-GB" sz="3100" b="1" dirty="0">
                <a:latin typeface="+mn-lt"/>
              </a:rPr>
              <a:t>) +2(for Cl-) +(2x2)for 2 PPh3 +2 (for CO)= 16e		</a:t>
            </a:r>
            <a:br>
              <a:rPr lang="en-GB" sz="3100" b="1" dirty="0">
                <a:latin typeface="+mn-lt"/>
              </a:rPr>
            </a:br>
            <a:br>
              <a:rPr lang="en-GB" sz="3100" b="1" dirty="0">
                <a:latin typeface="+mn-lt"/>
              </a:rPr>
            </a:br>
            <a:r>
              <a:rPr lang="en-GB" sz="3100" b="1" dirty="0">
                <a:solidFill>
                  <a:srgbClr val="C00000"/>
                </a:solidFill>
                <a:latin typeface="+mn-lt"/>
              </a:rPr>
              <a:t>3. </a:t>
            </a:r>
            <a:r>
              <a:rPr lang="en-GB" sz="3100" b="1" dirty="0" err="1">
                <a:solidFill>
                  <a:srgbClr val="C00000"/>
                </a:solidFill>
                <a:latin typeface="+mn-lt"/>
              </a:rPr>
              <a:t>Zeise’s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 salt K[Pt(C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4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)Cl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]H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O: K</a:t>
            </a:r>
            <a:r>
              <a:rPr lang="en-GB" sz="3100" b="1" baseline="30000" dirty="0">
                <a:solidFill>
                  <a:srgbClr val="C00000"/>
                </a:solidFill>
                <a:latin typeface="+mn-lt"/>
              </a:rPr>
              <a:t>+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 + [Pt(C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4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)Cl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]</a:t>
            </a:r>
            <a:r>
              <a:rPr lang="en-GB" b="1" baseline="30000" dirty="0">
                <a:solidFill>
                  <a:srgbClr val="C00000"/>
                </a:solidFill>
                <a:latin typeface="+mn-lt"/>
              </a:rPr>
              <a:t>-</a:t>
            </a:r>
            <a:br>
              <a:rPr lang="en-GB" b="1" baseline="30000" dirty="0">
                <a:solidFill>
                  <a:srgbClr val="C00000"/>
                </a:solidFill>
                <a:latin typeface="+mn-lt"/>
              </a:rPr>
            </a:br>
            <a:r>
              <a:rPr lang="en-GB" sz="3100" b="1" dirty="0"/>
              <a:t> </a:t>
            </a:r>
            <a:r>
              <a:rPr lang="en-GB" sz="3100" b="1" dirty="0">
                <a:latin typeface="+mn-lt"/>
              </a:rPr>
              <a:t>10(Pt</a:t>
            </a:r>
            <a:r>
              <a:rPr lang="en-GB" sz="3100" b="1" baseline="30000" dirty="0">
                <a:latin typeface="+mn-lt"/>
              </a:rPr>
              <a:t>0</a:t>
            </a:r>
            <a:r>
              <a:rPr lang="en-GB" sz="3100" b="1" dirty="0">
                <a:latin typeface="+mn-lt"/>
              </a:rPr>
              <a:t>) +3(for 3 Cl</a:t>
            </a:r>
            <a:r>
              <a:rPr lang="en-GB" b="1" baseline="30000" dirty="0">
                <a:latin typeface="+mn-lt"/>
              </a:rPr>
              <a:t>.</a:t>
            </a:r>
            <a:r>
              <a:rPr lang="en-GB" sz="3100" b="1" dirty="0">
                <a:latin typeface="+mn-lt"/>
              </a:rPr>
              <a:t>) + 2 for C</a:t>
            </a:r>
            <a:r>
              <a:rPr lang="en-GB" sz="3100" b="1" baseline="-25000" dirty="0">
                <a:latin typeface="+mn-lt"/>
              </a:rPr>
              <a:t>2</a:t>
            </a:r>
            <a:r>
              <a:rPr lang="en-GB" sz="3100" b="1" dirty="0">
                <a:latin typeface="+mn-lt"/>
              </a:rPr>
              <a:t>H</a:t>
            </a:r>
            <a:r>
              <a:rPr lang="en-GB" sz="3100" b="1" baseline="-25000" dirty="0">
                <a:latin typeface="+mn-lt"/>
              </a:rPr>
              <a:t>4</a:t>
            </a:r>
            <a:r>
              <a:rPr lang="en-GB" sz="3100" b="1" dirty="0">
                <a:latin typeface="+mn-lt"/>
              </a:rPr>
              <a:t> +1 (for -1)= 16e; </a:t>
            </a:r>
            <a:br>
              <a:rPr lang="en-GB" sz="3100" b="1" dirty="0">
                <a:latin typeface="+mn-lt"/>
              </a:rPr>
            </a:br>
            <a:r>
              <a:rPr lang="en-GB" sz="3100" b="1" dirty="0">
                <a:latin typeface="+mn-lt"/>
              </a:rPr>
              <a:t>8(Pt</a:t>
            </a:r>
            <a:r>
              <a:rPr lang="en-GB" sz="3100" b="1" baseline="30000" dirty="0">
                <a:latin typeface="+mn-lt"/>
              </a:rPr>
              <a:t>+2</a:t>
            </a:r>
            <a:r>
              <a:rPr lang="en-GB" sz="3100" b="1" dirty="0">
                <a:latin typeface="+mn-lt"/>
              </a:rPr>
              <a:t>) +6(for 3 Cl</a:t>
            </a:r>
            <a:r>
              <a:rPr lang="en-GB" b="1" baseline="30000" dirty="0">
                <a:latin typeface="+mn-lt"/>
              </a:rPr>
              <a:t>-</a:t>
            </a:r>
            <a:r>
              <a:rPr lang="en-GB" sz="3100" b="1" dirty="0">
                <a:latin typeface="+mn-lt"/>
              </a:rPr>
              <a:t>) + 2 for C</a:t>
            </a:r>
            <a:r>
              <a:rPr lang="en-GB" sz="3100" b="1" baseline="-25000" dirty="0">
                <a:latin typeface="+mn-lt"/>
              </a:rPr>
              <a:t>2</a:t>
            </a:r>
            <a:r>
              <a:rPr lang="en-GB" sz="3100" b="1" dirty="0">
                <a:latin typeface="+mn-lt"/>
              </a:rPr>
              <a:t>H</a:t>
            </a:r>
            <a:r>
              <a:rPr lang="en-GB" sz="3100" b="1" baseline="-25000" dirty="0">
                <a:latin typeface="+mn-lt"/>
              </a:rPr>
              <a:t>4</a:t>
            </a:r>
            <a:r>
              <a:rPr lang="en-GB" sz="3100" b="1" dirty="0">
                <a:latin typeface="+mn-lt"/>
              </a:rPr>
              <a:t> = 16e </a:t>
            </a: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endParaRPr lang="en-US" sz="31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738360" y="0"/>
            <a:ext cx="2874756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16-electron rules 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513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7288" y="561032"/>
            <a:ext cx="6833103" cy="5098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67149" y="5727009"/>
                <a:ext cx="11926528" cy="10007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More back bonding = More increase of the M-C bond order = More lowering of the C=O bond order = More lower </a:t>
                </a:r>
                <a:r>
                  <a:rPr lang="en-US" sz="2400" b="1" dirty="0">
                    <a:sym typeface="Symbol"/>
                  </a:rPr>
                  <a:t> </a:t>
                </a:r>
                <a:r>
                  <a:rPr lang="en-US" sz="2400" b="1" baseline="-25000" dirty="0">
                    <a:sym typeface="Symbol"/>
                  </a:rPr>
                  <a:t>CO </a:t>
                </a:r>
                <a:r>
                  <a:rPr lang="en-US" sz="2400" b="1" dirty="0">
                    <a:sym typeface="Symbol"/>
                  </a:rPr>
                  <a:t>stretching frequency.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ΔE = E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– E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hΔν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𝒉𝒄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𝜟𝝀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hcΔ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, So E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acc>
                      <m:accPr>
                        <m:chr m:val="̅"/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(in cm</a:t>
                </a:r>
                <a:r>
                  <a:rPr lang="en-US" sz="2400" b="1" baseline="30000" dirty="0">
                    <a:solidFill>
                      <a:srgbClr val="C00000"/>
                    </a:solidFill>
                  </a:rPr>
                  <a:t>-1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49" y="5727009"/>
                <a:ext cx="11926528" cy="1000787"/>
              </a:xfrm>
              <a:prstGeom prst="rect">
                <a:avLst/>
              </a:prstGeom>
              <a:blipFill>
                <a:blip r:embed="rId5"/>
                <a:stretch>
                  <a:fillRect l="-766" t="-4848" r="-1226" b="-48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/>
              <p:cNvSpPr txBox="1">
                <a:spLocks noChangeArrowheads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-acceptor properties of CO, synergic effect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blipFill rotWithShape="0">
                <a:blip r:embed="rId6"/>
                <a:stretch>
                  <a:fillRect t="-12791" b="-30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2101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5864" y="647730"/>
                <a:ext cx="11353800" cy="606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/>
                  <a:t>C of CO is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poor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donation </a:t>
                </a:r>
                <a:r>
                  <a:rPr lang="en-US" sz="2800" b="1" dirty="0"/>
                  <a:t>(i.e.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poor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𝐛𝐚𝐬𝐢𝐜𝐢𝐭𝐲</m:t>
                    </m:r>
                  </m:oMath>
                </a14:m>
                <a:r>
                  <a:rPr lang="en-US" sz="2800" b="1" dirty="0"/>
                  <a:t>) &amp;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good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-acceptor ligand </a:t>
                </a:r>
                <a:r>
                  <a:rPr lang="en-US" sz="2800" b="1" dirty="0"/>
                  <a:t>(i.e.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-acid ligand, </a:t>
                </a:r>
                <a:r>
                  <a:rPr lang="en-US" sz="2800" b="1" dirty="0"/>
                  <a:t>according to Lewis acid-base concept)</a:t>
                </a:r>
              </a:p>
              <a:p>
                <a:endParaRPr lang="en-US" sz="2800" b="1" dirty="0"/>
              </a:p>
              <a:p>
                <a:r>
                  <a:rPr lang="en-US" sz="2800" b="1" dirty="0"/>
                  <a:t>In fact, the O end is not only a poor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donation </a:t>
                </a:r>
                <a:r>
                  <a:rPr lang="en-US" sz="2800" b="1" dirty="0"/>
                  <a:t>but also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poorer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-acceptor, because only the minor lobes of the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* -LUMO are concentrated on the O end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endParaRPr lang="en-US" sz="2800" b="1" dirty="0"/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-back bonding is the key factor to stabilize the adduct.</a:t>
                </a:r>
                <a:endParaRPr lang="en-US" sz="2800" b="1" dirty="0"/>
              </a:p>
              <a:p>
                <a:endParaRPr lang="en-US" sz="2800" b="1" dirty="0"/>
              </a:p>
              <a:p>
                <a:r>
                  <a:rPr lang="en-US" sz="2800" b="1" dirty="0"/>
                  <a:t>The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/>
                  <a:t>donation from the C-end and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-acceptance into the vacant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*- MO predominately residing on the C atom work in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synergistic way</a:t>
                </a:r>
              </a:p>
              <a:p>
                <a:endParaRPr lang="en-US" sz="2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/>
                  <a:t>EHMO (Extended </a:t>
                </a:r>
                <a:r>
                  <a:rPr lang="en-US" sz="2800" b="1" dirty="0" err="1"/>
                  <a:t>Huckel</a:t>
                </a:r>
                <a:r>
                  <a:rPr lang="en-US" sz="2800" b="1" dirty="0"/>
                  <a:t> MO calculation) </a:t>
                </a:r>
                <a:endParaRPr lang="en-US" sz="2800" dirty="0"/>
              </a:p>
              <a:p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64" y="647730"/>
                <a:ext cx="11353800" cy="6063198"/>
              </a:xfrm>
              <a:prstGeom prst="rect">
                <a:avLst/>
              </a:prstGeom>
              <a:blipFill rotWithShape="0">
                <a:blip r:embed="rId3"/>
                <a:stretch>
                  <a:fillRect l="-1128" t="-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/>
              <p:cNvSpPr txBox="1">
                <a:spLocks noChangeArrowheads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-acceptor properties of CO, synergic effect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blipFill rotWithShape="0">
                <a:blip r:embed="rId4"/>
                <a:stretch>
                  <a:fillRect t="-12791" b="-30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59482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94488" y="55342"/>
            <a:ext cx="5142467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MO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energy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level diagram of CO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3211608" y="621792"/>
            <a:ext cx="6079053" cy="61716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86" y="365125"/>
            <a:ext cx="32081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EHMO (Extended </a:t>
            </a:r>
          </a:p>
          <a:p>
            <a:r>
              <a:rPr lang="en-US" sz="2400" b="1" dirty="0" err="1"/>
              <a:t>Huckel</a:t>
            </a:r>
            <a:r>
              <a:rPr lang="en-US" sz="2400" b="1" dirty="0"/>
              <a:t> MO calculation)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85391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94488" y="55342"/>
            <a:ext cx="5142467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MO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energy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level diagram of CO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2881829" y="755060"/>
            <a:ext cx="6664508" cy="610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393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6"/>
              <p:cNvSpPr txBox="1">
                <a:spLocks noChangeArrowheads="1"/>
              </p:cNvSpPr>
              <p:nvPr/>
            </p:nvSpPr>
            <p:spPr bwMode="auto">
              <a:xfrm>
                <a:off x="252984" y="55342"/>
                <a:ext cx="11686032" cy="954107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 b="1" dirty="0"/>
                  <a:t>Nature of HOMO and LUMO of CO: Effect of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800" b="1" dirty="0"/>
                  <a:t>- and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-bonding on the C-O bond order in the metal carbonyls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984" y="55342"/>
                <a:ext cx="11686032" cy="954107"/>
              </a:xfrm>
              <a:prstGeom prst="rect">
                <a:avLst/>
              </a:prstGeom>
              <a:blipFill rotWithShape="0">
                <a:blip r:embed="rId3"/>
                <a:stretch>
                  <a:fillRect l="-1095" t="-5732" b="-1719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52984" y="1085422"/>
                <a:ext cx="11686032" cy="563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● HOMO: </a:t>
                </a:r>
                <a:r>
                  <a:rPr lang="en-US" sz="2000" b="1" dirty="0"/>
                  <a:t>We have already mentioned that the HOMO is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practically nonb</a:t>
                </a:r>
                <a:r>
                  <a:rPr lang="en-US" sz="2000" b="1" dirty="0"/>
                  <a:t>onding but a careful analysis shows that it is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weakly 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antibonding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 between C and O</a:t>
                </a:r>
                <a:r>
                  <a:rPr lang="en-US" sz="2000" b="1" dirty="0"/>
                  <a:t>. </a:t>
                </a:r>
              </a:p>
              <a:p>
                <a:r>
                  <a:rPr lang="en-US" sz="2000" b="1" dirty="0"/>
                  <a:t>Thus it is reasonable that the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000" b="1" dirty="0"/>
                  <a:t>-donation from the HOMO will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slightly increase the C-O bond order</a:t>
                </a:r>
                <a:r>
                  <a:rPr lang="en-US" sz="2000" b="1" dirty="0"/>
                  <a:t>. This expectation has been experimentally verified from the analysis of the unstable species like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[Ag(CO)]* </a:t>
                </a:r>
                <a:r>
                  <a:rPr lang="en-US" sz="2000" b="1" dirty="0"/>
                  <a:t>having the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C-O bond length 107.7 pm</a:t>
                </a:r>
                <a:r>
                  <a:rPr lang="en-US" sz="2000" b="1" dirty="0"/>
                  <a:t> (cf.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C-O bond length in free CO = 112.8 pm</a:t>
                </a:r>
                <a:r>
                  <a:rPr lang="en-US" sz="2000" b="1" dirty="0"/>
                  <a:t>). It should be mentioned that the slight strengthening of the C-O bond due to the o-donation from the HOMO is only noticeable when the,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metal → CO back bonding is insignificant as in the case of Ag</a:t>
                </a:r>
                <a:r>
                  <a:rPr lang="en-US" sz="2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, Au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/>
                  <a:t>etc. Because, the said back bonding with the LUMO (which is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/>
                  <a:t>*-MO) will weaken the C-O bond. The weak -donor property of Ag+, </a:t>
                </a:r>
                <a:r>
                  <a:rPr lang="en-US" sz="2000" b="1" dirty="0" err="1"/>
                  <a:t>Aut</a:t>
                </a:r>
                <a:r>
                  <a:rPr lang="en-US" sz="2000" b="1" dirty="0"/>
                  <a:t>, etc. is due to their high effective nuclear charge (cf. the effect of low shielding inner d- and f-electrons).</a:t>
                </a:r>
              </a:p>
              <a:p>
                <a:endParaRPr lang="en-US" sz="2000" b="1" dirty="0"/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LUMO: </a:t>
                </a:r>
                <a:r>
                  <a:rPr lang="en-US" sz="2000" b="1" dirty="0"/>
                  <a:t>This is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strongly 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antibonding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 between C and </a:t>
                </a:r>
                <a:r>
                  <a:rPr lang="en-US" sz="2000" b="1" dirty="0"/>
                  <a:t>O. Thus acceptance of electrons in the LUMO through the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000" b="1" dirty="0"/>
                  <a:t>-back bonding will reduce the C-O bond order. This aspect is well documented and experimentally verified.</a:t>
                </a:r>
              </a:p>
              <a:p>
                <a:endParaRPr lang="en-US" sz="2000" b="1" dirty="0">
                  <a:solidFill>
                    <a:srgbClr val="C00000"/>
                  </a:solidFill>
                </a:endParaRPr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Resultant effect on the C-O bond order: </a:t>
                </a:r>
                <a:r>
                  <a:rPr lang="en-US" sz="2000" b="1" dirty="0"/>
                  <a:t>The metal – CO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000" b="1" dirty="0"/>
                  <a:t>- donation involving the HOMO (which is weakly </a:t>
                </a:r>
                <a:r>
                  <a:rPr lang="en-US" sz="2000" b="1" dirty="0" err="1"/>
                  <a:t>antibonding</a:t>
                </a:r>
                <a:r>
                  <a:rPr lang="en-US" sz="2000" b="1" dirty="0"/>
                  <a:t> in nature)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slightly enhances the C-O bond order </a:t>
                </a:r>
                <a:r>
                  <a:rPr lang="en-US" sz="2000" b="1" dirty="0"/>
                  <a:t>while the metal → CO-back bonding involving the LUMO (which is strongly </a:t>
                </a:r>
                <a:r>
                  <a:rPr lang="en-US" sz="2000" b="1" dirty="0" err="1"/>
                  <a:t>antibonding</a:t>
                </a:r>
                <a:r>
                  <a:rPr lang="en-US" sz="2000" b="1" dirty="0"/>
                  <a:t> in nature)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significantly reduces the C-O bond order</a:t>
                </a:r>
                <a:r>
                  <a:rPr lang="en-US" sz="2000" b="1" dirty="0"/>
                  <a:t>. Thus in most of the stable carbonyls where n-bonding is quite efficient, the C-O bond order decreases compared to that of free CO.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84" y="1085422"/>
                <a:ext cx="11686032" cy="5632311"/>
              </a:xfrm>
              <a:prstGeom prst="rect">
                <a:avLst/>
              </a:prstGeom>
              <a:blipFill rotWithShape="0">
                <a:blip r:embed="rId4"/>
                <a:stretch>
                  <a:fillRect l="-574" t="-541" r="-104" b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13808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94488" y="55342"/>
            <a:ext cx="5142467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MO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energy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level diagram of CO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248" y="754380"/>
            <a:ext cx="7894320" cy="59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1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84504" y="750039"/>
                <a:ext cx="10515600" cy="1325563"/>
              </a:xfrm>
            </p:spPr>
            <p:txBody>
              <a:bodyPr>
                <a:normAutofit fontScale="90000"/>
              </a:bodyPr>
              <a:lstStyle/>
              <a:p>
                <a:pPr/>
                <a:br>
                  <a:rPr lang="en-US" sz="3100" b="1" i="1" dirty="0">
                    <a:latin typeface="Cambria Math" charset="0"/>
                    <a:ea typeface="Cambria Math" charset="0"/>
                    <a:cs typeface="Cambria Math" charset="0"/>
                  </a:rPr>
                </a:br>
                <a:br>
                  <a:rPr lang="en-US" sz="3100" b="1" i="1" dirty="0">
                    <a:latin typeface="Cambria Math" charset="0"/>
                    <a:ea typeface="Cambria Math" charset="0"/>
                    <a:cs typeface="Cambria Math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1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𝝈</m:t>
                      </m:r>
                      <m:r>
                        <a:rPr lang="en-US" sz="31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sz="3100" b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𝐛𝐨𝐧𝐝</m:t>
                      </m:r>
                      <m:r>
                        <a:rPr lang="en-US" sz="31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: </m:t>
                      </m:r>
                      <m:r>
                        <a:rPr lang="en-US" sz="3100" b="1" dirty="0">
                          <a:latin typeface="Cambria Math" charset="0"/>
                        </a:rPr>
                        <m:t>𝐋</m:t>
                      </m:r>
                      <m:d>
                        <m:dPr>
                          <m:ctrlPr>
                            <a:rPr lang="en-US" sz="31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100" b="1" dirty="0">
                              <a:latin typeface="Cambria Math" charset="0"/>
                            </a:rPr>
                            <m:t>𝐂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𝐥𝐨𝐧𝐞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𝐩𝐚𝐢𝐫</m:t>
                          </m:r>
                        </m:e>
                      </m:d>
                      <m:r>
                        <a:rPr lang="is-IS" sz="3100" b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r>
                        <a:rPr lang="en-US" sz="3100" b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𝐌</m:t>
                      </m:r>
                      <m:d>
                        <m:dPr>
                          <m:ctrlPr>
                            <a:rPr lang="en-US" sz="3100" b="1" i="1" dirty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𝐯𝐚𝐜𝐚𝐧𝐭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𝐝𝟐𝐒𝐏𝟑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𝐟𝐨𝐫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𝐎𝐡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i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&amp;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𝐒𝐩𝟑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𝐟𝐨𝐫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𝐓𝐝</m:t>
                          </m:r>
                        </m:e>
                      </m:d>
                    </m:oMath>
                  </m:oMathPara>
                </a14:m>
                <a:br>
                  <a:rPr lang="en-US" sz="3100" b="1" i="1" dirty="0">
                    <a:latin typeface="Cambria Math" charset="0"/>
                    <a:ea typeface="Cambria Math" charset="0"/>
                    <a:cs typeface="Cambria Math" charset="0"/>
                  </a:rPr>
                </a:br>
                <a:r>
                  <a:rPr lang="en-US" sz="3100" b="1" dirty="0">
                    <a:latin typeface="Cambria Math" charset="0"/>
                    <a:ea typeface="Cambria Math" charset="0"/>
                    <a:cs typeface="Cambria Math" charset="0"/>
                  </a:rPr>
                  <a:t>since CO strong field ligand , so inner orbital complex</a:t>
                </a:r>
                <a:br>
                  <a:rPr lang="en-US" sz="3100" b="1" dirty="0"/>
                </a:br>
                <a14:m>
                  <m:oMath xmlns:m="http://schemas.openxmlformats.org/officeDocument/2006/math"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𝐛𝐨𝐧𝐝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: </m:t>
                    </m:r>
                  </m:oMath>
                </a14:m>
                <a:r>
                  <a:rPr lang="is-IS" sz="31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𝐭𝟐𝐠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)→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3100" b="1" baseline="3000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𝐎𝐡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))</m:t>
                    </m:r>
                  </m:oMath>
                </a14:m>
                <a:br>
                  <a:rPr lang="en-US" sz="3100" b="1" dirty="0"/>
                </a:br>
                <a14:m>
                  <m:oMath xmlns:m="http://schemas.openxmlformats.org/officeDocument/2006/math"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𝐛𝐨𝐧𝐝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: </m:t>
                    </m:r>
                  </m:oMath>
                </a14:m>
                <a:r>
                  <a:rPr lang="is-IS" sz="31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𝐞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)→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3100" b="1" baseline="3000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𝐓𝐝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))</m:t>
                    </m:r>
                  </m:oMath>
                </a14:m>
                <a:br>
                  <a:rPr lang="en-US" sz="4000" b="1" dirty="0"/>
                </a:br>
                <a:endParaRPr lang="en-US" sz="4000" b="1" baseline="30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84504" y="750039"/>
                <a:ext cx="10515600" cy="1325563"/>
              </a:xfrm>
              <a:blipFill rotWithShape="0">
                <a:blip r:embed="rId2"/>
                <a:stretch>
                  <a:fillRect l="-1217" t="-39631" b="-4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0511" y="2942613"/>
            <a:ext cx="7200900" cy="2819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84504" y="889601"/>
            <a:ext cx="266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/>
              <p:cNvSpPr txBox="1">
                <a:spLocks noChangeArrowheads="1"/>
              </p:cNvSpPr>
              <p:nvPr/>
            </p:nvSpPr>
            <p:spPr bwMode="auto">
              <a:xfrm>
                <a:off x="1176528" y="182176"/>
                <a:ext cx="10131552" cy="461665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Schematic representation of synergistic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bonding in terminal M-CO bond</a:t>
                </a:r>
              </a:p>
            </p:txBody>
          </p:sp>
        </mc:Choice>
        <mc:Fallback xmlns="">
          <p:sp>
            <p:nvSpPr>
              <p:cNvPr id="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6528" y="182176"/>
                <a:ext cx="10131552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903" t="-10526" b="-289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7311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4504" y="4863973"/>
            <a:ext cx="10515600" cy="1325563"/>
          </a:xfrm>
        </p:spPr>
        <p:txBody>
          <a:bodyPr>
            <a:normAutofit/>
          </a:bodyPr>
          <a:lstStyle/>
          <a:p>
            <a:pPr algn="ctr"/>
            <a:endParaRPr lang="en-US" sz="40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6"/>
              <p:cNvSpPr txBox="1">
                <a:spLocks noChangeArrowheads="1"/>
              </p:cNvSpPr>
              <p:nvPr/>
            </p:nvSpPr>
            <p:spPr bwMode="auto">
              <a:xfrm>
                <a:off x="1243585" y="72455"/>
                <a:ext cx="10131552" cy="461665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Schematic representation of synergistic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 bonding in terminal M-CO bond</a:t>
                </a:r>
              </a:p>
            </p:txBody>
          </p:sp>
        </mc:Choice>
        <mc:Fallback xmlns="">
          <p:sp>
            <p:nvSpPr>
              <p:cNvPr id="4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585" y="72455"/>
                <a:ext cx="10131552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903" t="-10526" b="-289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5005" y="1591056"/>
            <a:ext cx="10971841" cy="46746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813319" y="595675"/>
                <a:ext cx="6857968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is-IS" sz="28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𝐭𝟐𝐠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)→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2800" b="1" i="0" baseline="3000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𝐎𝐡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))</m:t>
                    </m:r>
                  </m:oMath>
                </a14:m>
                <a:endParaRPr lang="en-US" sz="2800" b="1" dirty="0"/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: </m:t>
                    </m:r>
                  </m:oMath>
                </a14:m>
                <a:r>
                  <a:rPr lang="is-IS" sz="28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𝐞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is-I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2800" b="1" baseline="3000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𝐓𝐝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is-IS" sz="2800" b="1" dirty="0">
                  <a:ea typeface="Cambria Math" charset="0"/>
                  <a:cs typeface="Cambria Math" charset="0"/>
                </a:endParaRPr>
              </a:p>
              <a:p>
                <a:endParaRPr lang="is-IS" sz="2800" b="1" dirty="0"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319" y="595675"/>
                <a:ext cx="6857968" cy="1384995"/>
              </a:xfrm>
              <a:prstGeom prst="rect">
                <a:avLst/>
              </a:prstGeom>
              <a:blipFill rotWithShape="0">
                <a:blip r:embed="rId5"/>
                <a:stretch>
                  <a:fillRect t="-4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813319" y="6265735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67671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93173" y="781090"/>
            <a:ext cx="93147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/>
              <a:t>Characterization of Organometallic compounds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X-ray crystallography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Infrared spectroscopy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NMR spectroscopy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Mass spectrometry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Elemental analysis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Others</a:t>
            </a:r>
          </a:p>
        </p:txBody>
      </p:sp>
      <p:sp>
        <p:nvSpPr>
          <p:cNvPr id="7" name="Text Box 6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902293" y="169990"/>
            <a:ext cx="7961234" cy="480131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Use of IR data to explain extent of back bonding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995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914399" y="71250"/>
            <a:ext cx="106165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</a:rPr>
              <a:t>Infrared Spectroscopy- A </a:t>
            </a:r>
            <a:r>
              <a:rPr lang="en-US" sz="3200" b="1" dirty="0" err="1">
                <a:solidFill>
                  <a:srgbClr val="7030A0"/>
                </a:solidFill>
              </a:rPr>
              <a:t>spectro</a:t>
            </a:r>
            <a:r>
              <a:rPr lang="en-US" sz="3200" b="1" dirty="0">
                <a:solidFill>
                  <a:srgbClr val="7030A0"/>
                </a:solidFill>
              </a:rPr>
              <a:t>-analytical tool in chemistry 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53568" y="713858"/>
            <a:ext cx="117104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Infrared (IR) spectroscopy is one of the most common spectroscopic techniques used by organic and inorganic chemists. Simply, it is the absorption measurement of different IR frequencies by a compound positioned in the path of an IR beam. The main goal of IR spectroscopic analysis is to determine the </a:t>
            </a:r>
            <a:r>
              <a:rPr lang="en-US" sz="2400" b="1" dirty="0">
                <a:solidFill>
                  <a:srgbClr val="C00000"/>
                </a:solidFill>
              </a:rPr>
              <a:t>chemical functional groups </a:t>
            </a:r>
            <a:r>
              <a:rPr lang="en-US" sz="2400" b="1" dirty="0"/>
              <a:t>in the sample. Functional groups are identified </a:t>
            </a:r>
            <a:r>
              <a:rPr lang="en-US" sz="2400" b="1" dirty="0">
                <a:solidFill>
                  <a:srgbClr val="C00000"/>
                </a:solidFill>
              </a:rPr>
              <a:t>based on vibrational modes of the groups such a stretching, bending etc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.</a:t>
            </a:r>
            <a:r>
              <a:rPr lang="en-US" sz="2400" b="1" dirty="0">
                <a:solidFill>
                  <a:srgbClr val="C00000"/>
                </a:solidFill>
              </a:rPr>
              <a:t>  </a:t>
            </a:r>
            <a:r>
              <a:rPr lang="en-US" sz="2400" b="1" dirty="0"/>
              <a:t>Different vibrational modes absorb characteristic frequencies of IR radiation. An infrared spectrophotometer is an instrument that passes infrared light through a molecule and produces a spectrum that contains a plot of the </a:t>
            </a:r>
            <a:r>
              <a:rPr lang="en-US" sz="2400" b="1" dirty="0">
                <a:solidFill>
                  <a:srgbClr val="C00000"/>
                </a:solidFill>
              </a:rPr>
              <a:t>amount of light transmitted on the vertical axis against the wave number (in Cm</a:t>
            </a:r>
            <a:r>
              <a:rPr lang="en-US" sz="2400" b="1" baseline="30000" dirty="0">
                <a:solidFill>
                  <a:srgbClr val="C00000"/>
                </a:solidFill>
              </a:rPr>
              <a:t>-1</a:t>
            </a:r>
            <a:r>
              <a:rPr lang="en-US" sz="2400" b="1" dirty="0">
                <a:solidFill>
                  <a:srgbClr val="C00000"/>
                </a:solidFill>
              </a:rPr>
              <a:t>) of infrared radiation on the horizontal axis</a:t>
            </a:r>
            <a:r>
              <a:rPr lang="en-US" sz="2400" b="1" dirty="0"/>
              <a:t>. Absorption of radiation lowers the percentage transmittance value. </a:t>
            </a:r>
          </a:p>
        </p:txBody>
      </p:sp>
      <p:pic>
        <p:nvPicPr>
          <p:cNvPr id="4" name="Picture 6" descr="fti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464820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4128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Infrared Spectroscopy- A </a:t>
            </a:r>
            <a:r>
              <a:rPr lang="en-US" sz="2400" b="1" u="sng" dirty="0" err="1">
                <a:solidFill>
                  <a:srgbClr val="7030A0"/>
                </a:solidFill>
              </a:rPr>
              <a:t>spectro</a:t>
            </a:r>
            <a:r>
              <a:rPr lang="en-US" sz="2400" b="1" u="sng" dirty="0">
                <a:solidFill>
                  <a:srgbClr val="7030A0"/>
                </a:solidFill>
              </a:rPr>
              <a:t>-analytical tool in chemistry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7"/>
              <p:cNvSpPr txBox="1">
                <a:spLocks noChangeArrowheads="1"/>
              </p:cNvSpPr>
              <p:nvPr/>
            </p:nvSpPr>
            <p:spPr bwMode="auto">
              <a:xfrm>
                <a:off x="298704" y="461665"/>
                <a:ext cx="11710416" cy="42780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The main goal of IR spectroscopic analysis is to determine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chemical functional groups </a:t>
                </a:r>
                <a:r>
                  <a:rPr lang="en-US" sz="2400" b="1" dirty="0"/>
                  <a:t>in the sample. Functional groups are identified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based on vibrational modes of the groups such a stretching, bending etc</a:t>
                </a:r>
                <a:r>
                  <a:rPr lang="en-US" sz="2400" b="1" dirty="0">
                    <a:solidFill>
                      <a:srgbClr val="C00000"/>
                    </a:solidFill>
                    <a:sym typeface="Symbol" pitchFamily="18" charset="2"/>
                  </a:rPr>
                  <a:t>. </a:t>
                </a:r>
              </a:p>
              <a:p>
                <a:pPr algn="just"/>
                <a:r>
                  <a:rPr lang="en-US" sz="2400" b="1" dirty="0"/>
                  <a:t>When 2 atoms of a diatomic molecule having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different electronegativity </a:t>
                </a:r>
                <a:r>
                  <a:rPr lang="en-US" sz="2400" b="1" dirty="0"/>
                  <a:t>(ex. CO), generate a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dipole moment</a:t>
                </a:r>
                <a:r>
                  <a:rPr lang="en-US" sz="2400" b="1" dirty="0"/>
                  <a:t>. Molecules with dipole moment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absorbs the radiation </a:t>
                </a:r>
                <a:r>
                  <a:rPr lang="en-US" sz="2400" b="1" dirty="0"/>
                  <a:t>from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Infra-red region</a:t>
                </a:r>
                <a:r>
                  <a:rPr lang="en-US" sz="2400" b="1" dirty="0"/>
                  <a:t>. This increase the vibrational energy within the molecule. Such molecules are IR active. Simple di-atomic linear polar molecules have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only one mode of vibration</a:t>
                </a:r>
                <a:r>
                  <a:rPr lang="en-US" sz="2400" b="1" dirty="0"/>
                  <a:t>, i.e. the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stretching and contraction of bond</a:t>
                </a:r>
                <a:r>
                  <a:rPr lang="en-US" sz="2400" b="1" dirty="0"/>
                  <a:t>. Therefore </a:t>
                </a:r>
                <a:r>
                  <a:rPr lang="en-US" sz="2400" b="1" dirty="0" err="1"/>
                  <a:t>heteronuclear</a:t>
                </a:r>
                <a:r>
                  <a:rPr lang="en-US" sz="2400" b="1" dirty="0"/>
                  <a:t> polar molecules like CO, NO, </a:t>
                </a:r>
                <a:r>
                  <a:rPr lang="en-US" sz="2400" b="1" dirty="0" err="1"/>
                  <a:t>HCl</a:t>
                </a:r>
                <a:r>
                  <a:rPr lang="en-US" sz="2400" b="1" dirty="0"/>
                  <a:t> are IR active.</a:t>
                </a:r>
              </a:p>
              <a:p>
                <a:pPr algn="just"/>
                <a:endParaRPr lang="en-US" sz="800" b="1" dirty="0"/>
              </a:p>
              <a:p>
                <a:pPr algn="just"/>
                <a:r>
                  <a:rPr lang="en-US" sz="2400" b="1" dirty="0"/>
                  <a:t>IR study provide information regarding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bond orders </a:t>
                </a:r>
                <a:r>
                  <a:rPr lang="en-US" sz="2400" b="1" dirty="0"/>
                  <a:t>of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M-C and C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𝐎</m:t>
                    </m:r>
                  </m:oMath>
                </a14:m>
                <a:r>
                  <a:rPr lang="en-US" sz="2400" b="1" dirty="0"/>
                  <a:t>bonds. The decrease in C-O bond order or force constant is estimated by frequency of vibration. </a:t>
                </a:r>
                <a:endParaRPr lang="en-US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704" y="461665"/>
                <a:ext cx="11710416" cy="4278094"/>
              </a:xfrm>
              <a:prstGeom prst="rect">
                <a:avLst/>
              </a:prstGeom>
              <a:blipFill>
                <a:blip r:embed="rId2"/>
                <a:stretch>
                  <a:fillRect l="-781" t="-1140" r="-781" b="-227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005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6CA46D-3E1D-44EB-911F-09C562C6FF89}"/>
                  </a:ext>
                </a:extLst>
              </p:cNvPr>
              <p:cNvSpPr txBox="1"/>
              <p:nvPr/>
            </p:nvSpPr>
            <p:spPr>
              <a:xfrm>
                <a:off x="353961" y="804759"/>
                <a:ext cx="11444749" cy="4811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800" b="1" dirty="0">
                    <a:solidFill>
                      <a:srgbClr val="C00000"/>
                    </a:solidFill>
                  </a:rPr>
                  <a:t>Vibrational frequency in IR spectra is given by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= 1/2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ad>
                      <m:radPr>
                        <m:degHide m:val="on"/>
                        <m:ctrlP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bg-BG" sz="2800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𝑲</m:t>
                            </m:r>
                          </m:num>
                          <m:den>
                            <m:r>
                              <a:rPr lang="bg-BG" sz="28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𝝁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 hz or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ν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= 1/2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𝒄</m:t>
                    </m:r>
                    <m:rad>
                      <m:radPr>
                        <m:degHide m:val="on"/>
                        <m:ctrlP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bg-BG" sz="2800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dirty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𝑲</m:t>
                            </m:r>
                          </m:num>
                          <m:den>
                            <m:r>
                              <a:rPr lang="bg-BG" sz="2800" b="1" i="1" dirty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𝝁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cm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-1 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[k= force const., </a:t>
                </a:r>
                <a14:m>
                  <m:oMath xmlns:m="http://schemas.openxmlformats.org/officeDocument/2006/math">
                    <m:r>
                      <a:rPr lang="bg-BG" sz="2400" b="1" i="1" dirty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𝝁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= reduced mass of bonded atoms with mass m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&amp; m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r>
                          <a:rPr lang="bg-BG" sz="24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𝝁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 </m:t>
                    </m:r>
                    <m:f>
                      <m:fPr>
                        <m:ctrlPr>
                          <a:rPr lang="bg-BG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]</a:t>
                </a:r>
              </a:p>
              <a:p>
                <a:pPr algn="just"/>
                <a:endParaRPr lang="en-US" sz="24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Frequency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𝑭𝒐𝒓𝒄𝒆</m:t>
                        </m:r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𝒄𝒐𝒏𝒔𝒕𝒂𝒏𝒕</m:t>
                        </m:r>
                      </m:e>
                    </m:rad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Force constant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bond strength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		</a:t>
                </a:r>
                <a:r>
                  <a:rPr lang="en-US" sz="2400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bond order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So higher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Higher bond order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So vibrational frequency of C-O 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i="0" baseline="-2500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) gives measure of extent of back bonding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More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greater e density on antibonding orbital of CO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decrease C-O bond order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6CA46D-3E1D-44EB-911F-09C562C6F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61" y="804759"/>
                <a:ext cx="11444749" cy="4811958"/>
              </a:xfrm>
              <a:prstGeom prst="rect">
                <a:avLst/>
              </a:prstGeom>
              <a:blipFill>
                <a:blip r:embed="rId3"/>
                <a:stretch>
                  <a:fillRect l="-799" t="-634" r="-852" b="-20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152">
            <a:extLst>
              <a:ext uri="{FF2B5EF4-FFF2-40B4-BE49-F238E27FC236}">
                <a16:creationId xmlns:a16="http://schemas.microsoft.com/office/drawing/2014/main" id="{1E67AFDA-27F9-47DE-9158-B81474C4D4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453120"/>
              </p:ext>
            </p:extLst>
          </p:nvPr>
        </p:nvGraphicFramePr>
        <p:xfrm>
          <a:off x="6316636" y="3109180"/>
          <a:ext cx="4742688" cy="63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040380" imgH="411480" progId="">
                  <p:embed/>
                </p:oleObj>
              </mc:Choice>
              <mc:Fallback>
                <p:oleObj name="CS ChemDraw Drawing" r:id="rId4" imgW="3040380" imgH="411480" progId="">
                  <p:embed/>
                  <p:pic>
                    <p:nvPicPr>
                      <p:cNvPr id="4" name="Object 152">
                        <a:extLst>
                          <a:ext uri="{FF2B5EF4-FFF2-40B4-BE49-F238E27FC236}">
                            <a16:creationId xmlns:a16="http://schemas.microsoft.com/office/drawing/2014/main" id="{1E67AFDA-27F9-47DE-9158-B81474C4D4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6636" y="3109180"/>
                        <a:ext cx="4742688" cy="639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78378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10" descr="butano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24" y="461666"/>
            <a:ext cx="11982366" cy="632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Infrared Spectroscopy- A </a:t>
            </a:r>
            <a:r>
              <a:rPr lang="en-US" sz="2400" b="1" u="sng" dirty="0" err="1">
                <a:solidFill>
                  <a:srgbClr val="7030A0"/>
                </a:solidFill>
              </a:rPr>
              <a:t>spectro</a:t>
            </a:r>
            <a:r>
              <a:rPr lang="en-US" sz="2400" b="1" u="sng" dirty="0">
                <a:solidFill>
                  <a:srgbClr val="7030A0"/>
                </a:solidFill>
              </a:rPr>
              <a:t>-analytical tool in chemistry </a:t>
            </a:r>
          </a:p>
        </p:txBody>
      </p:sp>
    </p:spTree>
    <p:extLst>
      <p:ext uri="{BB962C8B-B14F-4D97-AF65-F5344CB8AC3E}">
        <p14:creationId xmlns:p14="http://schemas.microsoft.com/office/powerpoint/2010/main" val="9634095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Infrared Spectroscopy- A </a:t>
            </a:r>
            <a:r>
              <a:rPr lang="en-US" sz="2400" b="1" u="sng" dirty="0" err="1">
                <a:solidFill>
                  <a:srgbClr val="7030A0"/>
                </a:solidFill>
              </a:rPr>
              <a:t>spectro</a:t>
            </a:r>
            <a:r>
              <a:rPr lang="en-US" sz="2400" b="1" u="sng" dirty="0">
                <a:solidFill>
                  <a:srgbClr val="7030A0"/>
                </a:solidFill>
              </a:rPr>
              <a:t>-analytical tool in chemistry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7"/>
              <p:cNvSpPr txBox="1">
                <a:spLocks noChangeArrowheads="1"/>
              </p:cNvSpPr>
              <p:nvPr/>
            </p:nvSpPr>
            <p:spPr bwMode="auto">
              <a:xfrm>
                <a:off x="493776" y="439635"/>
                <a:ext cx="11301984" cy="5497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3600" b="1" dirty="0">
                    <a:solidFill>
                      <a:srgbClr val="C00000"/>
                    </a:solidFill>
                  </a:rPr>
                  <a:t>ΔE = E</a:t>
                </a:r>
                <a:r>
                  <a:rPr lang="en-US" sz="36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 – E</a:t>
                </a:r>
                <a:r>
                  <a:rPr lang="en-US" sz="3600" b="1" baseline="-25000" dirty="0">
                    <a:solidFill>
                      <a:srgbClr val="C00000"/>
                    </a:solidFill>
                  </a:rPr>
                  <a:t>1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3600" b="1" dirty="0" err="1">
                    <a:solidFill>
                      <a:srgbClr val="C00000"/>
                    </a:solidFill>
                  </a:rPr>
                  <a:t>hΔν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𝒉𝒄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𝜟𝝀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3600" b="1" dirty="0" err="1">
                    <a:solidFill>
                      <a:srgbClr val="C00000"/>
                    </a:solidFill>
                  </a:rPr>
                  <a:t>hcΔ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rgbClr val="C00000"/>
                    </a:solidFill>
                    <a:effectLst/>
                  </a:rPr>
                  <a:t>, So E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rgbClr val="C00000"/>
                        </a:solidFill>
                        <a:effectLst/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acc>
                      <m:accPr>
                        <m:chr m:val="̅"/>
                        <m:ctrlPr>
                          <a:rPr lang="en-US" sz="3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rgbClr val="C00000"/>
                    </a:solidFill>
                  </a:rPr>
                  <a:t> (in cm</a:t>
                </a:r>
                <a:r>
                  <a:rPr lang="en-US" sz="3600" b="1" baseline="30000" dirty="0">
                    <a:solidFill>
                      <a:srgbClr val="C00000"/>
                    </a:solidFill>
                  </a:rPr>
                  <a:t>-1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)</a:t>
                </a:r>
              </a:p>
              <a:p>
                <a:pPr algn="just"/>
                <a:r>
                  <a:rPr lang="en-US" sz="2800" b="1" dirty="0"/>
                  <a:t>IR stretching frequency as </a:t>
                </a:r>
                <a:r>
                  <a:rPr lang="en-US" sz="2800" b="1" dirty="0" err="1"/>
                  <a:t>diagonestic</a:t>
                </a:r>
                <a:r>
                  <a:rPr lang="en-US" sz="2800" b="1" dirty="0"/>
                  <a:t> tool to identify </a:t>
                </a:r>
                <a:r>
                  <a:rPr lang="en-US" sz="2800" b="1" dirty="0" err="1"/>
                  <a:t>ligational</a:t>
                </a:r>
                <a:r>
                  <a:rPr lang="en-US" sz="2800" b="1" dirty="0"/>
                  <a:t> motifs, i.e. terminal or bridging CO, single or double or triple bridge CO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i="0" baseline="-2500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(in free CO) &gt;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(in terminal CO) &gt;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(in </a:t>
                </a:r>
                <a14:m>
                  <m:oMath xmlns:m="http://schemas.openxmlformats.org/officeDocument/2006/math">
                    <m:r>
                      <a:rPr lang="en-US" sz="2800" b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8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) &gt;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(in </a:t>
                </a:r>
                <a14:m>
                  <m:oMath xmlns:m="http://schemas.openxmlformats.org/officeDocument/2006/math"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800" b="1" i="0" baseline="-2500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𝟑</m:t>
                    </m:r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) </a:t>
                </a:r>
              </a:p>
              <a:p>
                <a:pPr algn="just"/>
                <a:r>
                  <a:rPr lang="en-US" sz="2800" b="1" dirty="0">
                    <a:solidFill>
                      <a:schemeClr val="tx1"/>
                    </a:solidFill>
                  </a:rPr>
                  <a:t>2143 cm</a:t>
                </a:r>
                <a:r>
                  <a:rPr lang="en-US" sz="2800" b="1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(C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O)	M=C=O (2e-2c)	 	(3c-2e)		(4c-2e)</a:t>
                </a:r>
              </a:p>
              <a:p>
                <a:pPr algn="just"/>
                <a:endParaRPr lang="en-US" sz="2800" b="1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800" b="1" baseline="30000" dirty="0"/>
              </a:p>
              <a:p>
                <a:pPr algn="just"/>
                <a:endParaRPr lang="en-US" sz="2800" b="1" baseline="30000" dirty="0"/>
              </a:p>
              <a:p>
                <a:pPr algn="just"/>
                <a:endParaRPr lang="en-US" sz="2800" b="1" baseline="30000" dirty="0"/>
              </a:p>
              <a:p>
                <a:pPr algn="just"/>
                <a:endParaRPr lang="en-US" sz="2800" b="1" dirty="0"/>
              </a:p>
              <a:p>
                <a:pPr algn="just"/>
                <a:endParaRPr lang="en-US" sz="2800" b="1" dirty="0"/>
              </a:p>
              <a:p>
                <a:pPr algn="just"/>
                <a:endParaRPr lang="en-US" sz="2800" b="1" dirty="0"/>
              </a:p>
              <a:p>
                <a:pPr algn="just"/>
                <a:endParaRPr lang="en-US" sz="2800" b="1" dirty="0"/>
              </a:p>
            </p:txBody>
          </p:sp>
        </mc:Choice>
        <mc:Fallback xmlns="">
          <p:sp>
            <p:nvSpPr>
              <p:cNvPr id="6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776" y="439635"/>
                <a:ext cx="11301984" cy="5497146"/>
              </a:xfrm>
              <a:prstGeom prst="rect">
                <a:avLst/>
              </a:prstGeom>
              <a:blipFill rotWithShape="0">
                <a:blip r:embed="rId3"/>
                <a:stretch>
                  <a:fillRect l="-1618" r="-107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154680" y="2880360"/>
          <a:ext cx="7759700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975860" imgH="1516380" progId="">
                  <p:embed/>
                </p:oleObj>
              </mc:Choice>
              <mc:Fallback>
                <p:oleObj name="CS ChemDraw Drawing" r:id="rId4" imgW="4975860" imgH="1516380" progId="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4680" y="2880360"/>
                        <a:ext cx="7759700" cy="265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7811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5"/>
          <p:cNvSpPr>
            <a:spLocks noChangeArrowheads="1"/>
          </p:cNvSpPr>
          <p:nvPr/>
        </p:nvSpPr>
        <p:spPr bwMode="auto">
          <a:xfrm>
            <a:off x="1524001" y="12678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2057400" y="1143000"/>
          <a:ext cx="7759700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975860" imgH="1516380" progId="">
                  <p:embed/>
                </p:oleObj>
              </mc:Choice>
              <mc:Fallback>
                <p:oleObj name="CS ChemDraw Drawing" r:id="rId2" imgW="4975860" imgH="1516380" progId="">
                  <p:embed/>
                  <p:pic>
                    <p:nvPicPr>
                      <p:cNvPr id="71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143000"/>
                        <a:ext cx="7759700" cy="265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438400" y="4495800"/>
          <a:ext cx="16002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045464" imgH="832104" progId="">
                  <p:embed/>
                </p:oleObj>
              </mc:Choice>
              <mc:Fallback>
                <p:oleObj name="CS ChemDraw Drawing" r:id="rId4" imgW="1045464" imgH="832104" progId="">
                  <p:embed/>
                  <p:pic>
                    <p:nvPicPr>
                      <p:cNvPr id="71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495800"/>
                        <a:ext cx="16002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4879975" y="4421188"/>
          <a:ext cx="2432050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1895424" imgH="965633" progId="">
                  <p:embed/>
                </p:oleObj>
              </mc:Choice>
              <mc:Fallback>
                <p:oleObj name="CS ChemDraw Drawing" r:id="rId6" imgW="1895424" imgH="965633" progId="">
                  <p:embed/>
                  <p:pic>
                    <p:nvPicPr>
                      <p:cNvPr id="717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5" y="4421188"/>
                        <a:ext cx="2432050" cy="1243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8077200" y="4038600"/>
          <a:ext cx="20574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434084" imgH="1350264" progId="">
                  <p:embed/>
                </p:oleObj>
              </mc:Choice>
              <mc:Fallback>
                <p:oleObj name="CS ChemDraw Drawing" r:id="rId8" imgW="1434084" imgH="1350264" progId="">
                  <p:embed/>
                  <p:pic>
                    <p:nvPicPr>
                      <p:cNvPr id="717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4038600"/>
                        <a:ext cx="2057400" cy="193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Text Box 11"/>
          <p:cNvSpPr txBox="1">
            <a:spLocks noChangeArrowheads="1"/>
          </p:cNvSpPr>
          <p:nvPr/>
        </p:nvSpPr>
        <p:spPr bwMode="auto">
          <a:xfrm>
            <a:off x="8610600" y="6172201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A50021"/>
                </a:solidFill>
              </a:rPr>
              <a:t>1620</a:t>
            </a:r>
            <a:r>
              <a:rPr lang="en-US"/>
              <a:t> cm-1</a:t>
            </a:r>
          </a:p>
        </p:txBody>
      </p:sp>
      <p:sp>
        <p:nvSpPr>
          <p:cNvPr id="7181" name="Text Box 12"/>
          <p:cNvSpPr txBox="1">
            <a:spLocks noChangeArrowheads="1"/>
          </p:cNvSpPr>
          <p:nvPr/>
        </p:nvSpPr>
        <p:spPr bwMode="auto">
          <a:xfrm>
            <a:off x="5105400" y="6096001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2018, </a:t>
            </a:r>
            <a:r>
              <a:rPr lang="en-US" b="1">
                <a:solidFill>
                  <a:srgbClr val="A50021"/>
                </a:solidFill>
              </a:rPr>
              <a:t>1826</a:t>
            </a:r>
            <a:r>
              <a:rPr lang="en-US"/>
              <a:t> cm-1</a:t>
            </a:r>
          </a:p>
        </p:txBody>
      </p:sp>
      <p:sp>
        <p:nvSpPr>
          <p:cNvPr id="7182" name="Text Box 13"/>
          <p:cNvSpPr txBox="1">
            <a:spLocks noChangeArrowheads="1"/>
          </p:cNvSpPr>
          <p:nvPr/>
        </p:nvSpPr>
        <p:spPr bwMode="auto">
          <a:xfrm>
            <a:off x="2514600" y="6172201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A50021"/>
                </a:solidFill>
              </a:rPr>
              <a:t>2000</a:t>
            </a:r>
            <a:r>
              <a:rPr lang="en-US"/>
              <a:t> cm-1</a:t>
            </a:r>
          </a:p>
        </p:txBody>
      </p:sp>
      <p:sp>
        <p:nvSpPr>
          <p:cNvPr id="7183" name="Text Box 14"/>
          <p:cNvSpPr txBox="1">
            <a:spLocks noChangeArrowheads="1"/>
          </p:cNvSpPr>
          <p:nvPr/>
        </p:nvSpPr>
        <p:spPr bwMode="auto">
          <a:xfrm>
            <a:off x="3886200" y="381001"/>
            <a:ext cx="45720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Terminal versus bridging carbonyls</a:t>
            </a:r>
          </a:p>
        </p:txBody>
      </p:sp>
    </p:spTree>
    <p:extLst>
      <p:ext uri="{BB962C8B-B14F-4D97-AF65-F5344CB8AC3E}">
        <p14:creationId xmlns:p14="http://schemas.microsoft.com/office/powerpoint/2010/main" val="525687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7" name="Text Box 4"/>
          <p:cNvSpPr txBox="1">
            <a:spLocks noChangeArrowheads="1"/>
          </p:cNvSpPr>
          <p:nvPr/>
        </p:nvSpPr>
        <p:spPr bwMode="auto">
          <a:xfrm>
            <a:off x="3124200" y="381001"/>
            <a:ext cx="6248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Infrared Spectroscopy- Spectra of Metal Carbonyls  </a:t>
            </a:r>
          </a:p>
        </p:txBody>
      </p:sp>
      <p:pic>
        <p:nvPicPr>
          <p:cNvPr id="1639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990601"/>
            <a:ext cx="6096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052888"/>
            <a:ext cx="5562600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3886200" y="1905000"/>
          <a:ext cx="16065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606680" imgH="857880" progId="ChemDraw.Document.6.0">
                  <p:embed/>
                </p:oleObj>
              </mc:Choice>
              <mc:Fallback>
                <p:oleObj name="CS ChemDraw Drawing" r:id="rId4" imgW="1606680" imgH="857880" progId="ChemDraw.Document.6.0">
                  <p:embed/>
                  <p:pic>
                    <p:nvPicPr>
                      <p:cNvPr id="163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905000"/>
                        <a:ext cx="160655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3886200" y="4572001"/>
          <a:ext cx="1817688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1818000" imgH="917640" progId="ChemDraw.Document.6.0">
                  <p:embed/>
                </p:oleObj>
              </mc:Choice>
              <mc:Fallback>
                <p:oleObj name="CS ChemDraw Drawing" r:id="rId6" imgW="1818000" imgH="917640" progId="ChemDraw.Document.6.0">
                  <p:embed/>
                  <p:pic>
                    <p:nvPicPr>
                      <p:cNvPr id="163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572001"/>
                        <a:ext cx="1817688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220200" y="2438400"/>
            <a:ext cx="144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range in which the band appears decides bridging or terminal .</a:t>
            </a:r>
          </a:p>
          <a:p>
            <a:endParaRPr lang="en-US" sz="1200" dirty="0"/>
          </a:p>
          <a:p>
            <a:r>
              <a:rPr lang="en-US" sz="1200" dirty="0"/>
              <a:t>The number of bands is only related to the symmetry of the molecule</a:t>
            </a:r>
          </a:p>
        </p:txBody>
      </p:sp>
      <p:sp>
        <p:nvSpPr>
          <p:cNvPr id="9" name="Rectangular Callout 8"/>
          <p:cNvSpPr/>
          <p:nvPr/>
        </p:nvSpPr>
        <p:spPr bwMode="auto">
          <a:xfrm>
            <a:off x="7010400" y="4495800"/>
            <a:ext cx="838200" cy="228600"/>
          </a:xfrm>
          <a:prstGeom prst="wedgeRectCallout">
            <a:avLst>
              <a:gd name="adj1" fmla="val -105681"/>
              <a:gd name="adj2" fmla="val 29280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bridging</a:t>
            </a:r>
            <a:endParaRPr lang="en-US" sz="1400" baseline="30000" dirty="0">
              <a:latin typeface="Arial" charset="0"/>
            </a:endParaRPr>
          </a:p>
        </p:txBody>
      </p:sp>
      <p:sp>
        <p:nvSpPr>
          <p:cNvPr id="10" name="Rectangular Callout 9"/>
          <p:cNvSpPr/>
          <p:nvPr/>
        </p:nvSpPr>
        <p:spPr bwMode="auto">
          <a:xfrm>
            <a:off x="4800600" y="5638800"/>
            <a:ext cx="838200" cy="152400"/>
          </a:xfrm>
          <a:prstGeom prst="wedgeRectCallout">
            <a:avLst>
              <a:gd name="adj1" fmla="val 103685"/>
              <a:gd name="adj2" fmla="val -28901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aseline="30000" dirty="0">
                <a:latin typeface="Arial" charset="0"/>
              </a:rPr>
              <a:t>terminal</a:t>
            </a:r>
          </a:p>
        </p:txBody>
      </p:sp>
      <p:sp>
        <p:nvSpPr>
          <p:cNvPr id="11" name="Rectangular Callout 10"/>
          <p:cNvSpPr/>
          <p:nvPr/>
        </p:nvSpPr>
        <p:spPr bwMode="auto">
          <a:xfrm>
            <a:off x="5029200" y="2971800"/>
            <a:ext cx="838200" cy="152400"/>
          </a:xfrm>
          <a:prstGeom prst="wedgeRectCallout">
            <a:avLst>
              <a:gd name="adj1" fmla="val 103685"/>
              <a:gd name="adj2" fmla="val -28901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aseline="30000" dirty="0">
                <a:latin typeface="Arial" charset="0"/>
              </a:rPr>
              <a:t>terminal</a:t>
            </a:r>
          </a:p>
        </p:txBody>
      </p:sp>
    </p:spTree>
    <p:extLst>
      <p:ext uri="{BB962C8B-B14F-4D97-AF65-F5344CB8AC3E}">
        <p14:creationId xmlns:p14="http://schemas.microsoft.com/office/powerpoint/2010/main" val="2141302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Coordinating </a:t>
            </a:r>
            <a:r>
              <a:rPr lang="en-US" sz="2400" b="1" u="sng" dirty="0" err="1">
                <a:solidFill>
                  <a:srgbClr val="7030A0"/>
                </a:solidFill>
              </a:rPr>
              <a:t>Behaviours</a:t>
            </a:r>
            <a:r>
              <a:rPr lang="en-US" sz="2400" b="1" u="sng" dirty="0">
                <a:solidFill>
                  <a:srgbClr val="7030A0"/>
                </a:solidFill>
              </a:rPr>
              <a:t> of the CO group in Carbonyls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74320" y="461665"/>
                <a:ext cx="11576304" cy="6186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AutoNum type="arabicPeriod"/>
                </a:pPr>
                <a:r>
                  <a:rPr lang="en-US" sz="2400" b="1" dirty="0"/>
                  <a:t>Terminal CO group: 2e donor ligand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 Bridging CO group: 2 types, doubly bridge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&amp; triply bridge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𝟑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(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4c-2e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bonding</a:t>
                </a:r>
                <a:r>
                  <a:rPr lang="en-US" sz="2400" b="1" dirty="0"/>
                  <a:t>) ex. [Rh6(CO)12]. 2 types doubly &amp; triply bridge: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Symmetric</a:t>
                </a:r>
                <a:r>
                  <a:rPr lang="en-US" sz="2400" b="1" dirty="0"/>
                  <a:t> ex: Mn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10</a:t>
                </a:r>
                <a:r>
                  <a:rPr lang="en-US" sz="2400" b="1" dirty="0"/>
                  <a:t>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&amp;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Unsymmetric</a:t>
                </a:r>
                <a:r>
                  <a:rPr lang="en-US" sz="2400" b="1" dirty="0"/>
                  <a:t> ex. Fe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10</a:t>
                </a:r>
                <a:r>
                  <a:rPr lang="en-US" sz="2400" b="1" dirty="0"/>
                  <a:t>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). Triply bridging CO gr are described as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apical bridging</a:t>
                </a:r>
                <a:r>
                  <a:rPr lang="en-US" sz="2400" b="1" dirty="0"/>
                  <a:t>.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Side on bonding by the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𝐞𝐥𝐞𝐜𝐭𝐫𝐨𝐧𝐬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ea typeface="Cambria Math" charset="0"/>
                    <a:cs typeface="Cambria Math" charset="0"/>
                  </a:rPr>
                  <a:t>: 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endParaRPr lang="en-US" sz="2400" b="1" dirty="0">
                  <a:ea typeface="Cambria Math" charset="0"/>
                  <a:cs typeface="Cambria Math" charset="0"/>
                </a:endParaRP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endParaRPr lang="en-US" sz="2400" b="1" dirty="0">
                  <a:ea typeface="Cambria Math" charset="0"/>
                  <a:cs typeface="Cambria Math" charset="0"/>
                </a:endParaRP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endParaRPr lang="en-US" sz="2400" b="1" dirty="0">
                  <a:ea typeface="Cambria Math" charset="0"/>
                  <a:cs typeface="Cambria Math" charset="0"/>
                </a:endParaRP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Semi bridging: </a:t>
                </a:r>
                <a:r>
                  <a:rPr lang="en-US" sz="2400" b="1" dirty="0" err="1"/>
                  <a:t>Unsymmetric</a:t>
                </a:r>
                <a:r>
                  <a:rPr lang="en-US" sz="2400" b="1" dirty="0"/>
                  <a:t> doubly bridge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ex. Os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14</a:t>
                </a:r>
                <a:r>
                  <a:rPr lang="en-US" sz="2400" b="1" dirty="0"/>
                  <a:t>)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Bonding of CO through O: ex.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Unstable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isocarbonyl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(carbonyl)gold, COAu</a:t>
                </a:r>
                <a:r>
                  <a:rPr lang="en-US" sz="2400" b="1" baseline="30000" dirty="0">
                    <a:solidFill>
                      <a:srgbClr val="C00000"/>
                    </a:solidFill>
                  </a:rPr>
                  <a:t>0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CO</a:t>
                </a:r>
                <a:r>
                  <a:rPr lang="en-US" sz="2400" b="1" dirty="0"/>
                  <a:t>. Str. Has been suggested from spectroscopic data &amp; X-ray </a:t>
                </a:r>
                <a:r>
                  <a:rPr lang="en-US" sz="2400" b="1" dirty="0" err="1"/>
                  <a:t>difraction</a:t>
                </a:r>
                <a:r>
                  <a:rPr lang="en-US" sz="2400" b="1" dirty="0"/>
                  <a:t> study. Condensation of Au with excess CO in a noble gas matrix (matrix isolation) at very low temp. produces it.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" y="461665"/>
                <a:ext cx="11576304" cy="6186309"/>
              </a:xfrm>
              <a:prstGeom prst="rect">
                <a:avLst/>
              </a:prstGeom>
              <a:blipFill rotWithShape="0">
                <a:blip r:embed="rId2"/>
                <a:stretch>
                  <a:fillRect l="-843" t="-985" r="-105" b="-1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6154459" y="2662802"/>
            <a:ext cx="6043637" cy="19457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153113" y="3108958"/>
            <a:ext cx="6001346" cy="149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830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5">
            <a:extLst>
              <a:ext uri="{FF2B5EF4-FFF2-40B4-BE49-F238E27FC236}">
                <a16:creationId xmlns:a16="http://schemas.microsoft.com/office/drawing/2014/main" id="{2C828952-5A1D-437E-A29A-5A359A044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1315" y="472876"/>
            <a:ext cx="8799871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Factors which affect </a:t>
            </a:r>
            <a:r>
              <a:rPr lang="en-US" sz="3200" b="1" dirty="0">
                <a:sym typeface="Symbol" pitchFamily="18" charset="2"/>
              </a:rPr>
              <a:t></a:t>
            </a:r>
            <a:r>
              <a:rPr lang="en-US" sz="3200" b="1" baseline="-25000" dirty="0">
                <a:sym typeface="Symbol" pitchFamily="18" charset="2"/>
              </a:rPr>
              <a:t>CO</a:t>
            </a:r>
            <a:r>
              <a:rPr lang="en-US" sz="3200" b="1" dirty="0">
                <a:sym typeface="Symbol" pitchFamily="18" charset="2"/>
              </a:rPr>
              <a:t>  stretching frequencies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A5FD1D-FF78-44E7-A9F1-F410AB6E4FCC}"/>
                  </a:ext>
                </a:extLst>
              </p:cNvPr>
              <p:cNvSpPr txBox="1"/>
              <p:nvPr/>
            </p:nvSpPr>
            <p:spPr>
              <a:xfrm>
                <a:off x="736270" y="1384301"/>
                <a:ext cx="10604665" cy="489364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1.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e- density on metal</a:t>
                </a:r>
                <a:r>
                  <a:rPr lang="en-US" sz="2400" b="1" dirty="0"/>
                  <a:t>: Greater the e density on metal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greater the tendency of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endParaRPr lang="en-US" sz="2400" b="1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2.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Charge on the metal</a:t>
                </a:r>
                <a:r>
                  <a:rPr lang="en-US" sz="2400" b="1" dirty="0"/>
                  <a:t>: Greater negative charge on metal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2400" b="1" dirty="0"/>
                  <a:t>Greater the e density on metal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greater the tendency of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/>
                  <a:t>Greater positive charge on metal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𝐥𝐨𝐰𝐞𝐫</m:t>
                    </m:r>
                  </m:oMath>
                </a14:m>
                <a:r>
                  <a:rPr lang="en-US" sz="2400" b="1" dirty="0"/>
                  <a:t> the e density on metal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less the tendency of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greater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higher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3.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Presence of e- donating ligands</a:t>
                </a:r>
                <a:r>
                  <a:rPr lang="en-US" sz="2400" b="1" dirty="0"/>
                  <a:t>: more e- donation power of ligand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increase e- density on metal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more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b="1" dirty="0"/>
                  <a:t>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4.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Effect of co-ligands on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5.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Effect of co-ligands trans to CO on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A5FD1D-FF78-44E7-A9F1-F410AB6E4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70" y="1384301"/>
                <a:ext cx="10604665" cy="4893647"/>
              </a:xfrm>
              <a:prstGeom prst="rect">
                <a:avLst/>
              </a:prstGeom>
              <a:blipFill>
                <a:blip r:embed="rId2"/>
                <a:stretch>
                  <a:fillRect l="-920" t="-996" r="-633" b="-18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2865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73" name="Group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478448"/>
              </p:ext>
            </p:extLst>
          </p:nvPr>
        </p:nvGraphicFramePr>
        <p:xfrm>
          <a:off x="181356" y="465722"/>
          <a:ext cx="7115556" cy="6369050"/>
        </p:xfrm>
        <a:graphic>
          <a:graphicData uri="http://schemas.openxmlformats.org/drawingml/2006/table">
            <a:tbl>
              <a:tblPr/>
              <a:tblGrid>
                <a:gridCol w="2552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7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0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Variation in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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(cm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  of  the first row transition metal carbonyls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free CO: 2143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Ni(CO)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2057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1890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:2044(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av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ter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[Fe(CO)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2-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1815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Fe(CO)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2030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3-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1600,1790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+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Mn</a:t>
                      </a:r>
                      <a:r>
                        <a:rPr kumimoji="0" lang="en-US" sz="24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2013 (av)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[Cr(CO)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US" sz="28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4-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1462,1657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Cr(CO)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2000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¯</a:t>
                      </a:r>
                      <a:r>
                        <a:rPr kumimoji="0" lang="en-US" sz="2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1860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1976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2-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: 1747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313" name="Text Box 151"/>
          <p:cNvSpPr txBox="1">
            <a:spLocks noChangeArrowheads="1"/>
          </p:cNvSpPr>
          <p:nvPr/>
        </p:nvSpPr>
        <p:spPr bwMode="auto">
          <a:xfrm>
            <a:off x="7551174" y="833285"/>
            <a:ext cx="436552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GB" sz="2400" b="1" dirty="0"/>
              <a:t>As the electron density on a metal centre increases, more </a:t>
            </a:r>
            <a:r>
              <a:rPr lang="en-GB" sz="2400" b="1" dirty="0">
                <a:sym typeface="Symbol" pitchFamily="18" charset="2"/>
              </a:rPr>
              <a:t></a:t>
            </a:r>
            <a:r>
              <a:rPr lang="en-GB" sz="2400" b="1" dirty="0"/>
              <a:t>-</a:t>
            </a:r>
            <a:r>
              <a:rPr lang="en-GB" sz="2400" b="1" dirty="0" err="1"/>
              <a:t>back­bonding</a:t>
            </a:r>
            <a:r>
              <a:rPr lang="en-GB" sz="2400" b="1" dirty="0"/>
              <a:t> to the CO ligand(s) takes place. This weakens the C–O bond further as more electron density is pumped into the </a:t>
            </a:r>
            <a:r>
              <a:rPr lang="en-GB" sz="2400" b="1" dirty="0">
                <a:solidFill>
                  <a:srgbClr val="A50021"/>
                </a:solidFill>
              </a:rPr>
              <a:t>empty </a:t>
            </a:r>
            <a:r>
              <a:rPr lang="en-GB" sz="2400" b="1" dirty="0">
                <a:solidFill>
                  <a:srgbClr val="A50021"/>
                </a:solidFill>
                <a:sym typeface="Symbol" pitchFamily="18" charset="2"/>
              </a:rPr>
              <a:t></a:t>
            </a:r>
            <a:r>
              <a:rPr lang="en-GB" sz="2400" b="1" dirty="0">
                <a:solidFill>
                  <a:srgbClr val="A50021"/>
                </a:solidFill>
              </a:rPr>
              <a:t>* anti-bonding carbonyl orbital</a:t>
            </a:r>
            <a:r>
              <a:rPr lang="en-GB" sz="2400" b="1" dirty="0"/>
              <a:t>.  This increases the M–C bond order and reduces the </a:t>
            </a:r>
          </a:p>
          <a:p>
            <a:pPr algn="just"/>
            <a:r>
              <a:rPr lang="en-GB" sz="2400" b="1" dirty="0"/>
              <a:t>C-O bond order. That is, the resonance structure M=C=O becomes more dominant.</a:t>
            </a:r>
          </a:p>
        </p:txBody>
      </p:sp>
      <p:graphicFrame>
        <p:nvGraphicFramePr>
          <p:cNvPr id="5272" name="Object 152"/>
          <p:cNvGraphicFramePr>
            <a:graphicFrameLocks noChangeAspect="1"/>
          </p:cNvGraphicFramePr>
          <p:nvPr/>
        </p:nvGraphicFramePr>
        <p:xfrm>
          <a:off x="7388352" y="5680895"/>
          <a:ext cx="4742688" cy="63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040380" imgH="411480" progId="">
                  <p:embed/>
                </p:oleObj>
              </mc:Choice>
              <mc:Fallback>
                <p:oleObj name="CS ChemDraw Drawing" r:id="rId2" imgW="3040380" imgH="411480" progId="">
                  <p:embed/>
                  <p:pic>
                    <p:nvPicPr>
                      <p:cNvPr id="5272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8352" y="5680895"/>
                        <a:ext cx="4742688" cy="639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15" name="Text Box 155"/>
          <p:cNvSpPr txBox="1">
            <a:spLocks noChangeArrowheads="1"/>
          </p:cNvSpPr>
          <p:nvPr/>
        </p:nvSpPr>
        <p:spPr bwMode="auto">
          <a:xfrm>
            <a:off x="181356" y="-9143"/>
            <a:ext cx="6905244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Factors which affect </a:t>
            </a:r>
            <a:r>
              <a:rPr lang="en-US" sz="2400" b="1" dirty="0">
                <a:sym typeface="Symbol" pitchFamily="18" charset="2"/>
              </a:rPr>
              <a:t></a:t>
            </a:r>
            <a:r>
              <a:rPr lang="en-US" sz="2400" b="1" baseline="-25000" dirty="0">
                <a:sym typeface="Symbol" pitchFamily="18" charset="2"/>
              </a:rPr>
              <a:t>CO</a:t>
            </a:r>
            <a:r>
              <a:rPr lang="en-US" sz="2400" b="1" dirty="0">
                <a:sym typeface="Symbol" pitchFamily="18" charset="2"/>
              </a:rPr>
              <a:t>  stretching frequencies</a:t>
            </a:r>
          </a:p>
        </p:txBody>
      </p:sp>
      <p:sp>
        <p:nvSpPr>
          <p:cNvPr id="5316" name="Text Box 156"/>
          <p:cNvSpPr txBox="1">
            <a:spLocks noChangeArrowheads="1"/>
          </p:cNvSpPr>
          <p:nvPr/>
        </p:nvSpPr>
        <p:spPr bwMode="auto">
          <a:xfrm>
            <a:off x="10363200" y="6357612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A50021"/>
                </a:solidFill>
              </a:rPr>
              <a:t>More back bonding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1732" y="233927"/>
            <a:ext cx="30568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Charge on the metal</a:t>
            </a:r>
          </a:p>
        </p:txBody>
      </p:sp>
    </p:spTree>
    <p:extLst>
      <p:ext uri="{BB962C8B-B14F-4D97-AF65-F5344CB8AC3E}">
        <p14:creationId xmlns:p14="http://schemas.microsoft.com/office/powerpoint/2010/main" val="11800542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Rectangle 443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94331" y="71250"/>
                <a:ext cx="3519629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Effect of co-ligands 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331" y="71250"/>
                <a:ext cx="3519629" cy="461665"/>
              </a:xfrm>
              <a:prstGeom prst="rect">
                <a:avLst/>
              </a:prstGeom>
              <a:blipFill>
                <a:blip r:embed="rId2"/>
                <a:stretch>
                  <a:fillRect l="-2595" t="-10667" b="-30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586580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46304" y="627073"/>
                <a:ext cx="11905973" cy="5324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  <a:ea typeface="Cambria Math" charset="0"/>
                    <a:cs typeface="Cambria Math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. 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𝐁𝐨𝐧𝐝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length parameters in [Mo(CO)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], [Mo(CO)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 &amp;[Mo(CO)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</a:t>
                </a:r>
              </a:p>
              <a:p>
                <a:endParaRPr lang="en-US" sz="1200" b="1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𝝅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7030A0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800" b="1" dirty="0" err="1">
                          <a:solidFill>
                            <a:srgbClr val="7030A0"/>
                          </a:solidFill>
                        </a:rPr>
                        <m:t>accepror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strength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of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isoelectronic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ligands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CO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are</m:t>
                      </m:r>
                    </m:oMath>
                  </m:oMathPara>
                </a14:m>
                <a:br>
                  <a:rPr lang="en-US" sz="2800" b="1" dirty="0">
                    <a:solidFill>
                      <a:srgbClr val="7030A0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N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O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US" sz="4400" b="1" baseline="30000" dirty="0">
                        <a:solidFill>
                          <a:srgbClr val="7030A0"/>
                        </a:solidFill>
                      </a:rPr>
                      <m:t>+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&gt; 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C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O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:)&gt;(: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N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a:rPr lang="en-US" sz="28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𝐍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)&gt;&gt;(: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C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N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US" sz="4400" b="1" baseline="30000" dirty="0">
                        <a:solidFill>
                          <a:srgbClr val="7030A0"/>
                        </a:solidFill>
                      </a:rPr>
                      <m:t>−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&gt;PR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&gt; 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</a:p>
              <a:p>
                <a:endParaRPr lang="en-US" sz="1200" b="1" dirty="0"/>
              </a:p>
              <a:p>
                <a:r>
                  <a:rPr lang="en-US" sz="2800" b="1" dirty="0" err="1"/>
                  <a:t>Dien</a:t>
                </a:r>
                <a:r>
                  <a:rPr lang="en-US" sz="2800" b="1" dirty="0"/>
                  <a:t> (</a:t>
                </a:r>
                <a:r>
                  <a:rPr lang="en-US" sz="2800" b="1" dirty="0" err="1"/>
                  <a:t>diethylenetriamine</a:t>
                </a:r>
                <a:r>
                  <a:rPr lang="en-US" sz="2800" b="1" dirty="0"/>
                  <a:t>, tridentate neutral </a:t>
                </a:r>
                <a:r>
                  <a:rPr lang="en-US" sz="2800" b="1" dirty="0" err="1"/>
                  <a:t>lig</a:t>
                </a:r>
                <a:r>
                  <a:rPr lang="en-US" sz="2800" b="1" dirty="0"/>
                  <a:t>.), NH3 is only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𝛔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𝐝𝐨𝐧𝐚𝐭𝐢𝐧𝐠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𝐥𝐢𝐠𝐚𝐧𝐝</m:t>
                    </m:r>
                  </m:oMath>
                </a14:m>
                <a:endParaRPr lang="en-US" sz="2800" dirty="0"/>
              </a:p>
              <a:p>
                <a:endParaRPr lang="en-US" sz="800" dirty="0"/>
              </a:p>
              <a:p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28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in: (free CO) 2143 cm</a:t>
                </a:r>
                <a:r>
                  <a:rPr lang="en-US" sz="2800" b="1" baseline="30000" dirty="0">
                    <a:solidFill>
                      <a:srgbClr val="7030A0"/>
                    </a:solidFill>
                  </a:rPr>
                  <a:t>-1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Mo-C Bond length order in: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C-O Bond length order in: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&lt;[Mo(CO)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&lt;[Mo(CO)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</a:t>
                </a:r>
              </a:p>
              <a:p>
                <a:r>
                  <a:rPr lang="en-US" sz="2800" b="1" dirty="0">
                    <a:solidFill>
                      <a:schemeClr val="tx1"/>
                    </a:solidFill>
                  </a:rPr>
                  <a:t>More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favourable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factors for M</a:t>
                </a:r>
                <a14:m>
                  <m:oMath xmlns:m="http://schemas.openxmlformats.org/officeDocument/2006/math">
                    <m:r>
                      <a:rPr lang="is-IS" sz="28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CO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bonding in [Mo(CO)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]</a:t>
                </a:r>
              </a:p>
              <a:p>
                <a:pPr marL="457200" indent="-457200">
                  <a:buFont typeface="Arial" charset="0"/>
                  <a:buChar char="•"/>
                </a:pPr>
                <a:r>
                  <a:rPr lang="en-US" sz="2800" b="1" dirty="0"/>
                  <a:t>Less no. of competitive CO groups (3 vs 6)</a:t>
                </a:r>
              </a:p>
              <a:p>
                <a:pPr marL="457200" indent="-457200">
                  <a:buFont typeface="Arial" charset="0"/>
                  <a:buChar char="•"/>
                </a:pPr>
                <a:r>
                  <a:rPr lang="en-US" sz="2800" b="1" dirty="0">
                    <a:solidFill>
                      <a:schemeClr val="tx1"/>
                    </a:solidFill>
                  </a:rPr>
                  <a:t>Absence of competitive interactive interaction from the trans positions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" y="627073"/>
                <a:ext cx="11905973" cy="5324535"/>
              </a:xfrm>
              <a:prstGeom prst="rect">
                <a:avLst/>
              </a:prstGeom>
              <a:blipFill rotWithShape="0">
                <a:blip r:embed="rId4"/>
                <a:stretch>
                  <a:fillRect l="-1024" t="-1145" b="-2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9"/>
          <p:cNvGraphicFramePr>
            <a:graphicFrameLocks noChangeAspect="1"/>
          </p:cNvGraphicFramePr>
          <p:nvPr/>
        </p:nvGraphicFramePr>
        <p:xfrm>
          <a:off x="9710928" y="1313690"/>
          <a:ext cx="2225430" cy="1932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979932" imgH="850392" progId="">
                  <p:embed/>
                </p:oleObj>
              </mc:Choice>
              <mc:Fallback>
                <p:oleObj name="CS ChemDraw Drawing" r:id="rId5" imgW="979932" imgH="850392" progId="">
                  <p:embed/>
                  <p:pic>
                    <p:nvPicPr>
                      <p:cNvPr id="7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0928" y="1313690"/>
                        <a:ext cx="2225430" cy="19327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52"/>
          <p:cNvGraphicFramePr>
            <a:graphicFrameLocks noChangeAspect="1"/>
          </p:cNvGraphicFramePr>
          <p:nvPr/>
        </p:nvGraphicFramePr>
        <p:xfrm>
          <a:off x="6620256" y="6197829"/>
          <a:ext cx="4742688" cy="63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7" imgW="3040380" imgH="411480" progId="">
                  <p:embed/>
                </p:oleObj>
              </mc:Choice>
              <mc:Fallback>
                <p:oleObj name="CS ChemDraw Drawing" r:id="rId7" imgW="3040380" imgH="411480" progId="">
                  <p:embed/>
                  <p:pic>
                    <p:nvPicPr>
                      <p:cNvPr id="8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0256" y="6197829"/>
                        <a:ext cx="4742688" cy="639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01484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Rectangle 443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586580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46304" y="627073"/>
                <a:ext cx="11905973" cy="606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</a:rPr>
                  <a:t>3. Bond length parameters in [Cr(CO)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)] &amp;[Cr(CO)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 : </a:t>
                </a:r>
              </a:p>
              <a:p>
                <a:r>
                  <a:rPr lang="en-US" sz="2800" b="1" dirty="0"/>
                  <a:t>Cr-C distance in [Cr(CO)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] is 191.5 pm</a:t>
                </a:r>
              </a:p>
              <a:p>
                <a:r>
                  <a:rPr lang="en-US" sz="2800" b="1" dirty="0"/>
                  <a:t>Cr-C distance trans to PPh</a:t>
                </a:r>
                <a:r>
                  <a:rPr lang="en-US" sz="2800" b="1" baseline="-25000" dirty="0"/>
                  <a:t>3 </a:t>
                </a:r>
                <a:r>
                  <a:rPr lang="en-US" sz="2800" b="1" dirty="0"/>
                  <a:t>in [Cr(CO)</a:t>
                </a:r>
                <a:r>
                  <a:rPr lang="en-US" sz="2800" b="1" baseline="-25000" dirty="0"/>
                  <a:t>5</a:t>
                </a:r>
                <a:r>
                  <a:rPr lang="en-US" sz="2800" b="1" dirty="0"/>
                  <a:t>(PPh</a:t>
                </a:r>
                <a:r>
                  <a:rPr lang="en-US" sz="2800" b="1" baseline="-25000" dirty="0"/>
                  <a:t>3</a:t>
                </a:r>
                <a:r>
                  <a:rPr lang="en-US" sz="2800" b="1" dirty="0"/>
                  <a:t>)] is 184.4 pm</a:t>
                </a:r>
              </a:p>
              <a:p>
                <a:r>
                  <a:rPr lang="en-US" sz="2800" b="1" dirty="0"/>
                  <a:t>C-O distance in [Cr(CO)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] is 114.0 pm</a:t>
                </a:r>
              </a:p>
              <a:p>
                <a:r>
                  <a:rPr lang="en-US" sz="2800" b="1" dirty="0"/>
                  <a:t>C-O distance trans to PPh</a:t>
                </a:r>
                <a:r>
                  <a:rPr lang="en-US" sz="2800" b="1" baseline="-25000" dirty="0"/>
                  <a:t>3 </a:t>
                </a:r>
                <a:r>
                  <a:rPr lang="en-US" sz="2800" b="1" dirty="0"/>
                  <a:t>in [Cr(CO)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] is 115.4 pm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is good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 donor ligand &amp; weaker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acid ligand than CO.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Since 2 trans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acid ligands will compete for the same two t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2g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orbitals for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 bonding. On the other hand, two cis-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 bonding ligands compete through one metal d-orbital. 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Thus, a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acid ligand L can affect the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bonding of its trans-CO group more than that of its cis-CO group </a:t>
                </a:r>
              </a:p>
              <a:p>
                <a:r>
                  <a:rPr lang="en-US" sz="2800" dirty="0">
                    <a:solidFill>
                      <a:srgbClr val="A50021"/>
                    </a:solidFill>
                  </a:rPr>
                  <a:t>The better the </a:t>
                </a:r>
                <a:r>
                  <a:rPr lang="en-US" sz="2800" dirty="0">
                    <a:solidFill>
                      <a:srgbClr val="A50021"/>
                    </a:solidFill>
                    <a:sym typeface="Symbol" pitchFamily="18" charset="2"/>
                  </a:rPr>
                  <a:t></a:t>
                </a:r>
                <a:r>
                  <a:rPr lang="en-US" sz="2800" dirty="0">
                    <a:solidFill>
                      <a:srgbClr val="A50021"/>
                    </a:solidFill>
                  </a:rPr>
                  <a:t> donating capability of the other ligands on the metal,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electron density given to the metal</a:t>
                </a:r>
                <a:r>
                  <a:rPr lang="en-US" sz="2800" dirty="0">
                    <a:solidFill>
                      <a:srgbClr val="A50021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back bonding </a:t>
                </a:r>
                <a:r>
                  <a:rPr lang="en-US" sz="2800" dirty="0">
                    <a:solidFill>
                      <a:srgbClr val="A50021"/>
                    </a:solidFill>
                  </a:rPr>
                  <a:t>(electrons in the </a:t>
                </a:r>
                <a:r>
                  <a:rPr lang="en-US" sz="2800" dirty="0" err="1">
                    <a:solidFill>
                      <a:srgbClr val="A50021"/>
                    </a:solidFill>
                  </a:rPr>
                  <a:t>antibonding</a:t>
                </a:r>
                <a:r>
                  <a:rPr lang="en-US" sz="2800" dirty="0">
                    <a:solidFill>
                      <a:srgbClr val="A50021"/>
                    </a:solidFill>
                  </a:rPr>
                  <a:t> orbital of CO) and  lower the CO stretching frequency.</a:t>
                </a:r>
                <a:endParaRPr lang="en-US" sz="2800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" y="627073"/>
                <a:ext cx="11905973" cy="6063198"/>
              </a:xfrm>
              <a:prstGeom prst="rect">
                <a:avLst/>
              </a:prstGeom>
              <a:blipFill rotWithShape="0">
                <a:blip r:embed="rId2"/>
                <a:stretch>
                  <a:fillRect l="-1024" t="-1006" b="-2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557352" y="165408"/>
                <a:ext cx="5099759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Effect of co-ligands trans to CO 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7352" y="165408"/>
                <a:ext cx="5099759" cy="461665"/>
              </a:xfrm>
              <a:prstGeom prst="rect">
                <a:avLst/>
              </a:prstGeom>
              <a:blipFill>
                <a:blip r:embed="rId3"/>
                <a:stretch>
                  <a:fillRect l="-1914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08335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Rectangle 443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586580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12937" y="1259175"/>
                <a:ext cx="11170880" cy="397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</a:rPr>
                  <a:t>4. In [M(CO)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L]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If L better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acceptor ligand (e.g. NO+), then  </a:t>
                </a:r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(trans) &gt;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(cis) &gt;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</a:t>
                </a:r>
                <a:r>
                  <a:rPr lang="en-US" sz="2800" b="1" dirty="0" err="1"/>
                  <a:t>unsubstituted</a:t>
                </a:r>
                <a:r>
                  <a:rPr lang="en-US" sz="2800" b="1" dirty="0"/>
                  <a:t>)  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If L weaker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acceptor ligand (e.g. 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or CN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), then  </a:t>
                </a:r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(trans) &lt;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(cis) &lt;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</a:t>
                </a:r>
                <a:r>
                  <a:rPr lang="en-US" sz="2800" b="1" dirty="0" err="1"/>
                  <a:t>unsubstituted</a:t>
                </a:r>
                <a:r>
                  <a:rPr lang="en-US" sz="2800" b="1" dirty="0"/>
                  <a:t>)  </a:t>
                </a:r>
              </a:p>
              <a:p>
                <a:endParaRPr lang="en-US" sz="2800" b="1" dirty="0"/>
              </a:p>
              <a:p>
                <a:r>
                  <a:rPr lang="en-US" sz="2800" dirty="0">
                    <a:solidFill>
                      <a:srgbClr val="A50021"/>
                    </a:solidFill>
                  </a:rPr>
                  <a:t>The better the </a:t>
                </a:r>
                <a:r>
                  <a:rPr lang="en-US" sz="2800" dirty="0">
                    <a:solidFill>
                      <a:srgbClr val="A50021"/>
                    </a:solidFill>
                    <a:sym typeface="Symbol" pitchFamily="18" charset="2"/>
                  </a:rPr>
                  <a:t></a:t>
                </a:r>
                <a:r>
                  <a:rPr lang="en-US" sz="2800" dirty="0">
                    <a:solidFill>
                      <a:srgbClr val="A50021"/>
                    </a:solidFill>
                  </a:rPr>
                  <a:t> donating capability of the other ligands on the metal,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electron density given to the metal</a:t>
                </a:r>
                <a:r>
                  <a:rPr lang="en-US" sz="2800" dirty="0">
                    <a:solidFill>
                      <a:srgbClr val="A50021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back bonding </a:t>
                </a:r>
                <a:r>
                  <a:rPr lang="en-US" sz="2800" dirty="0">
                    <a:solidFill>
                      <a:srgbClr val="A50021"/>
                    </a:solidFill>
                  </a:rPr>
                  <a:t>(electrons in the antibonding orbital of CO) and  lower the CO stretching frequency.</a:t>
                </a:r>
                <a:r>
                  <a:rPr lang="en-US" sz="2800" dirty="0">
                    <a:solidFill>
                      <a:srgbClr val="CC0066"/>
                    </a:solidFill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37" y="1259175"/>
                <a:ext cx="11170880" cy="3970318"/>
              </a:xfrm>
              <a:prstGeom prst="rect">
                <a:avLst/>
              </a:prstGeom>
              <a:blipFill>
                <a:blip r:embed="rId2"/>
                <a:stretch>
                  <a:fillRect l="-1146" t="-1536" r="-1692" b="-35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450470" y="115241"/>
                <a:ext cx="5040383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 Effect of co-ligands trans to </a:t>
                </a:r>
                <a:r>
                  <a:rPr lang="en-US" sz="2400" b="1" dirty="0" err="1"/>
                  <a:t>COon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470" y="115241"/>
                <a:ext cx="5040383" cy="461665"/>
              </a:xfrm>
              <a:prstGeom prst="rect">
                <a:avLst/>
              </a:prstGeom>
              <a:blipFill>
                <a:blip r:embed="rId3"/>
                <a:stretch>
                  <a:fillRect l="-484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81705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C67A7D-A822-4AAB-BC74-4C574ACDD050}"/>
                  </a:ext>
                </a:extLst>
              </p:cNvPr>
              <p:cNvSpPr txBox="1"/>
              <p:nvPr/>
            </p:nvSpPr>
            <p:spPr>
              <a:xfrm>
                <a:off x="1481446" y="-57723"/>
                <a:ext cx="9859489" cy="6924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Example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1:	          [W(CO)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Cl]-                	[Re(CO)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Cl]   both are 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&lt;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2: 	          [Fe(CO)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       		[Fe(CO)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Br] 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(higher e- density)	   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&lt;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baseline="-25000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charset="0"/>
                  <a:cs typeface="Cambria Math" charset="0"/>
                </a:endParaRPr>
              </a:p>
              <a:p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3: 	          [Mo(CO)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(PMe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       	[Mo(CO)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(PPh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				   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PMe</a:t>
                </a:r>
                <a:r>
                  <a:rPr lang="en-US" sz="28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good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𝝈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 donor as compared to PPh</a:t>
                </a:r>
                <a:r>
                  <a:rPr lang="en-US" sz="28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&lt;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baseline="-25000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charset="0"/>
                  <a:cs typeface="Cambria Math" charset="0"/>
                </a:endParaRPr>
              </a:p>
              <a:p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4: 	          [Mo(CO)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       		 [Mo(CO)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(PPh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				   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CO is good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𝝈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 donor as compared to PPh</a:t>
                </a:r>
                <a:r>
                  <a:rPr lang="en-US" sz="28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   &gt;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C67A7D-A822-4AAB-BC74-4C574ACDD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446" y="-57723"/>
                <a:ext cx="9859489" cy="6924973"/>
              </a:xfrm>
              <a:prstGeom prst="rect">
                <a:avLst/>
              </a:prstGeom>
              <a:blipFill>
                <a:blip r:embed="rId2"/>
                <a:stretch>
                  <a:fillRect l="-928" t="-704" b="-88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87830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45690" y="165070"/>
            <a:ext cx="11442290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General methods of preparation of mono and binuclear carbonyls of 3d series</a:t>
            </a:r>
            <a:endParaRPr lang="en-IN" sz="24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4021" y="942813"/>
                <a:ext cx="11783960" cy="57554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lphaUcParenBoth"/>
                </a:pPr>
                <a:r>
                  <a:rPr lang="en-US" sz="3200" b="1" dirty="0"/>
                  <a:t>Direct synthesis</a:t>
                </a:r>
              </a:p>
              <a:p>
                <a:endParaRPr lang="en-US" sz="3200" b="1" dirty="0"/>
              </a:p>
              <a:p>
                <a:r>
                  <a:rPr lang="en-US" sz="3600" b="1" dirty="0"/>
                  <a:t>Ni (s) + 4CO (g)</a:t>
                </a:r>
                <a14:m>
                  <m:oMath xmlns:m="http://schemas.openxmlformats.org/officeDocument/2006/math">
                    <m:r>
                      <a:rPr lang="en-US" sz="36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36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600" b="1" dirty="0"/>
                  <a:t>[Ni(CO)</a:t>
                </a:r>
                <a:r>
                  <a:rPr lang="en-US" sz="3600" b="1" baseline="-25000" dirty="0"/>
                  <a:t>4</a:t>
                </a:r>
                <a:r>
                  <a:rPr lang="en-US" sz="3600" b="1" dirty="0"/>
                  <a:t>] (l)(pale yellow), (30</a:t>
                </a:r>
                <a:r>
                  <a:rPr lang="en-US" sz="3600" b="1" baseline="30000" dirty="0"/>
                  <a:t>0</a:t>
                </a:r>
                <a:r>
                  <a:rPr lang="en-US" sz="3600" b="1" dirty="0"/>
                  <a:t>C, 1</a:t>
                </a:r>
                <a:r>
                  <a:rPr lang="en-US" sz="3600" b="1" dirty="0" err="1"/>
                  <a:t>atm</a:t>
                </a:r>
                <a:r>
                  <a:rPr lang="en-US" sz="3600" b="1" dirty="0"/>
                  <a:t>, i.e. mild condition)</a:t>
                </a:r>
              </a:p>
              <a:p>
                <a:endParaRPr lang="en-US" sz="3600" b="1" dirty="0"/>
              </a:p>
              <a:p>
                <a:r>
                  <a:rPr lang="en-US" sz="3600" b="1" dirty="0"/>
                  <a:t>Fe (s) + 5CO (g)</a:t>
                </a:r>
                <a14:m>
                  <m:oMath xmlns:m="http://schemas.openxmlformats.org/officeDocument/2006/math">
                    <m:r>
                      <a:rPr lang="en-US" sz="36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36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600" b="1" dirty="0"/>
                  <a:t>[Fe(CO)</a:t>
                </a:r>
                <a:r>
                  <a:rPr lang="en-US" sz="3600" b="1" baseline="-25000" dirty="0"/>
                  <a:t>5</a:t>
                </a:r>
                <a:r>
                  <a:rPr lang="en-US" sz="3600" b="1" dirty="0"/>
                  <a:t>] (l) (pale yellow),(200</a:t>
                </a:r>
                <a:r>
                  <a:rPr lang="en-US" sz="3600" b="1" baseline="30000" dirty="0"/>
                  <a:t>0</a:t>
                </a:r>
                <a:r>
                  <a:rPr lang="en-US" sz="3600" b="1" dirty="0"/>
                  <a:t>C, 200 </a:t>
                </a:r>
                <a:r>
                  <a:rPr lang="en-US" sz="3600" b="1" dirty="0" err="1"/>
                  <a:t>atm</a:t>
                </a:r>
                <a:r>
                  <a:rPr lang="en-US" sz="3600" b="1" dirty="0"/>
                  <a:t>,</a:t>
                </a:r>
              </a:p>
              <a:p>
                <a:endParaRPr lang="en-US" sz="4000" b="1" dirty="0"/>
              </a:p>
              <a:p>
                <a:r>
                  <a:rPr lang="en-US" sz="4000" b="1" dirty="0"/>
                  <a:t>2Co (s) + 8CO (g)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4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4000" b="1" dirty="0"/>
                  <a:t> [Co</a:t>
                </a:r>
                <a:r>
                  <a:rPr lang="en-US" sz="4000" b="1" baseline="-25000" dirty="0"/>
                  <a:t>2</a:t>
                </a:r>
                <a:r>
                  <a:rPr lang="en-US" sz="4000" b="1" dirty="0"/>
                  <a:t>(CO)</a:t>
                </a:r>
                <a:r>
                  <a:rPr lang="en-US" sz="4000" b="1" baseline="-25000" dirty="0"/>
                  <a:t>8</a:t>
                </a:r>
                <a:r>
                  <a:rPr lang="en-US" sz="4000" b="1" dirty="0"/>
                  <a:t>] (s), (150</a:t>
                </a:r>
                <a:r>
                  <a:rPr lang="en-US" sz="4000" b="1" baseline="30000" dirty="0"/>
                  <a:t>0</a:t>
                </a:r>
                <a:r>
                  <a:rPr lang="en-US" sz="4000" b="1" dirty="0"/>
                  <a:t>C, 35 </a:t>
                </a:r>
                <a:r>
                  <a:rPr lang="en-US" sz="4000" b="1" dirty="0" err="1"/>
                  <a:t>atm</a:t>
                </a:r>
                <a:r>
                  <a:rPr lang="en-US" sz="4000" b="1" dirty="0"/>
                  <a:t>)</a:t>
                </a:r>
              </a:p>
              <a:p>
                <a:endParaRPr lang="en-US" sz="4000" b="1" dirty="0"/>
              </a:p>
              <a:p>
                <a:r>
                  <a:rPr lang="en-US" sz="4000" b="1" dirty="0"/>
                  <a:t>[Cr(CO)</a:t>
                </a:r>
                <a:r>
                  <a:rPr lang="en-US" sz="4000" b="1" baseline="-25000" dirty="0"/>
                  <a:t>6</a:t>
                </a:r>
                <a:r>
                  <a:rPr lang="en-US" sz="4000" b="1" dirty="0"/>
                  <a:t>] &amp; [Mo(CO)</a:t>
                </a:r>
                <a:r>
                  <a:rPr lang="en-US" sz="4000" b="1" baseline="-25000" dirty="0"/>
                  <a:t>6</a:t>
                </a:r>
                <a:r>
                  <a:rPr lang="en-US" sz="4000" b="1" dirty="0"/>
                  <a:t>] are also prepared in this way </a:t>
                </a:r>
                <a:endParaRPr lang="en-US" sz="4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1" y="942813"/>
                <a:ext cx="11783960" cy="5755422"/>
              </a:xfrm>
              <a:prstGeom prst="rect">
                <a:avLst/>
              </a:prstGeom>
              <a:blipFill rotWithShape="0">
                <a:blip r:embed="rId2"/>
                <a:stretch>
                  <a:fillRect l="-1810" t="-1695" r="-931" b="-3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27117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Rectangle 5"/>
          <p:cNvSpPr>
            <a:spLocks noChangeArrowheads="1"/>
          </p:cNvSpPr>
          <p:nvPr/>
        </p:nvSpPr>
        <p:spPr bwMode="auto">
          <a:xfrm>
            <a:off x="1524001" y="29681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7" name="Rectangle 7"/>
          <p:cNvSpPr>
            <a:spLocks noChangeArrowheads="1"/>
          </p:cNvSpPr>
          <p:nvPr/>
        </p:nvSpPr>
        <p:spPr bwMode="auto">
          <a:xfrm>
            <a:off x="1524001" y="21632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8" name="Text Box 8"/>
          <p:cNvSpPr txBox="1">
            <a:spLocks noChangeArrowheads="1"/>
          </p:cNvSpPr>
          <p:nvPr/>
        </p:nvSpPr>
        <p:spPr bwMode="auto">
          <a:xfrm>
            <a:off x="4267200" y="64009"/>
            <a:ext cx="3962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Synthesis of Metal Carbonyls</a:t>
            </a:r>
          </a:p>
        </p:txBody>
      </p:sp>
      <p:sp>
        <p:nvSpPr>
          <p:cNvPr id="8210" name="Text Box 10"/>
          <p:cNvSpPr txBox="1">
            <a:spLocks noChangeArrowheads="1"/>
          </p:cNvSpPr>
          <p:nvPr/>
        </p:nvSpPr>
        <p:spPr bwMode="auto">
          <a:xfrm>
            <a:off x="438912" y="540771"/>
            <a:ext cx="1137513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(B) Reductive</a:t>
            </a:r>
            <a:r>
              <a:rPr lang="en-US" sz="3200" dirty="0"/>
              <a:t> </a:t>
            </a:r>
            <a:r>
              <a:rPr lang="en-US" sz="3200" b="1" dirty="0" err="1"/>
              <a:t>carbonylation</a:t>
            </a:r>
            <a:r>
              <a:rPr lang="en-US" sz="3200" b="1" dirty="0"/>
              <a:t>: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Reduction of metal compounds (generally halides) in presence of CO (generally under at high </a:t>
            </a:r>
            <a:r>
              <a:rPr lang="en-US" sz="3200" b="1" dirty="0" err="1"/>
              <a:t>pressur</a:t>
            </a:r>
            <a:r>
              <a:rPr lang="en-US" sz="3200" b="1" dirty="0"/>
              <a:t>, 200-300 </a:t>
            </a:r>
            <a:r>
              <a:rPr lang="en-US" sz="3200" b="1" dirty="0" err="1"/>
              <a:t>atm</a:t>
            </a:r>
            <a:r>
              <a:rPr lang="en-US" sz="3200" b="1" dirty="0"/>
              <a:t>) produces the metal carbonyls.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In some cases, </a:t>
            </a:r>
            <a:r>
              <a:rPr lang="en-US" sz="3200" b="1" dirty="0">
                <a:solidFill>
                  <a:srgbClr val="C00000"/>
                </a:solidFill>
              </a:rPr>
              <a:t>CO may itself act as a reducing agent</a:t>
            </a:r>
            <a:r>
              <a:rPr lang="en-US" sz="3200" b="1" dirty="0"/>
              <a:t>. This advantage (i.e. no requirement of external reducing agent) is available generally for the metal oxides used as the starting material.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Generally, the temp. &amp; pressure required for the synthesis of carbonyls through the reductive </a:t>
            </a:r>
            <a:r>
              <a:rPr lang="en-US" sz="3200" b="1" dirty="0" err="1"/>
              <a:t>carbonylation</a:t>
            </a:r>
            <a:r>
              <a:rPr lang="en-US" sz="3200" b="1" dirty="0"/>
              <a:t> are less than those required for the direct combination of CO.</a:t>
            </a:r>
          </a:p>
        </p:txBody>
      </p:sp>
    </p:spTree>
    <p:extLst>
      <p:ext uri="{BB962C8B-B14F-4D97-AF65-F5344CB8AC3E}">
        <p14:creationId xmlns:p14="http://schemas.microsoft.com/office/powerpoint/2010/main" val="9627977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Rectangle 5"/>
          <p:cNvSpPr>
            <a:spLocks noChangeArrowheads="1"/>
          </p:cNvSpPr>
          <p:nvPr/>
        </p:nvSpPr>
        <p:spPr bwMode="auto">
          <a:xfrm>
            <a:off x="1524001" y="29681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7" name="Rectangle 7"/>
          <p:cNvSpPr>
            <a:spLocks noChangeArrowheads="1"/>
          </p:cNvSpPr>
          <p:nvPr/>
        </p:nvSpPr>
        <p:spPr bwMode="auto">
          <a:xfrm>
            <a:off x="1524001" y="21632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8" name="Text Box 8"/>
          <p:cNvSpPr txBox="1">
            <a:spLocks noChangeArrowheads="1"/>
          </p:cNvSpPr>
          <p:nvPr/>
        </p:nvSpPr>
        <p:spPr bwMode="auto">
          <a:xfrm>
            <a:off x="4267200" y="64009"/>
            <a:ext cx="3962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Synthesis of Metal Carbonyls</a:t>
            </a:r>
          </a:p>
        </p:txBody>
      </p:sp>
      <p:sp>
        <p:nvSpPr>
          <p:cNvPr id="8210" name="Text Box 10"/>
          <p:cNvSpPr txBox="1">
            <a:spLocks noChangeArrowheads="1"/>
          </p:cNvSpPr>
          <p:nvPr/>
        </p:nvSpPr>
        <p:spPr bwMode="auto">
          <a:xfrm>
            <a:off x="1524000" y="540771"/>
            <a:ext cx="41635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(B) Reductive</a:t>
            </a:r>
            <a:r>
              <a:rPr lang="en-US" sz="2400"/>
              <a:t> </a:t>
            </a:r>
            <a:r>
              <a:rPr lang="en-US" sz="2400" b="1" dirty="0" err="1"/>
              <a:t>carbonylation</a:t>
            </a:r>
            <a:endParaRPr lang="en-US" sz="2400" b="1" dirty="0"/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2662478" y="1203604"/>
          <a:ext cx="8868490" cy="5501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5260608" imgH="3264037" progId="">
                  <p:embed/>
                </p:oleObj>
              </mc:Choice>
              <mc:Fallback>
                <p:oleObj name="CS ChemDraw Drawing" r:id="rId2" imgW="5260608" imgH="3264037" progId="">
                  <p:embed/>
                  <p:pic>
                    <p:nvPicPr>
                      <p:cNvPr id="30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2478" y="1203604"/>
                        <a:ext cx="8868490" cy="55019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19830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45690" y="165070"/>
            <a:ext cx="11442290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General methods of preparation of mono and binuclear carbonyls of 3d series</a:t>
            </a:r>
            <a:endParaRPr lang="en-IN" sz="24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4020" y="942813"/>
                <a:ext cx="11390572" cy="5262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/>
                  <a:t>(C) </a:t>
                </a:r>
                <a:r>
                  <a:rPr lang="en-US" sz="3200" b="1" dirty="0" err="1"/>
                  <a:t>Thermolysis</a:t>
                </a:r>
                <a:r>
                  <a:rPr lang="en-US" sz="3200" b="1" dirty="0"/>
                  <a:t> (</a:t>
                </a:r>
                <a14:m>
                  <m:oMath xmlns:m="http://schemas.openxmlformats.org/officeDocument/2006/math">
                    <m:r>
                      <a:rPr lang="en-US" sz="3200" b="1">
                        <a:latin typeface="Cambria Math" charset="0"/>
                        <a:ea typeface="Cambria Math" charset="0"/>
                        <a:cs typeface="Cambria Math" charset="0"/>
                      </a:rPr>
                      <m:t>∆</m:t>
                    </m:r>
                  </m:oMath>
                </a14:m>
                <a:r>
                  <a:rPr lang="en-US" sz="3200" b="1" dirty="0"/>
                  <a:t>) and photolysis (</a:t>
                </a:r>
                <a14:m>
                  <m:oMath xmlns:m="http://schemas.openxmlformats.org/officeDocument/2006/math">
                    <m:r>
                      <a:rPr lang="en-US" sz="3200" b="1" dirty="0">
                        <a:latin typeface="Cambria Math" charset="0"/>
                      </a:rPr>
                      <m:t>𝐡</m:t>
                    </m:r>
                    <m:r>
                      <a:rPr lang="en-US" sz="32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3200" b="1" dirty="0"/>
                  <a:t>):</a:t>
                </a:r>
              </a:p>
              <a:p>
                <a:endParaRPr lang="en-US" sz="800" b="1" dirty="0"/>
              </a:p>
              <a:p>
                <a:r>
                  <a:rPr lang="en-US" sz="3200" b="1" dirty="0" err="1">
                    <a:solidFill>
                      <a:srgbClr val="C00000"/>
                    </a:solidFill>
                  </a:rPr>
                  <a:t>Polynuclear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 carbonyls </a:t>
                </a:r>
                <a:r>
                  <a:rPr lang="en-US" sz="3200" b="1" dirty="0"/>
                  <a:t>may be obtained from the </a:t>
                </a:r>
                <a:r>
                  <a:rPr lang="en-US" sz="3200" b="1" dirty="0" err="1"/>
                  <a:t>thermolysis</a:t>
                </a:r>
                <a:r>
                  <a:rPr lang="en-US" sz="3200" b="1" dirty="0"/>
                  <a:t> and photolysis of carbonyls of lower </a:t>
                </a:r>
                <a:r>
                  <a:rPr lang="en-US" sz="3200" b="1" dirty="0" err="1"/>
                  <a:t>nuclearity</a:t>
                </a:r>
                <a:r>
                  <a:rPr lang="en-US" sz="3200" b="1" dirty="0"/>
                  <a:t>. In these reactions, the M-CO bonds are broken and to maintain the 18e rule, the M-M bonds are formed. Thus CO is released.</a:t>
                </a:r>
              </a:p>
              <a:p>
                <a:endParaRPr lang="en-US" sz="800" b="1" dirty="0"/>
              </a:p>
              <a:p>
                <a:r>
                  <a:rPr lang="en-US" sz="4800" b="1" dirty="0"/>
                  <a:t>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i="0" dirty="0" smtClean="0"/>
                      <m:t>Fe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)5]</m:t>
                    </m:r>
                    <m:r>
                      <a:rPr lang="en-US" sz="4800" b="1" i="0" dirty="0" smtClean="0">
                        <a:latin typeface="Cambria Math" charset="0"/>
                      </a:rPr>
                      <m:t>+</m:t>
                    </m:r>
                    <m:r>
                      <a:rPr lang="en-US" sz="4800" b="1" i="0" dirty="0" smtClean="0">
                        <a:latin typeface="Cambria Math" charset="0"/>
                      </a:rPr>
                      <m:t>𝐡</m:t>
                    </m:r>
                    <m:r>
                      <a:rPr lang="en-U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is-I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dirty="0"/>
                      <m:t>Fe</m:t>
                    </m:r>
                    <m:r>
                      <m:rPr>
                        <m:nor/>
                      </m:rPr>
                      <a:rPr lang="en-US" sz="4800" b="1" i="0" baseline="-25000" dirty="0" smtClean="0"/>
                      <m:t>2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)9]</m:t>
                    </m:r>
                    <m:r>
                      <a:rPr lang="en-US" sz="4800" b="1" dirty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US" sz="4800" b="1" dirty="0"/>
                  <a:t>CO </a:t>
                </a:r>
              </a:p>
              <a:p>
                <a:endParaRPr lang="en-US" sz="800" b="1" dirty="0"/>
              </a:p>
              <a:p>
                <a:r>
                  <a:rPr lang="en-US" sz="4800" b="1" dirty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dirty="0"/>
                      <m:t>Fe</m:t>
                    </m:r>
                    <m:r>
                      <m:rPr>
                        <m:nor/>
                      </m:rPr>
                      <a:rPr lang="en-US" sz="4800" b="1" baseline="-25000" dirty="0"/>
                      <m:t>2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)9]</m:t>
                    </m:r>
                    <m:r>
                      <a:rPr lang="en-US" sz="4800" b="1" i="0" dirty="0" smtClean="0">
                        <a:latin typeface="Cambria Math" charset="0"/>
                      </a:rPr>
                      <m:t>+</m:t>
                    </m:r>
                    <m:r>
                      <a:rPr lang="en-US" sz="4800" b="1" i="0">
                        <a:latin typeface="Cambria Math" charset="0"/>
                        <a:ea typeface="Cambria Math" charset="0"/>
                        <a:cs typeface="Cambria Math" charset="0"/>
                      </a:rPr>
                      <m:t>∆</m:t>
                    </m:r>
                    <m:r>
                      <a:rPr lang="en-US" sz="4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sz="4800" b="1" i="0" dirty="0" smtClean="0">
                        <a:latin typeface="Cambria Math" charset="0"/>
                      </a:rPr>
                      <m:t>𝟐</m:t>
                    </m:r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dirty="0"/>
                      <m:t>Fe</m:t>
                    </m:r>
                    <m:r>
                      <m:rPr>
                        <m:nor/>
                      </m:rPr>
                      <a:rPr lang="en-US" sz="4800" b="1" i="0" baseline="-25000" dirty="0" smtClean="0"/>
                      <m:t>3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)12]</m:t>
                    </m:r>
                  </m:oMath>
                </a14:m>
                <a:r>
                  <a:rPr lang="en-US" sz="4800" b="1" dirty="0"/>
                  <a:t> + 3CO</a:t>
                </a:r>
              </a:p>
              <a:p>
                <a:endParaRPr lang="en-US" sz="800" b="1" dirty="0"/>
              </a:p>
              <a:p>
                <a:r>
                  <a:rPr lang="en-US" sz="4800" b="1" dirty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i="0" dirty="0" smtClean="0"/>
                      <m:t>Os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)5]</m:t>
                    </m:r>
                    <m:r>
                      <a:rPr lang="en-US" sz="4800" b="1" dirty="0">
                        <a:latin typeface="Cambria Math" charset="0"/>
                      </a:rPr>
                      <m:t>+</m:t>
                    </m:r>
                    <m:r>
                      <a:rPr lang="en-US" sz="4800" b="1">
                        <a:latin typeface="Cambria Math" charset="0"/>
                        <a:ea typeface="Cambria Math" charset="0"/>
                        <a:cs typeface="Cambria Math" charset="0"/>
                      </a:rPr>
                      <m:t>∆ </m:t>
                    </m:r>
                    <m:r>
                      <a:rPr lang="is-I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i="0" dirty="0" smtClean="0"/>
                      <m:t>Os</m:t>
                    </m:r>
                    <m:r>
                      <m:rPr>
                        <m:nor/>
                      </m:rPr>
                      <a:rPr lang="en-US" sz="4800" b="1" baseline="-25000" dirty="0"/>
                      <m:t>3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)12]</m:t>
                    </m:r>
                  </m:oMath>
                </a14:m>
                <a:r>
                  <a:rPr lang="en-US" sz="4800" b="1" dirty="0"/>
                  <a:t> + 3CO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0" y="942813"/>
                <a:ext cx="11390572" cy="5262979"/>
              </a:xfrm>
              <a:prstGeom prst="rect">
                <a:avLst/>
              </a:prstGeom>
              <a:blipFill rotWithShape="0">
                <a:blip r:embed="rId2"/>
                <a:stretch>
                  <a:fillRect l="-2408" t="-1390" r="-1070" b="-5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1005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75961" y="37054"/>
            <a:ext cx="6905784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Structures of mononuclear carbonyls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28" y="826738"/>
            <a:ext cx="2819400" cy="2882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143" y="658405"/>
            <a:ext cx="2941947" cy="28853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16" y="621829"/>
            <a:ext cx="2764480" cy="28446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897082" y="3488912"/>
            <a:ext cx="43564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32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], M= V, Cr, W,</a:t>
            </a:r>
          </a:p>
          <a:p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Mo, M 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is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d</a:t>
            </a:r>
            <a:r>
              <a:rPr lang="en-US" sz="3200" b="1" baseline="3000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sp</a:t>
            </a:r>
            <a:r>
              <a:rPr lang="en-US" sz="3200" b="1" baseline="3000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Octahedral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995652" y="3592160"/>
            <a:ext cx="22113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4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 is sp</a:t>
            </a:r>
            <a:r>
              <a:rPr lang="en-US" sz="28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Tetrahedral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4280434" y="3491358"/>
            <a:ext cx="3616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], M=Fe, Ru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 is dsp</a:t>
            </a:r>
            <a:r>
              <a:rPr lang="en-US" sz="28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TBP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537856" y="4917720"/>
            <a:ext cx="114773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In all cases, the inner orbital complexes (since </a:t>
            </a:r>
            <a:r>
              <a:rPr lang="en-US" sz="24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CO is strong field ligand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) (i.e. low spin complexes in terms of CFT) are formed by using the (n-1) d orbitals in hybridization. To provide the necessary (n-1) d orbitals (i.e. dx</a:t>
            </a:r>
            <a:r>
              <a:rPr lang="en-US" sz="2400" b="1" baseline="300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-y</a:t>
            </a:r>
            <a:r>
              <a:rPr lang="en-US" sz="2400" b="1" baseline="300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 and dz2 for Oh &amp; dz2 for TBP), the electrons are properly arranged within the inner d-orbitals. It is illustrated in next page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988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42104" y="55342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mononuclear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375339" y="686242"/>
            <a:ext cx="9286566" cy="617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930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713705" y="165070"/>
            <a:ext cx="6686328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Structures of binuclear carbonyls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6" y="840613"/>
            <a:ext cx="3511087" cy="2310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816" y="3150615"/>
            <a:ext cx="5399122" cy="307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6" y="3384610"/>
            <a:ext cx="4212578" cy="26714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983" y="780447"/>
            <a:ext cx="3107291" cy="1819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492433" y="949900"/>
                <a:ext cx="4595936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[Fe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9</a:t>
                </a:r>
                <a:r>
                  <a:rPr lang="en-US" sz="2400" b="1" dirty="0"/>
                  <a:t>] or [Fe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6</a:t>
                </a:r>
                <a:r>
                  <a:rPr lang="en-US" sz="2400" b="1" dirty="0"/>
                  <a:t>(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] vs [Os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9</a:t>
                </a:r>
                <a:r>
                  <a:rPr lang="en-US" sz="2400" b="1" dirty="0"/>
                  <a:t>] or [Os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8</a:t>
                </a:r>
                <a:r>
                  <a:rPr lang="en-US" sz="2400" b="1" dirty="0"/>
                  <a:t>(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)] </a:t>
                </a:r>
                <a:r>
                  <a:rPr lang="en-US" sz="2000" b="1" dirty="0"/>
                  <a:t>Heavier congeners prefer the less bridging CO gr</a:t>
                </a:r>
                <a:r>
                  <a:rPr lang="en-US" dirty="0"/>
                  <a:t>. </a:t>
                </a:r>
                <a:r>
                  <a:rPr lang="en-US" sz="2000" b="1" dirty="0"/>
                  <a:t>In mixed metal carbonyl [</a:t>
                </a:r>
                <a:r>
                  <a:rPr lang="en-US" sz="2000" b="1" dirty="0" err="1"/>
                  <a:t>MnCo</a:t>
                </a:r>
                <a:r>
                  <a:rPr lang="en-US" sz="2000" b="1" dirty="0"/>
                  <a:t>(CO)</a:t>
                </a:r>
                <a:r>
                  <a:rPr lang="en-US" sz="2000" b="1" baseline="-25000" dirty="0"/>
                  <a:t>9</a:t>
                </a:r>
                <a:r>
                  <a:rPr lang="en-US" sz="2000" b="1" dirty="0"/>
                  <a:t>] there is no bridging CO gr</a:t>
                </a:r>
                <a:r>
                  <a:rPr lang="en-US" b="1" dirty="0"/>
                  <a:t>.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2433" y="949900"/>
                <a:ext cx="4595936" cy="1815882"/>
              </a:xfrm>
              <a:prstGeom prst="rect">
                <a:avLst/>
              </a:prstGeom>
              <a:blipFill rotWithShape="0">
                <a:blip r:embed="rId6"/>
                <a:stretch>
                  <a:fillRect l="-1989" t="-2685" r="-1857" b="-5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08030" y="6092662"/>
                <a:ext cx="8112798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/>
                  <a:t>[Mn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(CO)</a:t>
                </a:r>
                <a:r>
                  <a:rPr lang="en-US" sz="2000" b="1" baseline="-25000" dirty="0"/>
                  <a:t>10</a:t>
                </a:r>
                <a:r>
                  <a:rPr lang="en-US" sz="2000" b="1" dirty="0"/>
                  <a:t>](non bridge str.) vs [Co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(CO)</a:t>
                </a:r>
                <a:r>
                  <a:rPr lang="en-US" sz="2000" b="1" baseline="-25000" dirty="0"/>
                  <a:t>10</a:t>
                </a:r>
                <a:r>
                  <a:rPr lang="en-US" sz="2000" b="1" dirty="0"/>
                  <a:t>] (equilibrium mixture of bridged </a:t>
                </a:r>
              </a:p>
              <a:p>
                <a:r>
                  <a:rPr lang="en-US" sz="2000" b="1" dirty="0"/>
                  <a:t>&amp; non bridged str.), 2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000" b="1" dirty="0"/>
                  <a:t>  at solid state &amp; no bridging at solution 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30" y="6092662"/>
                <a:ext cx="8112798" cy="707886"/>
              </a:xfrm>
              <a:prstGeom prst="rect">
                <a:avLst/>
              </a:prstGeom>
              <a:blipFill rotWithShape="0">
                <a:blip r:embed="rId7"/>
                <a:stretch>
                  <a:fillRect l="-826" t="-4274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0750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415256" y="73630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mononuclear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921480" y="701588"/>
            <a:ext cx="10432320" cy="61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61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60392" y="72737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mononuclear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3427797" y="657512"/>
            <a:ext cx="4824775" cy="620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48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42104" y="165070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mononuclear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371847" y="829166"/>
            <a:ext cx="9527801" cy="602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73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858262" y="103515"/>
            <a:ext cx="6475475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Zeise’s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salt (</a:t>
            </a:r>
            <a:r>
              <a:rPr lang="en-US" sz="2800" b="1" dirty="0">
                <a:solidFill>
                  <a:srgbClr val="7030A0"/>
                </a:solidFill>
              </a:rPr>
              <a:t>K[Pt(C</a:t>
            </a:r>
            <a:r>
              <a:rPr lang="en-US" sz="2800" b="1" baseline="-25000" dirty="0">
                <a:solidFill>
                  <a:srgbClr val="7030A0"/>
                </a:solidFill>
              </a:rPr>
              <a:t>2</a:t>
            </a:r>
            <a:r>
              <a:rPr lang="en-US" sz="2800" b="1" dirty="0">
                <a:solidFill>
                  <a:srgbClr val="7030A0"/>
                </a:solidFill>
              </a:rPr>
              <a:t>H</a:t>
            </a:r>
            <a:r>
              <a:rPr lang="en-US" sz="2800" b="1" baseline="-25000" dirty="0">
                <a:solidFill>
                  <a:srgbClr val="7030A0"/>
                </a:solidFill>
              </a:rPr>
              <a:t>4</a:t>
            </a:r>
            <a:r>
              <a:rPr lang="en-US" sz="2800" b="1" dirty="0">
                <a:solidFill>
                  <a:srgbClr val="7030A0"/>
                </a:solidFill>
              </a:rPr>
              <a:t>)Cl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]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): Preparation</a:t>
            </a:r>
            <a:endParaRPr lang="en-IN" sz="28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62712" y="1343216"/>
                <a:ext cx="11481815" cy="495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 err="1"/>
                  <a:t>Zeise's</a:t>
                </a:r>
                <a:r>
                  <a:rPr lang="en-US" sz="2800" b="1" dirty="0"/>
                  <a:t> salt, potassium </a:t>
                </a:r>
                <a:r>
                  <a:rPr lang="en-US" sz="2800" b="1" dirty="0" err="1"/>
                  <a:t>trichloroplatinate</a:t>
                </a:r>
                <a:r>
                  <a:rPr lang="en-US" sz="2800" b="1" dirty="0"/>
                  <a:t>(II), is the chemical compound with the formula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K[Pt(C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2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)Cl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</a:t>
                </a:r>
                <a:r>
                  <a:rPr lang="en-US" sz="2800" b="1" dirty="0"/>
                  <a:t>. The anion of this air-stable, pale yellow, coordination complex contains an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η²-ethylene ligand</a:t>
                </a:r>
                <a:r>
                  <a:rPr lang="en-US" sz="2800" b="1" dirty="0"/>
                  <a:t>. The anion features a platinum atom with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square planar geometry</a:t>
                </a:r>
                <a:r>
                  <a:rPr lang="en-US" sz="2800" b="1" dirty="0"/>
                  <a:t>. Organometallic complexes containing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unsaturated ligands such as alkenes </a:t>
                </a:r>
                <a:r>
                  <a:rPr lang="en-US" sz="2800" b="1" dirty="0"/>
                  <a:t>are consider as </a:t>
                </a:r>
                <a:r>
                  <a:rPr lang="en-US" sz="2800" b="1" dirty="0" err="1"/>
                  <a:t>olifiniccomlexes</a:t>
                </a:r>
                <a:r>
                  <a:rPr lang="en-US" sz="2800" b="1" dirty="0"/>
                  <a:t>.</a:t>
                </a:r>
              </a:p>
              <a:p>
                <a:endParaRPr lang="en-US" sz="2800" b="1" dirty="0"/>
              </a:p>
              <a:p>
                <a:r>
                  <a:rPr lang="en-US" sz="2800" b="1" dirty="0"/>
                  <a:t>It is prepared by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passing ethylene gas</a:t>
                </a:r>
                <a:r>
                  <a:rPr lang="en-US" sz="2800" b="1" dirty="0"/>
                  <a:t> through aqueous solution of potassium tetra </a:t>
                </a:r>
                <a:r>
                  <a:rPr lang="en-US" sz="2800" b="1" dirty="0" err="1"/>
                  <a:t>chloroplatinate</a:t>
                </a:r>
                <a:r>
                  <a:rPr lang="en-US" sz="2800" b="1" dirty="0"/>
                  <a:t>.</a:t>
                </a:r>
              </a:p>
              <a:p>
                <a:r>
                  <a:rPr lang="en-US" sz="3200" b="1" dirty="0"/>
                  <a:t>K</a:t>
                </a:r>
                <a:r>
                  <a:rPr lang="en-US" sz="3200" b="1" baseline="-25000" dirty="0"/>
                  <a:t>2</a:t>
                </a:r>
                <a:r>
                  <a:rPr lang="en-US" sz="3200" b="1" dirty="0"/>
                  <a:t>[PtCl</a:t>
                </a:r>
                <a:r>
                  <a:rPr lang="en-US" sz="3200" b="1" baseline="-25000" dirty="0"/>
                  <a:t>4</a:t>
                </a:r>
                <a:r>
                  <a:rPr lang="en-US" sz="3200" b="1" dirty="0"/>
                  <a:t>] + H</a:t>
                </a:r>
                <a:r>
                  <a:rPr lang="en-US" sz="3200" b="1" baseline="-25000" dirty="0"/>
                  <a:t>2</a:t>
                </a:r>
                <a:r>
                  <a:rPr lang="en-US" sz="3200" b="1" dirty="0"/>
                  <a:t>C=CH</a:t>
                </a:r>
                <a:r>
                  <a:rPr lang="en-US" sz="3200" b="1" baseline="-25000" dirty="0"/>
                  <a:t>2</a:t>
                </a:r>
                <a:r>
                  <a:rPr lang="en-US" sz="3200" b="1" dirty="0"/>
                  <a:t> (g) </a:t>
                </a:r>
                <a14:m>
                  <m:oMath xmlns:m="http://schemas.openxmlformats.org/officeDocument/2006/math">
                    <m:r>
                      <a:rPr lang="is-IS" sz="32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200" b="1" dirty="0"/>
                  <a:t> K[Pt(C</a:t>
                </a:r>
                <a:r>
                  <a:rPr lang="en-US" sz="3200" b="1" baseline="-25000" dirty="0"/>
                  <a:t>2</a:t>
                </a:r>
                <a:r>
                  <a:rPr lang="en-US" sz="3200" b="1" dirty="0"/>
                  <a:t>H</a:t>
                </a:r>
                <a:r>
                  <a:rPr lang="en-US" sz="3200" b="1" baseline="-25000" dirty="0"/>
                  <a:t>4</a:t>
                </a:r>
                <a:r>
                  <a:rPr lang="en-US" sz="3200" b="1" dirty="0"/>
                  <a:t>)Cl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] +</a:t>
                </a:r>
                <a:r>
                  <a:rPr lang="en-US" sz="3200" b="1" dirty="0" err="1"/>
                  <a:t>KCl</a:t>
                </a:r>
                <a:endParaRPr lang="en-US" sz="3200" b="1" dirty="0"/>
              </a:p>
              <a:p>
                <a:endParaRPr lang="en-US" sz="3200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712" y="1343216"/>
                <a:ext cx="11481815" cy="4955203"/>
              </a:xfrm>
              <a:prstGeom prst="rect">
                <a:avLst/>
              </a:prstGeom>
              <a:blipFill rotWithShape="0">
                <a:blip r:embed="rId2"/>
                <a:stretch>
                  <a:fillRect l="-1381" t="-1107" r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42346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165653" y="0"/>
            <a:ext cx="7860694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Zeise’s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salt: Structure, evidences of synergic effect 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6" y="772996"/>
            <a:ext cx="5181600" cy="2717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87621" y="3350113"/>
                <a:ext cx="11526427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7030A0"/>
                    </a:solidFill>
                  </a:rPr>
                  <a:t>[Pt(C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2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)Cl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]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C-C segment perpendicular to the PtCl3 plane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𝜸</m:t>
                        </m:r>
                      </m:e>
                      <m:sub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𝐂</m:t>
                        </m:r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𝐂</m:t>
                        </m:r>
                        <m:r>
                          <m:rPr>
                            <m:nor/>
                          </m:rPr>
                          <a:rPr lang="en-US" sz="2800" b="1" dirty="0"/>
                          <m:t> </m:t>
                        </m:r>
                      </m:sub>
                    </m:sSub>
                  </m:oMath>
                </a14:m>
                <a:r>
                  <a:rPr lang="en-US" sz="2800" b="1" dirty="0"/>
                  <a:t>= 1623 Cm</a:t>
                </a:r>
                <a:r>
                  <a:rPr lang="en-US" sz="2800" b="1" baseline="30000" dirty="0"/>
                  <a:t>-1</a:t>
                </a:r>
                <a:r>
                  <a:rPr lang="en-US" sz="2800" b="1" dirty="0"/>
                  <a:t> in free C</a:t>
                </a:r>
                <a:r>
                  <a:rPr lang="en-US" sz="2800" b="1" baseline="-25000" dirty="0"/>
                  <a:t>2</a:t>
                </a:r>
                <a:r>
                  <a:rPr lang="en-US" sz="2800" b="1" dirty="0"/>
                  <a:t>H</a:t>
                </a:r>
                <a:r>
                  <a:rPr lang="en-US" sz="2800" b="1" baseline="-25000" dirty="0"/>
                  <a:t>4 </a:t>
                </a:r>
                <a:r>
                  <a:rPr lang="en-US" sz="2800" b="1" dirty="0"/>
                  <a:t>(C=C is 1.33.5 pm)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𝜸</m:t>
                        </m:r>
                      </m:e>
                      <m:sub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𝐂</m:t>
                        </m:r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𝐂</m:t>
                        </m:r>
                        <m:r>
                          <m:rPr>
                            <m:nor/>
                          </m:rPr>
                          <a:rPr lang="en-US" sz="2800" b="1" dirty="0"/>
                          <m:t> </m:t>
                        </m:r>
                      </m:sub>
                    </m:sSub>
                  </m:oMath>
                </a14:m>
                <a:r>
                  <a:rPr lang="en-US" sz="2800" b="1" dirty="0"/>
                  <a:t>= 1526 Cm</a:t>
                </a:r>
                <a:r>
                  <a:rPr lang="en-US" sz="2800" b="1" baseline="30000" dirty="0"/>
                  <a:t>-1</a:t>
                </a:r>
                <a:r>
                  <a:rPr lang="en-US" sz="2800" b="1" dirty="0"/>
                  <a:t> in </a:t>
                </a:r>
                <a:r>
                  <a:rPr lang="en-US" sz="2800" b="1" dirty="0" err="1"/>
                  <a:t>Zeise’s</a:t>
                </a:r>
                <a:r>
                  <a:rPr lang="en-US" sz="2800" b="1" dirty="0"/>
                  <a:t> salt C</a:t>
                </a:r>
                <a:r>
                  <a:rPr lang="en-US" sz="2800" b="1" baseline="-25000" dirty="0"/>
                  <a:t>2</a:t>
                </a:r>
                <a:r>
                  <a:rPr lang="en-US" sz="2800" b="1" dirty="0"/>
                  <a:t>H</a:t>
                </a:r>
                <a:r>
                  <a:rPr lang="en-US" sz="2800" b="1" baseline="-25000" dirty="0"/>
                  <a:t>4 </a:t>
                </a:r>
                <a:r>
                  <a:rPr lang="en-US" sz="2800" b="1" dirty="0"/>
                  <a:t>(C=C is 1.37 pm)</a:t>
                </a:r>
              </a:p>
              <a:p>
                <a:r>
                  <a:rPr lang="en-US" sz="2400" b="1" dirty="0"/>
                  <a:t>The longer C-C bond length (1.37 pm) in the complex compared to that in free C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4 </a:t>
                </a:r>
                <a:r>
                  <a:rPr lang="en-US" sz="2400" b="1" dirty="0"/>
                  <a:t>(C=C is 1.33.5 pm) indicates the fact that the vacant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∗ </m:t>
                    </m:r>
                  </m:oMath>
                </a14:m>
                <a:r>
                  <a:rPr lang="en-US" sz="2400" b="1" dirty="0"/>
                  <a:t> of C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 receives the e cloud in the bonding interaction.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" y="3350113"/>
                <a:ext cx="11526427" cy="2554545"/>
              </a:xfrm>
              <a:prstGeom prst="rect">
                <a:avLst/>
              </a:prstGeom>
              <a:blipFill rotWithShape="0">
                <a:blip r:embed="rId3"/>
                <a:stretch>
                  <a:fillRect l="-1322" t="-5967" r="-1058" b="-8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Organometallic Chemistry">
            <a:extLst>
              <a:ext uri="{FF2B5EF4-FFF2-40B4-BE49-F238E27FC236}">
                <a16:creationId xmlns:a16="http://schemas.microsoft.com/office/drawing/2014/main" id="{CE86AD61-7C45-77A1-1215-E33F94E3A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887" y="1067556"/>
            <a:ext cx="6026365" cy="197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6918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027981" y="0"/>
            <a:ext cx="3652979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Zeise’s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salt: Structure</a:t>
            </a:r>
            <a:endParaRPr lang="en-IN" sz="28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08432" y="467721"/>
                <a:ext cx="11375136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7030A0"/>
                    </a:solidFill>
                  </a:rPr>
                  <a:t>Important features of the bonding mechanism (Dewar-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Chatt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Duncanson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, i.e. DCD model) are:</a:t>
                </a:r>
              </a:p>
              <a:p>
                <a:pPr marL="514350" indent="-514350">
                  <a:buAutoNum type="romanLcParenBoth"/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μ-bond: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-BMO of ethylene </a:t>
                </a:r>
                <a14:m>
                  <m:oMath xmlns:m="http://schemas.openxmlformats.org/officeDocument/2006/math">
                    <m:r>
                      <a:rPr lang="is-I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vacant dsp² hybrid orbital of Pt(II)</a:t>
                </a:r>
                <a:endParaRPr lang="en-US" sz="2400" b="1" dirty="0"/>
              </a:p>
              <a:p>
                <a:endParaRPr lang="en-US" sz="1200" b="1" dirty="0"/>
              </a:p>
              <a:p>
                <a:r>
                  <a:rPr lang="en-US" sz="2400" b="1" dirty="0"/>
                  <a:t>(a special type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-bond);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-bond must be cylindrically symmetrical (has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dirty="0" smtClean="0">
                            <a:latin typeface="Cambria Math" charset="0"/>
                          </a:rPr>
                          <m:t>𝐂</m:t>
                        </m:r>
                      </m:e>
                      <m:sub>
                        <m:r>
                          <a:rPr lang="en-US" sz="24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∝</m:t>
                        </m:r>
                        <m:r>
                          <m:rPr>
                            <m:nor/>
                          </m:rPr>
                          <a:rPr lang="en-US" sz="2400" b="1" dirty="0"/>
                          <m:t> </m:t>
                        </m:r>
                      </m:sub>
                    </m:sSub>
                  </m:oMath>
                </a14:m>
                <a:r>
                  <a:rPr lang="en-US" sz="2400" b="1" dirty="0"/>
                  <a:t>), but the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-bond in the DCD model involving an elongated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-cloud can never have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dirty="0">
                            <a:latin typeface="Cambria Math" charset="0"/>
                          </a:rPr>
                          <m:t>𝐂</m:t>
                        </m:r>
                      </m:e>
                      <m:sub>
                        <m:r>
                          <a:rPr lang="en-US" sz="24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∝</m:t>
                        </m:r>
                        <m:r>
                          <m:rPr>
                            <m:nor/>
                          </m:rPr>
                          <a:rPr lang="en-US" sz="2400" b="1" dirty="0"/>
                          <m:t> </m:t>
                        </m:r>
                      </m:sub>
                    </m:sSub>
                  </m:oMath>
                </a14:m>
                <a:r>
                  <a:rPr lang="en-US" sz="2400" b="1" dirty="0"/>
                  <a:t> symmetry element.</a:t>
                </a:r>
              </a:p>
              <a:p>
                <a:r>
                  <a:rPr lang="en-US" sz="2400" b="1" dirty="0"/>
                  <a:t>(ii)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bond</a:t>
                </a:r>
                <a:r>
                  <a:rPr lang="en-US" sz="2400" b="1" dirty="0"/>
                  <a:t>: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suitable d or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dp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hybrid orbital of Pt(II) </a:t>
                </a:r>
                <a14:m>
                  <m:oMath xmlns:m="http://schemas.openxmlformats.org/officeDocument/2006/math">
                    <m:r>
                      <a:rPr lang="is-I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the vacant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*-MO of ethylene</a:t>
                </a:r>
              </a:p>
              <a:p>
                <a:endParaRPr lang="en-US" sz="1200" b="1" dirty="0"/>
              </a:p>
              <a:p>
                <a:r>
                  <a:rPr lang="en-US" sz="2400" b="1" dirty="0"/>
                  <a:t>(iii) these two bonding interactions 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</m:oMath>
                </a14:m>
                <a:r>
                  <a:rPr lang="en-US" sz="2400" b="1" dirty="0"/>
                  <a:t> basicity &amp;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-acidity) are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interdependent (i.e. synergistic action) </a:t>
                </a:r>
              </a:p>
              <a:p>
                <a:r>
                  <a:rPr lang="en-US" sz="2400" b="1" dirty="0"/>
                  <a:t>(iv) C₂H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 molecule remains perpendicular to the PtCl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plane, but this perpendicular orientation is not the essential condition for the DCD type bonding interaction; in fact, the fluxional </a:t>
                </a:r>
                <a:r>
                  <a:rPr lang="en-US" sz="2400" b="1" dirty="0" err="1"/>
                  <a:t>behaviour</a:t>
                </a:r>
                <a:r>
                  <a:rPr lang="en-US" sz="2400" b="1" dirty="0"/>
                  <a:t> (in terms of PMR signal) of the C₂H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moieties in [(n³-Cp)Rh(C₂H₂)₂] suggests the rotation of the alkene about the metal-alkene complex; </a:t>
                </a:r>
              </a:p>
              <a:p>
                <a:r>
                  <a:rPr lang="en-US" sz="2400" b="1" dirty="0"/>
                  <a:t>(v) the DCD model explains the elongation of the C-C bond in the coordinated C₂H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 due to the loss of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-bonding electron and gain of electron in the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*-MO (137 pm vs. 133.5 pm). 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However donation of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>
                    <a:solidFill>
                      <a:srgbClr val="7030A0"/>
                    </a:solidFill>
                  </a:rPr>
                  <a:t>- </a:t>
                </a:r>
                <a:r>
                  <a:rPr lang="en-US" sz="2000" b="1" dirty="0" err="1">
                    <a:solidFill>
                      <a:srgbClr val="7030A0"/>
                    </a:solidFill>
                  </a:rPr>
                  <a:t>es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 and the feeding of </a:t>
                </a:r>
                <a:r>
                  <a:rPr lang="en-US" sz="2000" b="1" dirty="0" err="1">
                    <a:solidFill>
                      <a:srgbClr val="7030A0"/>
                    </a:solidFill>
                  </a:rPr>
                  <a:t>es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 into the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>
                    <a:solidFill>
                      <a:srgbClr val="7030A0"/>
                    </a:solidFill>
                  </a:rPr>
                  <a:t>* orbitals must weaken the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0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0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𝐛𝐨𝐧𝐝</m:t>
                    </m:r>
                    <m:r>
                      <a:rPr lang="en-US" sz="20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.</m:t>
                    </m:r>
                  </m:oMath>
                </a14:m>
                <a:endParaRPr lang="en-US" sz="20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32" y="467721"/>
                <a:ext cx="11375136" cy="6555641"/>
              </a:xfrm>
              <a:prstGeom prst="rect">
                <a:avLst/>
              </a:prstGeom>
              <a:blipFill rotWithShape="0">
                <a:blip r:embed="rId2"/>
                <a:stretch>
                  <a:fillRect l="-857" t="-744" b="-3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34149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44832" y="44492"/>
            <a:ext cx="715043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Zeise’s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salt: Evidences of synergic effect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293D78-1B67-6470-7744-B37F2A78891B}"/>
              </a:ext>
            </a:extLst>
          </p:cNvPr>
          <p:cNvSpPr txBox="1"/>
          <p:nvPr/>
        </p:nvSpPr>
        <p:spPr>
          <a:xfrm>
            <a:off x="838199" y="497064"/>
            <a:ext cx="10894621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C00000"/>
                </a:solidFill>
                <a:effectLst/>
                <a:latin typeface="ProximaNova"/>
              </a:rPr>
              <a:t>Both </a:t>
            </a:r>
            <a:r>
              <a:rPr lang="en-US" sz="2400" b="1" i="0" dirty="0" err="1">
                <a:solidFill>
                  <a:srgbClr val="C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ProximaNova"/>
              </a:rPr>
              <a:t> salt and carbonyl compounds show a synergic effect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The synergic effect is arising due to metal-ligand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 salt, ethylene acts as the donor.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It is a poor donor but due to the back bonding, it becomes better.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metal carbonyl, the carbonyl group acts as the donor.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It is a poor donor but due to the back bonding, it becomes better.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 salt, metal has filled d orbital and ethylene has vacant Π* orbitals, necessary for back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Metal carbonyl, metal has filled d orbital and carbonyl has vacant Π* orbitals, necessary for back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 salt C=C bond length increases due to back bonding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metal carbonyl C=O bond length increases due to back bonding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 salt strength of the C=C bond determines the strength of back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But it weakens the C-C bond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metal carbonyl strength of the C=O bond determines the strength of back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But it weakens the C-O bond in carbonyls</a:t>
            </a:r>
          </a:p>
        </p:txBody>
      </p:sp>
    </p:spTree>
    <p:extLst>
      <p:ext uri="{BB962C8B-B14F-4D97-AF65-F5344CB8AC3E}">
        <p14:creationId xmlns:p14="http://schemas.microsoft.com/office/powerpoint/2010/main" val="6043874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ynergetic Effect - #Zeise's Salt - YouTube">
            <a:extLst>
              <a:ext uri="{FF2B5EF4-FFF2-40B4-BE49-F238E27FC236}">
                <a16:creationId xmlns:a16="http://schemas.microsoft.com/office/drawing/2014/main" id="{465D129B-A90A-9E93-814B-05C2A2C25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082" y="1"/>
            <a:ext cx="5123535" cy="261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48A78DEA-535C-B43A-F53D-A4D53965DF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068457"/>
                  </p:ext>
                </p:extLst>
              </p:nvPr>
            </p:nvGraphicFramePr>
            <p:xfrm>
              <a:off x="419595" y="2660484"/>
              <a:ext cx="11542816" cy="41123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771408">
                      <a:extLst>
                        <a:ext uri="{9D8B030D-6E8A-4147-A177-3AD203B41FA5}">
                          <a16:colId xmlns:a16="http://schemas.microsoft.com/office/drawing/2014/main" val="2991887112"/>
                        </a:ext>
                      </a:extLst>
                    </a:gridCol>
                    <a:gridCol w="5771408">
                      <a:extLst>
                        <a:ext uri="{9D8B030D-6E8A-4147-A177-3AD203B41FA5}">
                          <a16:colId xmlns:a16="http://schemas.microsoft.com/office/drawing/2014/main" val="2723082672"/>
                        </a:ext>
                      </a:extLst>
                    </a:gridCol>
                  </a:tblGrid>
                  <a:tr h="31073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Metal Carbonyl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12481216"/>
                      </a:ext>
                    </a:extLst>
                  </a:tr>
                  <a:tr h="75588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ethylene also a poor donor, due to back bonding ethylene act as better donor.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 In Metal Carbonyls CO also a poor donor, due to back bonding CO further act as better donor.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81824191"/>
                      </a:ext>
                    </a:extLst>
                  </a:tr>
                  <a:tr h="776844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metals have filled d- orbitals and ethylene Providing vacant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smtClean="0"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US" sz="1800" b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/>
                            <a:t>*</a:t>
                          </a:r>
                          <a:r>
                            <a:rPr lang="en-US" sz="1800" b="1" baseline="0" dirty="0"/>
                            <a:t> </a:t>
                          </a:r>
                          <a:r>
                            <a:rPr lang="en-US" dirty="0"/>
                            <a:t>orbital for forming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2. In metal carbonyl metals have filled d-orbitals and carbonyl Providing vacant * orbital for forming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26883939"/>
                      </a:ext>
                    </a:extLst>
                  </a:tr>
                  <a:tr h="543791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3. C=C bond length increases during the formation of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3. C=O bond length increases during the formation of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52658078"/>
                      </a:ext>
                    </a:extLst>
                  </a:tr>
                  <a:tr h="143618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4.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the strength of back bonding is further depends on the strength of sigma bond. Which is called as Synergetic effect, but it should weaken the C-C bond in alkene.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4. In Metal Carbonyl the strength of back bonding is further depends on the strength of sigma bond. Which is called as Synergetic effect, but it should weaken the C-O bond in carbonyls.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668883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48A78DEA-535C-B43A-F53D-A4D53965DF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068457"/>
                  </p:ext>
                </p:extLst>
              </p:nvPr>
            </p:nvGraphicFramePr>
            <p:xfrm>
              <a:off x="419595" y="2660484"/>
              <a:ext cx="11542816" cy="41123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771408">
                      <a:extLst>
                        <a:ext uri="{9D8B030D-6E8A-4147-A177-3AD203B41FA5}">
                          <a16:colId xmlns:a16="http://schemas.microsoft.com/office/drawing/2014/main" val="2991887112"/>
                        </a:ext>
                      </a:extLst>
                    </a:gridCol>
                    <a:gridCol w="5771408">
                      <a:extLst>
                        <a:ext uri="{9D8B030D-6E8A-4147-A177-3AD203B41FA5}">
                          <a16:colId xmlns:a16="http://schemas.microsoft.com/office/drawing/2014/main" val="272308267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Metal Carbonyl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12481216"/>
                      </a:ext>
                    </a:extLst>
                  </a:tr>
                  <a:tr h="75588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ethylene also a poor donor, due to back bonding ethylene act as better donor.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 In Metal Carbonyls CO also a poor donor, due to back bonding CO further act as better donor.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81824191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5" t="-125166" r="-100105" b="-227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2. In metal carbonyl metals have filled d-orbitals and carbonyl Providing vacant * orbital for forming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26883939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3. C=C bond length increases during the formation of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3. C=O bond length increases during the formation of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52658078"/>
                      </a:ext>
                    </a:extLst>
                  </a:tr>
                  <a:tr h="143618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4.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the strength of back bonding is further depends on the strength of sigma bond. Which is called as Synergetic effect, but it should weaken the C-C bond in alkene.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4. In Metal Carbonyl the strength of back bonding is further depends on the strength of sigma bond. Which is called as Synergetic effect, but it should weaken the C-O bond in carbonyls.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6688832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158578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4"/>
          <p:cNvSpPr txBox="1">
            <a:spLocks noChangeArrowheads="1"/>
          </p:cNvSpPr>
          <p:nvPr/>
        </p:nvSpPr>
        <p:spPr bwMode="auto">
          <a:xfrm>
            <a:off x="4608703" y="381000"/>
            <a:ext cx="38100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ym typeface="Symbol" pitchFamily="18" charset="2"/>
              </a:rPr>
              <a:t>Metal- Sandwich compounds</a:t>
            </a:r>
          </a:p>
        </p:txBody>
      </p:sp>
      <p:pic>
        <p:nvPicPr>
          <p:cNvPr id="4096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1" y="3276600"/>
            <a:ext cx="8810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10"/>
          <p:cNvPicPr>
            <a:picLocks noChangeAspect="1" noChangeArrowheads="1"/>
          </p:cNvPicPr>
          <p:nvPr/>
        </p:nvPicPr>
        <p:blipFill>
          <a:blip r:embed="rId3"/>
          <a:srcRect r="9244"/>
          <a:stretch>
            <a:fillRect/>
          </a:stretch>
        </p:blipFill>
        <p:spPr bwMode="auto">
          <a:xfrm>
            <a:off x="6324601" y="3200400"/>
            <a:ext cx="7842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1" y="3276600"/>
            <a:ext cx="9366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48801" y="4724401"/>
            <a:ext cx="1050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3001" y="3200400"/>
            <a:ext cx="8239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16" descr="Ferrocene"/>
          <p:cNvPicPr>
            <a:picLocks noChangeAspect="1" noChangeArrowheads="1"/>
          </p:cNvPicPr>
          <p:nvPr/>
        </p:nvPicPr>
        <p:blipFill>
          <a:blip r:embed="rId7"/>
          <a:srcRect l="35873" t="4120" r="34729" b="3746"/>
          <a:stretch>
            <a:fillRect/>
          </a:stretch>
        </p:blipFill>
        <p:spPr bwMode="auto">
          <a:xfrm>
            <a:off x="4038600" y="4800600"/>
            <a:ext cx="1048512" cy="1524000"/>
          </a:xfrm>
          <a:prstGeom prst="rect">
            <a:avLst/>
          </a:prstGeom>
          <a:noFill/>
        </p:spPr>
      </p:pic>
      <p:pic>
        <p:nvPicPr>
          <p:cNvPr id="49156" name="Picture 4" descr="CpCoCb"/>
          <p:cNvPicPr>
            <a:picLocks noChangeAspect="1" noChangeArrowheads="1"/>
          </p:cNvPicPr>
          <p:nvPr/>
        </p:nvPicPr>
        <p:blipFill>
          <a:blip r:embed="rId8"/>
          <a:srcRect l="35606" t="3226" r="35954" b="3970"/>
          <a:stretch>
            <a:fillRect/>
          </a:stretch>
        </p:blipFill>
        <p:spPr bwMode="auto">
          <a:xfrm>
            <a:off x="2895601" y="4800601"/>
            <a:ext cx="1038225" cy="1563445"/>
          </a:xfrm>
          <a:prstGeom prst="rect">
            <a:avLst/>
          </a:prstGeom>
          <a:noFill/>
        </p:spPr>
      </p:pic>
      <p:pic>
        <p:nvPicPr>
          <p:cNvPr id="49155" name="Picture 18" descr="PhMnCp"/>
          <p:cNvPicPr>
            <a:picLocks noChangeAspect="1" noChangeArrowheads="1"/>
          </p:cNvPicPr>
          <p:nvPr/>
        </p:nvPicPr>
        <p:blipFill>
          <a:blip r:embed="rId9" cstate="print"/>
          <a:srcRect l="29726" t="2324" r="30345" b="3108"/>
          <a:stretch>
            <a:fillRect/>
          </a:stretch>
        </p:blipFill>
        <p:spPr bwMode="auto">
          <a:xfrm>
            <a:off x="5181600" y="4800601"/>
            <a:ext cx="1219200" cy="1559169"/>
          </a:xfrm>
          <a:prstGeom prst="rect">
            <a:avLst/>
          </a:prstGeom>
          <a:noFill/>
        </p:spPr>
      </p:pic>
      <p:pic>
        <p:nvPicPr>
          <p:cNvPr id="49154" name="Picture 19" descr="PhCrPh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77000" y="4800600"/>
            <a:ext cx="1354394" cy="1524000"/>
          </a:xfrm>
          <a:prstGeom prst="rect">
            <a:avLst/>
          </a:prstGeom>
          <a:noFill/>
        </p:spPr>
      </p:pic>
      <p:pic>
        <p:nvPicPr>
          <p:cNvPr id="49153" name="Picture 20" descr="cif C7H7CrC5H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72400" y="4754337"/>
            <a:ext cx="1371600" cy="1579789"/>
          </a:xfrm>
          <a:prstGeom prst="rect">
            <a:avLst/>
          </a:prstGeom>
          <a:noFill/>
        </p:spPr>
      </p:pic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5965195" y="1737926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5965195" y="3185727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5945959" y="4681151"/>
            <a:ext cx="3000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5965195" y="6319451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1524001" y="77306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67" name="Picture 12" descr="Cp2TaH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1" y="381000"/>
            <a:ext cx="1152525" cy="1466850"/>
          </a:xfrm>
          <a:prstGeom prst="rect">
            <a:avLst/>
          </a:prstGeom>
          <a:noFill/>
        </p:spPr>
      </p:pic>
      <p:pic>
        <p:nvPicPr>
          <p:cNvPr id="49166" name="Picture 13" descr="CpMoH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52600" y="1981200"/>
            <a:ext cx="952500" cy="1466850"/>
          </a:xfrm>
          <a:prstGeom prst="rect">
            <a:avLst/>
          </a:prstGeom>
          <a:noFill/>
        </p:spPr>
      </p:pic>
      <p:pic>
        <p:nvPicPr>
          <p:cNvPr id="49165" name="Picture 14" descr="Cp2TiCl2"/>
          <p:cNvPicPr>
            <a:picLocks noChangeAspect="1" noChangeArrowheads="1"/>
          </p:cNvPicPr>
          <p:nvPr/>
        </p:nvPicPr>
        <p:blipFill>
          <a:blip r:embed="rId14" cstate="print"/>
          <a:srcRect l="32826" r="32217" b="2673"/>
          <a:stretch>
            <a:fillRect/>
          </a:stretch>
        </p:blipFill>
        <p:spPr bwMode="auto">
          <a:xfrm>
            <a:off x="1676401" y="3505200"/>
            <a:ext cx="1152525" cy="1504950"/>
          </a:xfrm>
          <a:prstGeom prst="rect">
            <a:avLst/>
          </a:prstGeom>
          <a:noFill/>
        </p:spPr>
      </p:pic>
      <p:pic>
        <p:nvPicPr>
          <p:cNvPr id="49164" name="Picture 15" descr="CpReCl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24001" y="4953000"/>
            <a:ext cx="1343025" cy="1409700"/>
          </a:xfrm>
          <a:prstGeom prst="rect">
            <a:avLst/>
          </a:prstGeom>
          <a:noFill/>
        </p:spPr>
      </p:pic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2895600" y="1905001"/>
            <a:ext cx="6553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5562727" y="3823901"/>
            <a:ext cx="7617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5715127" y="5900351"/>
            <a:ext cx="7617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72" name="Rectangle 20"/>
          <p:cNvSpPr>
            <a:spLocks noChangeArrowheads="1"/>
          </p:cNvSpPr>
          <p:nvPr/>
        </p:nvSpPr>
        <p:spPr bwMode="auto">
          <a:xfrm>
            <a:off x="1524001" y="77210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10000" y="1752601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Hapticity</a:t>
            </a:r>
            <a:r>
              <a:rPr lang="en-US" sz="2400" dirty="0"/>
              <a:t> of sandwich compounds varies from 1-8</a:t>
            </a:r>
          </a:p>
        </p:txBody>
      </p:sp>
      <p:pic>
        <p:nvPicPr>
          <p:cNvPr id="31" name="Picture 3" descr="CpV(CO)4.BMP"/>
          <p:cNvPicPr>
            <a:picLocks noChangeAspect="1" noChangeArrowheads="1"/>
          </p:cNvPicPr>
          <p:nvPr/>
        </p:nvPicPr>
        <p:blipFill>
          <a:blip r:embed="rId16" cstate="print"/>
          <a:srcRect l="28166" t="4225" r="27432" b="3650"/>
          <a:stretch>
            <a:fillRect/>
          </a:stretch>
        </p:blipFill>
        <p:spPr bwMode="auto">
          <a:xfrm>
            <a:off x="9296401" y="2057401"/>
            <a:ext cx="1198563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 descr="PhCr(CO)3.BMP"/>
          <p:cNvPicPr>
            <a:picLocks noChangeAspect="1" noChangeArrowheads="1"/>
          </p:cNvPicPr>
          <p:nvPr/>
        </p:nvPicPr>
        <p:blipFill>
          <a:blip r:embed="rId17" cstate="print"/>
          <a:srcRect l="28036" t="4111" r="27821" b="3836"/>
          <a:stretch>
            <a:fillRect/>
          </a:stretch>
        </p:blipFill>
        <p:spPr bwMode="auto">
          <a:xfrm>
            <a:off x="9296401" y="609600"/>
            <a:ext cx="112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3" descr="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9069388" y="3352801"/>
            <a:ext cx="1598613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 descr="C:\Users\admin\Desktop\10405885-big-appetizing-fast-food-sandwich-with-lettuce-tomato-smoked-ham-and-cheese-isolated-on-white-backgr.jpg"/>
          <p:cNvPicPr>
            <a:picLocks noChangeAspect="1" noChangeArrowheads="1"/>
          </p:cNvPicPr>
          <p:nvPr/>
        </p:nvPicPr>
        <p:blipFill>
          <a:blip r:embed="rId19" cstate="print"/>
          <a:srcRect l="4767" t="17778" r="5750" b="15556"/>
          <a:stretch>
            <a:fillRect/>
          </a:stretch>
        </p:blipFill>
        <p:spPr bwMode="auto">
          <a:xfrm>
            <a:off x="2849832" y="10301"/>
            <a:ext cx="19653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36314" y="1726811"/>
            <a:ext cx="1572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Bent Sandwich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10304873" y="1709222"/>
            <a:ext cx="1566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Half  Sandwich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53575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905000" y="304801"/>
            <a:ext cx="7315200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Why metal – sandwich compounds are important? 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981200" y="914401"/>
            <a:ext cx="80772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dirty="0"/>
              <a:t>1. </a:t>
            </a:r>
            <a:r>
              <a:rPr lang="en-US" sz="1600" b="1" dirty="0">
                <a:solidFill>
                  <a:srgbClr val="A50021"/>
                </a:solidFill>
              </a:rPr>
              <a:t>Transition metal/ metal ion embedded inside an organic matrix: </a:t>
            </a:r>
            <a:r>
              <a:rPr lang="en-US" sz="1600" b="1" dirty="0">
                <a:solidFill>
                  <a:srgbClr val="3333CC"/>
                </a:solidFill>
              </a:rPr>
              <a:t>Makes a metal ion soluble even in hydrocarbon solvents</a:t>
            </a:r>
            <a:r>
              <a:rPr lang="en-US" sz="1600" b="1" dirty="0">
                <a:solidFill>
                  <a:srgbClr val="A50021"/>
                </a:solidFill>
              </a:rPr>
              <a:t>. E.g. </a:t>
            </a:r>
            <a:r>
              <a:rPr lang="en-US" sz="1600" b="1" dirty="0" err="1">
                <a:solidFill>
                  <a:srgbClr val="A50021"/>
                </a:solidFill>
              </a:rPr>
              <a:t>Ferrocene</a:t>
            </a:r>
            <a:r>
              <a:rPr lang="en-US" sz="1600" b="1" dirty="0">
                <a:solidFill>
                  <a:srgbClr val="A50021"/>
                </a:solidFill>
              </a:rPr>
              <a:t> is soluble in hexane while Fe2+ as such is not. Outcome: a hydrocarbon soluble additive/catalyst</a:t>
            </a:r>
            <a:r>
              <a:rPr lang="en-US" dirty="0">
                <a:solidFill>
                  <a:srgbClr val="A50021"/>
                </a:solidFill>
              </a:rPr>
              <a:t>  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2057400" y="1981200"/>
            <a:ext cx="80010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2. </a:t>
            </a:r>
            <a:r>
              <a:rPr lang="en-US" sz="1600" b="1" dirty="0">
                <a:solidFill>
                  <a:srgbClr val="3333CC"/>
                </a:solidFill>
              </a:rPr>
              <a:t>Coordination to an electropositive metal often changes the reactivity and electronic properties of the </a:t>
            </a:r>
            <a:r>
              <a:rPr lang="en-US" sz="1600" b="1" dirty="0">
                <a:solidFill>
                  <a:srgbClr val="3333CC"/>
                </a:solidFill>
                <a:sym typeface="Symbol" pitchFamily="18" charset="2"/>
              </a:rPr>
              <a:t> system bound to it  (benzene </a:t>
            </a:r>
            <a:r>
              <a:rPr lang="en-US" sz="1600" b="1" dirty="0" err="1">
                <a:solidFill>
                  <a:srgbClr val="3333CC"/>
                </a:solidFill>
                <a:sym typeface="Symbol" pitchFamily="18" charset="2"/>
              </a:rPr>
              <a:t>vs</a:t>
            </a:r>
            <a:r>
              <a:rPr lang="en-US" sz="1600" b="1" dirty="0">
                <a:solidFill>
                  <a:srgbClr val="3333CC"/>
                </a:solidFill>
                <a:sym typeface="Symbol" pitchFamily="18" charset="2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sym typeface="Symbol" pitchFamily="18" charset="2"/>
              </a:rPr>
              <a:t>ferrocene</a:t>
            </a:r>
            <a:r>
              <a:rPr lang="en-US" sz="1600" b="1" dirty="0">
                <a:solidFill>
                  <a:srgbClr val="3333CC"/>
                </a:solidFill>
                <a:sym typeface="Symbol" pitchFamily="18" charset="2"/>
              </a:rPr>
              <a:t>)</a:t>
            </a:r>
            <a:endParaRPr lang="en-US" sz="1600" b="1" dirty="0">
              <a:solidFill>
                <a:srgbClr val="A50021"/>
              </a:solidFill>
              <a:sym typeface="Symbol" pitchFamily="18" charset="2"/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2133600" y="2667000"/>
            <a:ext cx="80772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3. </a:t>
            </a:r>
            <a:r>
              <a:rPr lang="en-US" sz="1600" b="1" dirty="0"/>
              <a:t>A </a:t>
            </a:r>
            <a:r>
              <a:rPr lang="en-US" sz="1600" b="1" dirty="0" err="1"/>
              <a:t>stericially</a:t>
            </a:r>
            <a:r>
              <a:rPr lang="en-US" sz="1600" b="1" dirty="0"/>
              <a:t> protected metal site where a wide range of catalytic applications are possible  on the. </a:t>
            </a:r>
            <a:r>
              <a:rPr lang="en-US" sz="1600" b="1" dirty="0" err="1"/>
              <a:t>e.g</a:t>
            </a:r>
            <a:r>
              <a:rPr lang="en-US" sz="1600" b="1" dirty="0"/>
              <a:t> </a:t>
            </a:r>
            <a:r>
              <a:rPr lang="en-US" sz="1600" b="1" dirty="0" err="1"/>
              <a:t>alkene</a:t>
            </a:r>
            <a:r>
              <a:rPr lang="en-US" sz="1600" b="1" dirty="0"/>
              <a:t> polymerization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2057400" y="3429001"/>
            <a:ext cx="80772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4. </a:t>
            </a:r>
            <a:r>
              <a:rPr lang="en-US" sz="1600" b="1" dirty="0">
                <a:solidFill>
                  <a:srgbClr val="A50021"/>
                </a:solidFill>
              </a:rPr>
              <a:t>Metal sandwich compounds are excellent substrates to make planar </a:t>
            </a:r>
            <a:r>
              <a:rPr lang="en-US" sz="1600" b="1" dirty="0" err="1">
                <a:solidFill>
                  <a:srgbClr val="A50021"/>
                </a:solidFill>
              </a:rPr>
              <a:t>chiral</a:t>
            </a:r>
            <a:r>
              <a:rPr lang="en-US" sz="1600" b="1" dirty="0">
                <a:solidFill>
                  <a:srgbClr val="A50021"/>
                </a:solidFill>
              </a:rPr>
              <a:t> compounds. Applications as </a:t>
            </a:r>
            <a:r>
              <a:rPr lang="en-US" sz="1600" b="1" dirty="0" err="1">
                <a:solidFill>
                  <a:srgbClr val="A50021"/>
                </a:solidFill>
              </a:rPr>
              <a:t>chiral</a:t>
            </a:r>
            <a:r>
              <a:rPr lang="en-US" sz="1600" b="1" dirty="0">
                <a:solidFill>
                  <a:srgbClr val="A50021"/>
                </a:solidFill>
              </a:rPr>
              <a:t> catalysts in asymmetric catalysis 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124201" y="4343400"/>
          <a:ext cx="2589213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2588760" imgH="1284120" progId="ChemDraw.Document.6.0">
                  <p:embed/>
                </p:oleObj>
              </mc:Choice>
              <mc:Fallback>
                <p:oleObj name="CS ChemDraw Drawing" r:id="rId2" imgW="2588760" imgH="1284120" progId="ChemDraw.Document.6.0">
                  <p:embed/>
                  <p:pic>
                    <p:nvPicPr>
                      <p:cNvPr id="256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1" y="4343400"/>
                        <a:ext cx="2589213" cy="128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9" name="Text Box 14"/>
          <p:cNvSpPr txBox="1">
            <a:spLocks noChangeArrowheads="1"/>
          </p:cNvSpPr>
          <p:nvPr/>
        </p:nvSpPr>
        <p:spPr bwMode="auto">
          <a:xfrm>
            <a:off x="3200400" y="5715000"/>
            <a:ext cx="2133600" cy="624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1400" b="1" dirty="0" err="1"/>
              <a:t>Planr</a:t>
            </a:r>
            <a:r>
              <a:rPr lang="en-US" sz="1400" b="1" dirty="0"/>
              <a:t> </a:t>
            </a:r>
            <a:r>
              <a:rPr lang="en-US" sz="1400" b="1" dirty="0" err="1"/>
              <a:t>chirality</a:t>
            </a:r>
            <a:r>
              <a:rPr lang="en-US" sz="1400" b="1" dirty="0"/>
              <a:t>: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1400" b="1" dirty="0"/>
              <a:t>Non- super-imposable mirror images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9106339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158455" y="12075"/>
            <a:ext cx="421745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: Preparation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1977" y="571871"/>
            <a:ext cx="8394192" cy="45352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58368" y="5107163"/>
            <a:ext cx="9811757" cy="167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1897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00470" y="103515"/>
            <a:ext cx="7765321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: reactions (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Friedel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Craft’s Acetylation 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5364" y="725404"/>
            <a:ext cx="11701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1" dirty="0" err="1"/>
              <a:t>Cyclopentyl</a:t>
            </a:r>
            <a:r>
              <a:rPr lang="en-US" sz="2400" b="1" dirty="0"/>
              <a:t> rings of </a:t>
            </a:r>
            <a:r>
              <a:rPr lang="en-US" sz="2400" b="1" dirty="0" err="1"/>
              <a:t>ferrocene</a:t>
            </a:r>
            <a:r>
              <a:rPr lang="en-US" sz="2400" b="1" dirty="0"/>
              <a:t> are </a:t>
            </a:r>
            <a:r>
              <a:rPr lang="en-US" sz="2400" b="1" dirty="0">
                <a:solidFill>
                  <a:srgbClr val="C00000"/>
                </a:solidFill>
              </a:rPr>
              <a:t>aromatic</a:t>
            </a:r>
            <a:r>
              <a:rPr lang="en-US" sz="2400" b="1" dirty="0"/>
              <a:t> in character. So </a:t>
            </a:r>
            <a:r>
              <a:rPr lang="en-US" sz="2400" b="1" dirty="0" err="1"/>
              <a:t>ferrocene</a:t>
            </a:r>
            <a:r>
              <a:rPr lang="en-US" sz="2400" b="1" dirty="0"/>
              <a:t> undergoes </a:t>
            </a:r>
            <a:r>
              <a:rPr lang="en-US" sz="2400" b="1" dirty="0">
                <a:solidFill>
                  <a:srgbClr val="C00000"/>
                </a:solidFill>
              </a:rPr>
              <a:t>electrophilic substitution </a:t>
            </a:r>
            <a:r>
              <a:rPr lang="en-US" sz="2400" b="1" dirty="0"/>
              <a:t>reactions. Many of its reactions are faster than similar reactions of benzene. </a:t>
            </a:r>
            <a:r>
              <a:rPr lang="en-US" sz="2400" b="1" dirty="0">
                <a:solidFill>
                  <a:srgbClr val="A50021"/>
                </a:solidFill>
              </a:rPr>
              <a:t>Necessary requirement</a:t>
            </a:r>
            <a:r>
              <a:rPr lang="en-US" sz="2400" b="1" dirty="0"/>
              <a:t>: The electrophile should not be oxidizing in nature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36576" y="2185687"/>
            <a:ext cx="9311894" cy="39479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9744710" y="2480081"/>
            <a:ext cx="2389378" cy="35412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flipH="1">
            <a:off x="9349759" y="3836492"/>
            <a:ext cx="416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Times New Roman" charset="0"/>
                <a:ea typeface="Times New Roman" charset="0"/>
                <a:cs typeface="Times New Roman" charset="0"/>
              </a:rPr>
              <a:t>+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10567053" y="6057667"/>
            <a:ext cx="74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Trace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42727" y="6242333"/>
            <a:ext cx="3920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charset="0"/>
                <a:ea typeface="Times New Roman" charset="0"/>
                <a:cs typeface="Times New Roman" charset="0"/>
              </a:rPr>
              <a:t>1,1’ </a:t>
            </a:r>
            <a:r>
              <a:rPr lang="en-US" sz="2800" b="1" dirty="0" err="1">
                <a:latin typeface="Times New Roman" charset="0"/>
                <a:ea typeface="Times New Roman" charset="0"/>
                <a:cs typeface="Times New Roman" charset="0"/>
              </a:rPr>
              <a:t>pdt</a:t>
            </a:r>
            <a:r>
              <a:rPr lang="en-US" sz="2800" b="1" dirty="0">
                <a:latin typeface="Times New Roman" charset="0"/>
                <a:ea typeface="Times New Roman" charset="0"/>
                <a:cs typeface="Times New Roman" charset="0"/>
              </a:rPr>
              <a:t> : 1,1 </a:t>
            </a:r>
            <a:r>
              <a:rPr lang="en-US" sz="2800" b="1" dirty="0" err="1">
                <a:latin typeface="Times New Roman" charset="0"/>
                <a:ea typeface="Times New Roman" charset="0"/>
                <a:cs typeface="Times New Roman" charset="0"/>
              </a:rPr>
              <a:t>pdt</a:t>
            </a:r>
            <a:r>
              <a:rPr lang="en-US" sz="2800" b="1" dirty="0">
                <a:latin typeface="Times New Roman" charset="0"/>
                <a:ea typeface="Times New Roman" charset="0"/>
                <a:cs typeface="Times New Roman" charset="0"/>
              </a:rPr>
              <a:t> = 60 : 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90971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598135" y="165070"/>
            <a:ext cx="9100346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: reactions (Alkylation, 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Mannich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Condensation)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21" y="1119176"/>
            <a:ext cx="9144000" cy="6909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7900416" y="2039106"/>
            <a:ext cx="4179003" cy="191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581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23651" y="365125"/>
            <a:ext cx="7344698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: reactions (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Mannich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Condensation)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292357" y="1126704"/>
            <a:ext cx="11704718" cy="32400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2357" y="4970842"/>
            <a:ext cx="119057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This 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easy </a:t>
            </a:r>
            <a:r>
              <a:rPr lang="en-US" sz="2400" b="1" dirty="0" err="1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metallation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process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suports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the 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typical aromatic systems 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in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Cp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-rings of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Thus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lithio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- derivatives obtained may be used in many reactions to prepare the </a:t>
            </a:r>
            <a:r>
              <a:rPr lang="en-US" sz="2400" b="1" dirty="0" err="1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ferrocenyl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 derivatives</a:t>
            </a:r>
            <a:endParaRPr lang="en-IN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2769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994512" y="103515"/>
            <a:ext cx="6149488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Reactions of organometallic complexes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12592" y="1027906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4000" b="1" dirty="0">
                <a:ea typeface="Times New Roman" charset="0"/>
                <a:cs typeface="Times New Roman" charset="0"/>
              </a:rPr>
              <a:t>Substitution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000" b="1" dirty="0"/>
              <a:t>Oxidative Addition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000" b="1" dirty="0"/>
              <a:t> Reductive Elimination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000" b="1" dirty="0"/>
              <a:t>Insertion</a:t>
            </a:r>
          </a:p>
        </p:txBody>
      </p:sp>
    </p:spTree>
    <p:extLst>
      <p:ext uri="{BB962C8B-B14F-4D97-AF65-F5344CB8AC3E}">
        <p14:creationId xmlns:p14="http://schemas.microsoft.com/office/powerpoint/2010/main" val="12384111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2286000" y="990600"/>
            <a:ext cx="655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2136648" y="4435543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286000" y="3943445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686300" y="149541"/>
            <a:ext cx="28194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a typeface="Times New Roman" charset="0"/>
                <a:cs typeface="Times New Roman" charset="0"/>
              </a:rPr>
              <a:t>1. Substitution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7" name="Text Box 11"/>
              <p:cNvSpPr txBox="1">
                <a:spLocks noChangeArrowheads="1"/>
              </p:cNvSpPr>
              <p:nvPr/>
            </p:nvSpPr>
            <p:spPr bwMode="auto">
              <a:xfrm>
                <a:off x="2105257" y="943674"/>
                <a:ext cx="7575191" cy="550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 sz="3200" b="1" dirty="0"/>
              </a:p>
              <a:p>
                <a:pPr algn="ctr">
                  <a:spcBef>
                    <a:spcPct val="50000"/>
                  </a:spcBef>
                </a:pPr>
                <a:r>
                  <a:rPr lang="en-US" sz="3200" b="1" dirty="0"/>
                  <a:t>Ligand Substitution Reaction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3200" b="1" dirty="0"/>
              </a:p>
              <a:p>
                <a:pPr algn="ctr">
                  <a:spcBef>
                    <a:spcPct val="50000"/>
                  </a:spcBef>
                </a:pPr>
                <a:r>
                  <a:rPr lang="en-US" sz="3200" b="1" dirty="0"/>
                  <a:t>[Cr(CO)</a:t>
                </a:r>
                <a:r>
                  <a:rPr lang="en-US" sz="3200" b="1" baseline="-25000" dirty="0"/>
                  <a:t>6</a:t>
                </a:r>
                <a:r>
                  <a:rPr lang="en-US" sz="3200" b="1" dirty="0"/>
                  <a:t>] + PMe</a:t>
                </a:r>
                <a:r>
                  <a:rPr lang="en-US" sz="3200" b="1" baseline="-25000" dirty="0"/>
                  <a:t>3 </a:t>
                </a:r>
                <a14:m>
                  <m:oMath xmlns:m="http://schemas.openxmlformats.org/officeDocument/2006/math">
                    <m:r>
                      <a:rPr lang="is-IS" sz="32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200" b="1" baseline="-25000" dirty="0"/>
                  <a:t>  </a:t>
                </a:r>
                <a:r>
                  <a:rPr lang="en-US" sz="3200" b="1" dirty="0"/>
                  <a:t>[Cr(CO)</a:t>
                </a:r>
                <a:r>
                  <a:rPr lang="en-US" sz="3200" b="1" baseline="-25000" dirty="0"/>
                  <a:t>5</a:t>
                </a:r>
                <a:r>
                  <a:rPr lang="en-US" sz="3200" b="1" dirty="0"/>
                  <a:t>(PMe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)] + CO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3200" b="1" dirty="0"/>
              </a:p>
              <a:p>
                <a:pPr algn="ctr">
                  <a:spcBef>
                    <a:spcPct val="50000"/>
                  </a:spcBef>
                </a:pPr>
                <a:r>
                  <a:rPr lang="en-US" sz="3200" b="1" dirty="0"/>
                  <a:t>[Ni(CO)</a:t>
                </a:r>
                <a:r>
                  <a:rPr lang="en-US" sz="3200" b="1" baseline="-25000" dirty="0"/>
                  <a:t>4</a:t>
                </a:r>
                <a:r>
                  <a:rPr lang="en-US" sz="3200" b="1" dirty="0"/>
                  <a:t>] + PPh</a:t>
                </a:r>
                <a:r>
                  <a:rPr lang="en-US" sz="3200" b="1" baseline="-25000" dirty="0"/>
                  <a:t>3 </a:t>
                </a:r>
                <a14:m>
                  <m:oMath xmlns:m="http://schemas.openxmlformats.org/officeDocument/2006/math">
                    <m:r>
                      <a:rPr lang="is-IS" sz="32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200" b="1" baseline="-25000" dirty="0"/>
                  <a:t>  </a:t>
                </a:r>
                <a:r>
                  <a:rPr lang="en-US" sz="3200" b="1" dirty="0"/>
                  <a:t>[Ni(CO)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(PPh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)] + CO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3200" b="1" dirty="0"/>
              </a:p>
              <a:p>
                <a:pPr algn="ctr">
                  <a:spcBef>
                    <a:spcPct val="50000"/>
                  </a:spcBef>
                </a:pPr>
                <a:endParaRPr lang="en-US" sz="3200" b="1" baseline="-25000" dirty="0"/>
              </a:p>
            </p:txBody>
          </p:sp>
        </mc:Choice>
        <mc:Fallback xmlns="">
          <p:sp>
            <p:nvSpPr>
              <p:cNvPr id="4107" name="Text 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5257" y="943674"/>
                <a:ext cx="7575191" cy="5509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196276" y="591287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6996" y="6234641"/>
            <a:ext cx="7378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IN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71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2286000" y="990600"/>
            <a:ext cx="655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2136648" y="4435543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286000" y="3943445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686300" y="149541"/>
            <a:ext cx="28194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a typeface="Times New Roman" charset="0"/>
                <a:cs typeface="Times New Roman" charset="0"/>
              </a:rPr>
              <a:t>1. Substitution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196276" y="591287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6996" y="6234641"/>
            <a:ext cx="7378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IN" b="1" dirty="0">
              <a:solidFill>
                <a:srgbClr val="A5002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8F07B2-40F6-6905-447A-0FC307348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96" y="810688"/>
            <a:ext cx="10288693" cy="589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434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2286000" y="990600"/>
            <a:ext cx="655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2136648" y="4435543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286000" y="3943445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686300" y="149541"/>
            <a:ext cx="28194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a typeface="Times New Roman" charset="0"/>
                <a:cs typeface="Times New Roman" charset="0"/>
              </a:rPr>
              <a:t>1. Substitution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196276" y="591287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6996" y="6234641"/>
            <a:ext cx="7378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IN" b="1" dirty="0">
              <a:solidFill>
                <a:srgbClr val="A5002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72D729-C85D-3368-7AD8-373E25468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362" y="990600"/>
            <a:ext cx="10381275" cy="570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366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2286000" y="9906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/>
              <a:t>When addition of  </a:t>
            </a:r>
            <a:r>
              <a:rPr lang="en-GB" b="1" dirty="0" err="1"/>
              <a:t>ligands</a:t>
            </a:r>
            <a:r>
              <a:rPr lang="en-GB" b="1" dirty="0"/>
              <a:t> is accompanied by oxidation of the metal, it is called an oxidative addition reaction </a:t>
            </a:r>
            <a:endParaRPr lang="en-US" b="1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4191000" y="1752601"/>
          <a:ext cx="2947988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2948940" imgH="612648" progId="">
                  <p:embed/>
                </p:oleObj>
              </mc:Choice>
              <mc:Fallback>
                <p:oleObj name="CS ChemDraw Drawing" r:id="rId2" imgW="2948940" imgH="612648" progId="">
                  <p:embed/>
                  <p:pic>
                    <p:nvPicPr>
                      <p:cNvPr id="41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752601"/>
                        <a:ext cx="2947988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2136648" y="4435543"/>
            <a:ext cx="7543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dirty="0"/>
              <a:t> two vacant coordination sites on the reacting complex (</a:t>
            </a:r>
            <a:r>
              <a:rPr lang="en-GB" dirty="0" err="1"/>
              <a:t>L</a:t>
            </a:r>
            <a:r>
              <a:rPr lang="en-GB" baseline="-25000" dirty="0" err="1"/>
              <a:t>n</a:t>
            </a:r>
            <a:r>
              <a:rPr lang="en-GB" dirty="0" err="1"/>
              <a:t>M</a:t>
            </a:r>
            <a:r>
              <a:rPr lang="en-GB" dirty="0"/>
              <a:t>), that is, the complex must be </a:t>
            </a:r>
            <a:r>
              <a:rPr lang="en-GB" dirty="0" err="1"/>
              <a:t>coordinatively</a:t>
            </a:r>
            <a:r>
              <a:rPr lang="en-GB" dirty="0"/>
              <a:t> unsaturated, </a:t>
            </a:r>
          </a:p>
          <a:p>
            <a:endParaRPr lang="en-GB" dirty="0"/>
          </a:p>
          <a:p>
            <a:pPr>
              <a:buFontTx/>
              <a:buChar char="•"/>
            </a:pPr>
            <a:r>
              <a:rPr lang="en-GB" dirty="0"/>
              <a:t> a metal with stable oxidation states separated by two units; the higher oxidation state must be  energetically accessible and stable. </a:t>
            </a:r>
            <a:endParaRPr lang="en-US" dirty="0"/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286000" y="3943445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Requirements for oxidative addition 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267200" y="381001"/>
            <a:ext cx="2819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/>
              <a:t>2. Oxidative addition </a:t>
            </a:r>
            <a:r>
              <a:rPr lang="en-US" dirty="0"/>
              <a:t> 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04800" y="2473009"/>
            <a:ext cx="48006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OX state of metal increases by 2 units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Coordination number increases by 2 units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2 new anionic </a:t>
            </a:r>
            <a:r>
              <a:rPr lang="en-US" b="1" i="1" dirty="0" err="1">
                <a:solidFill>
                  <a:srgbClr val="A50021"/>
                </a:solidFill>
              </a:rPr>
              <a:t>ligands</a:t>
            </a:r>
            <a:r>
              <a:rPr lang="en-US" b="1" i="1" dirty="0">
                <a:solidFill>
                  <a:srgbClr val="A50021"/>
                </a:solidFill>
              </a:rPr>
              <a:t> are added to the metal</a:t>
            </a:r>
            <a:endParaRPr lang="en-IN" b="1" i="1" dirty="0">
              <a:solidFill>
                <a:srgbClr val="A50021"/>
              </a:solidFill>
            </a:endParaRPr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5105400" y="2428083"/>
          <a:ext cx="6642095" cy="1630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072128" imgH="998220" progId="">
                  <p:embed/>
                </p:oleObj>
              </mc:Choice>
              <mc:Fallback>
                <p:oleObj name="CS ChemDraw Drawing" r:id="rId4" imgW="4072128" imgH="998220" progId="">
                  <p:embed/>
                  <p:pic>
                    <p:nvPicPr>
                      <p:cNvPr id="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428083"/>
                        <a:ext cx="6642095" cy="16303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196276" y="5912871"/>
            <a:ext cx="5666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An important step in many homogeneous catalytic cycles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6996" y="6234641"/>
            <a:ext cx="7378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A50021"/>
                </a:solidFill>
              </a:rPr>
              <a:t>The more electron rich the metal, more easy is the oxidative addition</a:t>
            </a:r>
            <a:endParaRPr lang="en-IN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6409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2290764" y="1062039"/>
          <a:ext cx="7462837" cy="404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5365615" imgH="2902866" progId="">
                  <p:embed/>
                </p:oleObj>
              </mc:Choice>
              <mc:Fallback>
                <p:oleObj name="CS ChemDraw Drawing" r:id="rId2" imgW="5365615" imgH="2902866" progId="">
                  <p:embed/>
                  <p:pic>
                    <p:nvPicPr>
                      <p:cNvPr id="51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0764" y="1062039"/>
                        <a:ext cx="7462837" cy="404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743200" y="457200"/>
            <a:ext cx="601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 Examples of Oxidative addition : </a:t>
            </a:r>
            <a:r>
              <a:rPr lang="en-US" b="1" dirty="0" err="1"/>
              <a:t>Cis</a:t>
            </a:r>
            <a:r>
              <a:rPr lang="en-US" b="1" dirty="0"/>
              <a:t> or trans ?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895600" y="5334001"/>
            <a:ext cx="60198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Homonuclear</a:t>
            </a:r>
            <a:r>
              <a:rPr lang="en-US" dirty="0"/>
              <a:t>  systems (H</a:t>
            </a:r>
            <a:r>
              <a:rPr lang="en-US" baseline="-25000" dirty="0"/>
              <a:t>2</a:t>
            </a:r>
            <a:r>
              <a:rPr lang="en-US" dirty="0"/>
              <a:t>, Cl</a:t>
            </a:r>
            <a:r>
              <a:rPr lang="en-US" baseline="-25000" dirty="0"/>
              <a:t>2</a:t>
            </a:r>
            <a:r>
              <a:rPr lang="en-US" dirty="0"/>
              <a:t>, O</a:t>
            </a:r>
            <a:r>
              <a:rPr lang="en-US" baseline="-25000" dirty="0"/>
              <a:t>2</a:t>
            </a:r>
            <a:r>
              <a:rPr lang="en-US" dirty="0"/>
              <a:t>,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)  </a:t>
            </a:r>
            <a:r>
              <a:rPr lang="en-US" dirty="0" err="1"/>
              <a:t>Cis</a:t>
            </a:r>
            <a:endParaRPr lang="en-US" dirty="0"/>
          </a:p>
          <a:p>
            <a:pPr>
              <a:spcBef>
                <a:spcPct val="50000"/>
              </a:spcBef>
            </a:pPr>
            <a:r>
              <a:rPr lang="en-US" dirty="0" err="1"/>
              <a:t>Heteronuclear</a:t>
            </a:r>
            <a:r>
              <a:rPr lang="en-US" dirty="0"/>
              <a:t> systems  (</a:t>
            </a:r>
            <a:r>
              <a:rPr lang="en-US" dirty="0" err="1"/>
              <a:t>MeI</a:t>
            </a:r>
            <a:r>
              <a:rPr lang="en-US" dirty="0"/>
              <a:t>)  </a:t>
            </a:r>
            <a:r>
              <a:rPr lang="en-US" dirty="0" err="1"/>
              <a:t>Cis</a:t>
            </a:r>
            <a:r>
              <a:rPr lang="en-US" dirty="0"/>
              <a:t> or trans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40587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2667000" y="1524001"/>
          <a:ext cx="6502400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928616" imgH="858012" progId="">
                  <p:embed/>
                </p:oleObj>
              </mc:Choice>
              <mc:Fallback>
                <p:oleObj name="CS ChemDraw Drawing" r:id="rId2" imgW="4928616" imgH="858012" progId="">
                  <p:embed/>
                  <p:pic>
                    <p:nvPicPr>
                      <p:cNvPr id="10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524001"/>
                        <a:ext cx="6502400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267200" y="381001"/>
            <a:ext cx="2819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/>
              <a:t>3. Reductive elimination</a:t>
            </a:r>
            <a:r>
              <a:rPr lang="en-US" dirty="0"/>
              <a:t> 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438400" y="5029200"/>
            <a:ext cx="5867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/>
              <a:t> a high formal positive charge on the metal,</a:t>
            </a:r>
          </a:p>
          <a:p>
            <a:pPr>
              <a:buFontTx/>
              <a:buChar char="•"/>
            </a:pPr>
            <a:r>
              <a:rPr lang="en-GB"/>
              <a:t> the presence of bulky groups on the metal, and </a:t>
            </a:r>
          </a:p>
          <a:p>
            <a:pPr>
              <a:buFontTx/>
              <a:buChar char="•"/>
            </a:pPr>
            <a:r>
              <a:rPr lang="en-GB"/>
              <a:t> an electronically stable organic product. </a:t>
            </a:r>
            <a:endParaRPr lang="en-US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133600" y="6019800"/>
            <a:ext cx="800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C00000"/>
                </a:solidFill>
              </a:rPr>
              <a:t>Cis orientation of the groups taking part in reductive elimination  is a MUST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819400" y="1066800"/>
            <a:ext cx="510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/>
              <a:t>Almost the exact reverse of Oxidative Addition</a:t>
            </a:r>
          </a:p>
        </p:txBody>
      </p:sp>
      <p:sp>
        <p:nvSpPr>
          <p:cNvPr id="10250" name="Text Box 7"/>
          <p:cNvSpPr txBox="1">
            <a:spLocks noChangeArrowheads="1"/>
          </p:cNvSpPr>
          <p:nvPr/>
        </p:nvSpPr>
        <p:spPr bwMode="auto">
          <a:xfrm>
            <a:off x="2590800" y="4572001"/>
            <a:ext cx="556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Factors which facilitate reductive elimination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362200" y="3124201"/>
            <a:ext cx="76200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Oxidation state of metal decreases by 2 units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Coordination number decreases by 2 units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2 </a:t>
            </a:r>
            <a:r>
              <a:rPr lang="en-US" b="1" i="1" dirty="0" err="1">
                <a:solidFill>
                  <a:srgbClr val="A50021"/>
                </a:solidFill>
              </a:rPr>
              <a:t>cis</a:t>
            </a:r>
            <a:r>
              <a:rPr lang="en-US" b="1" i="1" dirty="0">
                <a:solidFill>
                  <a:srgbClr val="A50021"/>
                </a:solidFill>
              </a:rPr>
              <a:t> oriented anionic </a:t>
            </a:r>
            <a:r>
              <a:rPr lang="en-US" b="1" i="1" dirty="0" err="1">
                <a:solidFill>
                  <a:srgbClr val="A50021"/>
                </a:solidFill>
              </a:rPr>
              <a:t>ligands</a:t>
            </a:r>
            <a:r>
              <a:rPr lang="en-US" b="1" i="1" dirty="0">
                <a:solidFill>
                  <a:srgbClr val="A50021"/>
                </a:solidFill>
              </a:rPr>
              <a:t> form a stable </a:t>
            </a:r>
            <a:r>
              <a:rPr lang="en-US" b="1" i="1" dirty="0">
                <a:solidFill>
                  <a:srgbClr val="A50021"/>
                </a:solidFill>
                <a:sym typeface="Symbol" pitchFamily="18" charset="2"/>
              </a:rPr>
              <a:t>  </a:t>
            </a:r>
            <a:r>
              <a:rPr lang="en-US" b="1" i="1" dirty="0">
                <a:solidFill>
                  <a:srgbClr val="A50021"/>
                </a:solidFill>
              </a:rPr>
              <a:t>bond and leave the metal</a:t>
            </a:r>
            <a:endParaRPr lang="en-IN" b="1" i="1" dirty="0">
              <a:solidFill>
                <a:srgbClr val="A5002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38600" y="2590801"/>
            <a:ext cx="459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333CC"/>
                </a:solidFill>
              </a:rPr>
              <a:t>Pt</a:t>
            </a:r>
            <a:r>
              <a:rPr lang="en-US" sz="1400" baseline="30000" dirty="0">
                <a:solidFill>
                  <a:srgbClr val="3333CC"/>
                </a:solidFill>
              </a:rPr>
              <a:t>4+</a:t>
            </a:r>
            <a:endParaRPr lang="en-IN" sz="1400" baseline="30000" dirty="0">
              <a:solidFill>
                <a:srgbClr val="3333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62800" y="2514601"/>
            <a:ext cx="459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333CC"/>
                </a:solidFill>
              </a:rPr>
              <a:t>Pt</a:t>
            </a:r>
            <a:r>
              <a:rPr lang="en-US" sz="1400" baseline="30000" dirty="0">
                <a:solidFill>
                  <a:srgbClr val="3333CC"/>
                </a:solidFill>
              </a:rPr>
              <a:t>2+</a:t>
            </a:r>
            <a:endParaRPr lang="en-IN" sz="1400" baseline="30000" dirty="0">
              <a:solidFill>
                <a:srgbClr val="3333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56430" y="6463744"/>
            <a:ext cx="3430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Final step in many catalytic cycles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077457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ext Box 4"/>
          <p:cNvSpPr txBox="1">
            <a:spLocks noChangeArrowheads="1"/>
          </p:cNvSpPr>
          <p:nvPr/>
        </p:nvSpPr>
        <p:spPr bwMode="auto">
          <a:xfrm>
            <a:off x="4267200" y="381001"/>
            <a:ext cx="2819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/>
              <a:t>4. Insertion</a:t>
            </a:r>
            <a:r>
              <a:rPr lang="en-US" dirty="0"/>
              <a:t> </a:t>
            </a:r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2743200" y="1143001"/>
          <a:ext cx="6477000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848100" imgH="809244" progId="">
                  <p:embed/>
                </p:oleObj>
              </mc:Choice>
              <mc:Fallback>
                <p:oleObj name="CS ChemDraw Drawing" r:id="rId2" imgW="3848100" imgH="809244" progId="">
                  <p:embed/>
                  <p:pic>
                    <p:nvPicPr>
                      <p:cNvPr id="143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143001"/>
                        <a:ext cx="6477000" cy="136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2895601" y="4343400"/>
          <a:ext cx="6308725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931920" imgH="858012" progId="">
                  <p:embed/>
                </p:oleObj>
              </mc:Choice>
              <mc:Fallback>
                <p:oleObj name="CS ChemDraw Drawing" r:id="rId4" imgW="3931920" imgH="858012" progId="">
                  <p:embed/>
                  <p:pic>
                    <p:nvPicPr>
                      <p:cNvPr id="143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1" y="4343400"/>
                        <a:ext cx="6308725" cy="137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1752600" y="2667000"/>
            <a:ext cx="8686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>
                <a:solidFill>
                  <a:srgbClr val="FF0000"/>
                </a:solidFill>
              </a:rPr>
              <a:t>No change in the formal oxidation state of the metal </a:t>
            </a:r>
          </a:p>
          <a:p>
            <a:pPr>
              <a:spcBef>
                <a:spcPct val="50000"/>
              </a:spcBef>
            </a:pPr>
            <a:r>
              <a:rPr lang="en-GB" b="1" dirty="0"/>
              <a:t>A vacant coordination site is generated during a migratory insertion (</a:t>
            </a:r>
            <a:r>
              <a:rPr lang="en-GB" sz="1600" b="1" i="1" dirty="0"/>
              <a:t>which gets occupied by the incoming </a:t>
            </a:r>
            <a:r>
              <a:rPr lang="en-GB" sz="1600" b="1" i="1" dirty="0" err="1"/>
              <a:t>ligand</a:t>
            </a:r>
            <a:r>
              <a:rPr lang="en-GB" b="1" dirty="0"/>
              <a:t>)</a:t>
            </a:r>
          </a:p>
          <a:p>
            <a:pPr>
              <a:spcBef>
                <a:spcPct val="50000"/>
              </a:spcBef>
            </a:pPr>
            <a:r>
              <a:rPr lang="en-GB" b="1" dirty="0"/>
              <a:t>The groups undergoing migratory insertion </a:t>
            </a:r>
            <a:r>
              <a:rPr lang="en-GB" b="1" dirty="0">
                <a:solidFill>
                  <a:srgbClr val="FF0000"/>
                </a:solidFill>
              </a:rPr>
              <a:t>must be </a:t>
            </a:r>
            <a:r>
              <a:rPr lang="en-GB" b="1" i="1" dirty="0" err="1">
                <a:solidFill>
                  <a:srgbClr val="FF0000"/>
                </a:solidFill>
              </a:rPr>
              <a:t>cis</a:t>
            </a:r>
            <a:r>
              <a:rPr lang="en-GB" b="1" i="1" dirty="0"/>
              <a:t>  </a:t>
            </a:r>
            <a:r>
              <a:rPr lang="en-GB" b="1" dirty="0"/>
              <a:t>to one another</a:t>
            </a:r>
            <a:r>
              <a:rPr lang="en-US" b="1" dirty="0"/>
              <a:t> </a:t>
            </a:r>
          </a:p>
        </p:txBody>
      </p:sp>
      <p:sp>
        <p:nvSpPr>
          <p:cNvPr id="14345" name="Text Box 8"/>
          <p:cNvSpPr txBox="1">
            <a:spLocks noChangeArrowheads="1"/>
          </p:cNvSpPr>
          <p:nvPr/>
        </p:nvSpPr>
        <p:spPr bwMode="auto">
          <a:xfrm>
            <a:off x="2514600" y="5943600"/>
            <a:ext cx="716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These reactions are enthalpy driven and although the reaction is entropy prohibited  the large enthalpy term  dominates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3091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3200400" y="5257800"/>
          <a:ext cx="5562600" cy="132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627120" imgH="862584" progId="">
                  <p:embed/>
                </p:oleObj>
              </mc:Choice>
              <mc:Fallback>
                <p:oleObj name="CS ChemDraw Drawing" r:id="rId2" imgW="3627120" imgH="862584" progId="">
                  <p:embed/>
                  <p:pic>
                    <p:nvPicPr>
                      <p:cNvPr id="13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257800"/>
                        <a:ext cx="5562600" cy="1322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3200400" y="3657600"/>
          <a:ext cx="56388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680460" imgH="742188" progId="">
                  <p:embed/>
                </p:oleObj>
              </mc:Choice>
              <mc:Fallback>
                <p:oleObj name="CS ChemDraw Drawing" r:id="rId4" imgW="3680460" imgH="742188" progId="">
                  <p:embed/>
                  <p:pic>
                    <p:nvPicPr>
                      <p:cNvPr id="133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657600"/>
                        <a:ext cx="56388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2895600" y="914400"/>
          <a:ext cx="678180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4530852" imgH="1519428" progId="">
                  <p:embed/>
                </p:oleObj>
              </mc:Choice>
              <mc:Fallback>
                <p:oleObj name="CS ChemDraw Drawing" r:id="rId6" imgW="4530852" imgH="1519428" progId="">
                  <p:embed/>
                  <p:pic>
                    <p:nvPicPr>
                      <p:cNvPr id="133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914400"/>
                        <a:ext cx="6781800" cy="227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276600" y="381001"/>
            <a:ext cx="579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IN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267200" y="381001"/>
            <a:ext cx="41148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/>
              <a:t>Types of  Migratory Insertion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93575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3081528" y="9365"/>
            <a:ext cx="57150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Reference</a:t>
            </a:r>
            <a:endParaRPr lang="en-US" sz="3200" dirty="0"/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524256" y="594140"/>
            <a:ext cx="1118006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lvl="0" indent="-457200">
              <a:buFont typeface="Arial" charset="0"/>
              <a:buChar char="•"/>
            </a:pPr>
            <a:r>
              <a:rPr lang="en-IN" sz="2800" b="1" dirty="0" err="1"/>
              <a:t>Ashim</a:t>
            </a:r>
            <a:r>
              <a:rPr lang="en-IN" sz="2800" b="1" dirty="0"/>
              <a:t> K Das &amp; Mahua Das, </a:t>
            </a:r>
            <a:r>
              <a:rPr lang="en-IN" sz="2800" b="1" i="1" dirty="0"/>
              <a:t>Fundamental Concept of Inorganic Chemistry</a:t>
            </a:r>
            <a:r>
              <a:rPr lang="en-IN" sz="2800" b="1" dirty="0"/>
              <a:t>, CBC Publishers &amp; Distributors, Volume 6, First Edition: 2014</a:t>
            </a:r>
          </a:p>
          <a:p>
            <a:pPr marL="457200" indent="-457200">
              <a:buFont typeface="Arial" charset="0"/>
              <a:buChar char="•"/>
            </a:pPr>
            <a:r>
              <a:rPr lang="en-IN" sz="2800" b="1" dirty="0" err="1"/>
              <a:t>Ashim</a:t>
            </a:r>
            <a:r>
              <a:rPr lang="en-IN" sz="2800" b="1" dirty="0"/>
              <a:t> K Das &amp; Mahua Das, </a:t>
            </a:r>
            <a:r>
              <a:rPr lang="en-IN" sz="2800" b="1" i="1" dirty="0"/>
              <a:t>Fundamental Concept of Inorganic Chemistry, </a:t>
            </a:r>
            <a:r>
              <a:rPr lang="en-IN" sz="2800" b="1" dirty="0"/>
              <a:t>CBC Publishers &amp; Distributors, Volume 3, First Edition: 2014</a:t>
            </a:r>
          </a:p>
          <a:p>
            <a:pPr marL="457200" lvl="0" indent="-457200">
              <a:buFont typeface="Arial" charset="0"/>
              <a:buChar char="•"/>
            </a:pPr>
            <a:r>
              <a:rPr lang="en-IN" sz="2800" b="1" dirty="0"/>
              <a:t>Wahid U. Malik, G. D. </a:t>
            </a:r>
            <a:r>
              <a:rPr lang="en-IN" sz="2800" b="1" dirty="0" err="1"/>
              <a:t>Tuli</a:t>
            </a:r>
            <a:r>
              <a:rPr lang="en-IN" sz="2800" b="1" dirty="0"/>
              <a:t> &amp; R. D. Madan,</a:t>
            </a:r>
            <a:r>
              <a:rPr lang="en-IN" sz="2800" b="1" i="1" dirty="0"/>
              <a:t> Selected topics in inorganic chemistry,</a:t>
            </a:r>
            <a:r>
              <a:rPr lang="en-IN" sz="2800" b="1" dirty="0"/>
              <a:t> S. Chand &amp; Company Ltd, first edition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Christoph </a:t>
            </a:r>
            <a:r>
              <a:rPr lang="en-US" sz="2800" b="1" dirty="0" err="1"/>
              <a:t>Elschenbroich</a:t>
            </a:r>
            <a:r>
              <a:rPr lang="en-US" sz="2800" b="1" dirty="0"/>
              <a:t>, </a:t>
            </a:r>
            <a:r>
              <a:rPr lang="en-US" sz="2800" b="1" i="1" dirty="0"/>
              <a:t>Organometallics</a:t>
            </a:r>
            <a:r>
              <a:rPr lang="en-US" sz="2800" b="1" dirty="0"/>
              <a:t>, 3rd Completely Revised and Extended Edition, Wiley-VCH Verlag GmbH &amp; Co. </a:t>
            </a:r>
            <a:r>
              <a:rPr lang="en-US" sz="2800" b="1" dirty="0" err="1"/>
              <a:t>KGaA</a:t>
            </a:r>
            <a:r>
              <a:rPr lang="en-US" sz="2800" b="1" dirty="0"/>
              <a:t>, Weinheim, Germany, 2006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Robert H Crabtree, </a:t>
            </a:r>
            <a:r>
              <a:rPr lang="en-US" sz="2800" b="1" i="1" dirty="0"/>
              <a:t>The Organometallic Chemistry of the Transition Metals</a:t>
            </a:r>
            <a:r>
              <a:rPr lang="en-US" sz="2800" b="1" dirty="0"/>
              <a:t>, 4th Edition, John Wiley &amp; Sons, Inc., Hoboken, New Jersey, 2005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B D Gupta and A J Elias, </a:t>
            </a:r>
            <a:r>
              <a:rPr lang="en-US" sz="2800" b="1" i="1" dirty="0"/>
              <a:t>Basic Organometallic Chemistry</a:t>
            </a:r>
            <a:r>
              <a:rPr lang="en-US" sz="2800" b="1" dirty="0"/>
              <a:t>, University Press (India) Pvt Ltd., 2010</a:t>
            </a:r>
          </a:p>
        </p:txBody>
      </p:sp>
    </p:spTree>
    <p:extLst>
      <p:ext uri="{BB962C8B-B14F-4D97-AF65-F5344CB8AC3E}">
        <p14:creationId xmlns:p14="http://schemas.microsoft.com/office/powerpoint/2010/main" val="108940732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9327" y="2531102"/>
            <a:ext cx="23948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Thank you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52655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3342</TotalTime>
  <Words>10105</Words>
  <Application>Microsoft Office PowerPoint</Application>
  <PresentationFormat>Widescreen</PresentationFormat>
  <Paragraphs>841</Paragraphs>
  <Slides>88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8" baseType="lpstr">
      <vt:lpstr>Arial</vt:lpstr>
      <vt:lpstr>Calibri</vt:lpstr>
      <vt:lpstr>Calibri Light</vt:lpstr>
      <vt:lpstr>Cambria Math</vt:lpstr>
      <vt:lpstr>ProximaNova</vt:lpstr>
      <vt:lpstr>Symbol</vt:lpstr>
      <vt:lpstr>Times New Roman</vt:lpstr>
      <vt:lpstr>Wingdings</vt:lpstr>
      <vt:lpstr>Office Theme</vt:lpstr>
      <vt:lpstr>CS ChemDraw Drawing</vt:lpstr>
      <vt:lpstr>PowerPoint Presentation</vt:lpstr>
      <vt:lpstr> </vt:lpstr>
      <vt:lpstr>  </vt:lpstr>
      <vt:lpstr>Significance of the Field</vt:lpstr>
      <vt:lpstr>PowerPoint Presentation</vt:lpstr>
      <vt:lpstr>History of Organometallic compounds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PowerPoint Presentation</vt:lpstr>
      <vt:lpstr> </vt:lpstr>
      <vt:lpstr> </vt:lpstr>
      <vt:lpstr>PowerPoint Presentation</vt:lpstr>
      <vt:lpstr>PowerPoint Presentation</vt:lpstr>
      <vt:lpstr>PowerPoint Presentation</vt:lpstr>
      <vt:lpstr>         Square planner d8 complexes of 4d &amp; 5d transition series of group 9, i.e. Rh(I), Ir (I),  and group 10 , i.e. Pd(II), Pt (II), &amp; Cu(III)  are 16 e compounds   Neutral atom method   Oxidation state method  1. Wilkinson’s catalyst [Cl(PPh3)3Rh(I)]:  9(Rh0)+1 (for Cl.)+ (3x2)for 2 PPh3 = 16e; 8(Rh+1)+2 (for Cl-)+ (3x2)for 2 PPh3 = 16e   2. Vaska’ complex [Cl(PPh3)2(CO)Ir(I)]:   9(Ir0) +1(for Cl.) + (2x2)for 2 PPh3 +2 (for CO)= 16e; 8(Ir+1) +2(for Cl-) +(2x2)for 2 PPh3 +2 (for CO)= 16e    3. Zeise’s salt K[Pt(C2H4)Cl3]H2O: K+ + [Pt(C2H4)Cl3]-  10(Pt0) +3(for 3 Cl.) + 2 for C2H4 +1 (for -1)= 16e;  8(Pt+2) +6(for 3 Cl-) + 2 for C2H4 = 16e  </vt:lpstr>
      <vt:lpstr> </vt:lpstr>
      <vt:lpstr> </vt:lpstr>
      <vt:lpstr> </vt:lpstr>
      <vt:lpstr> </vt:lpstr>
      <vt:lpstr> </vt:lpstr>
      <vt:lpstr> </vt:lpstr>
      <vt:lpstr>  σ bond: L(C lone pair)→M(vacant d2SP3 for Oh &amp; Sp3 for Td) since CO strong field ligand , so inner orbital complex π bond: M (t2g)→L (vacant π∗of CO (for Oh)) π bond: M (e)→L (vacant π∗of CO (for Td)) </vt:lpstr>
      <vt:lpstr>PowerPoint Presentation</vt:lpstr>
      <vt:lpstr>Use of IR data to explain extent of back bonding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 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Semanti Basu</cp:lastModifiedBy>
  <cp:revision>291</cp:revision>
  <dcterms:created xsi:type="dcterms:W3CDTF">2021-06-06T02:49:31Z</dcterms:created>
  <dcterms:modified xsi:type="dcterms:W3CDTF">2024-06-26T07:29:00Z</dcterms:modified>
</cp:coreProperties>
</file>