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5"/>
  </p:notesMasterIdLst>
  <p:sldIdLst>
    <p:sldId id="256" r:id="rId2"/>
    <p:sldId id="348" r:id="rId3"/>
    <p:sldId id="335" r:id="rId4"/>
    <p:sldId id="339" r:id="rId5"/>
    <p:sldId id="341" r:id="rId6"/>
    <p:sldId id="359" r:id="rId7"/>
    <p:sldId id="342" r:id="rId8"/>
    <p:sldId id="344" r:id="rId9"/>
    <p:sldId id="369" r:id="rId10"/>
    <p:sldId id="275" r:id="rId11"/>
    <p:sldId id="340" r:id="rId12"/>
    <p:sldId id="343" r:id="rId13"/>
    <p:sldId id="264" r:id="rId14"/>
    <p:sldId id="266" r:id="rId15"/>
    <p:sldId id="267" r:id="rId16"/>
    <p:sldId id="336" r:id="rId17"/>
    <p:sldId id="337" r:id="rId18"/>
    <p:sldId id="346" r:id="rId19"/>
    <p:sldId id="370" r:id="rId20"/>
    <p:sldId id="371" r:id="rId21"/>
    <p:sldId id="338" r:id="rId22"/>
    <p:sldId id="350" r:id="rId23"/>
    <p:sldId id="351" r:id="rId24"/>
    <p:sldId id="352" r:id="rId25"/>
    <p:sldId id="349" r:id="rId26"/>
    <p:sldId id="355" r:id="rId27"/>
    <p:sldId id="353" r:id="rId28"/>
    <p:sldId id="356" r:id="rId29"/>
    <p:sldId id="354" r:id="rId30"/>
    <p:sldId id="345" r:id="rId31"/>
    <p:sldId id="357" r:id="rId32"/>
    <p:sldId id="378" r:id="rId33"/>
    <p:sldId id="379" r:id="rId3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688" autoAdjust="0"/>
    <p:restoredTop sz="93197" autoAdjust="0"/>
  </p:normalViewPr>
  <p:slideViewPr>
    <p:cSldViewPr snapToGrid="0" snapToObjects="1">
      <p:cViewPr>
        <p:scale>
          <a:sx n="75" d="100"/>
          <a:sy n="75" d="100"/>
        </p:scale>
        <p:origin x="1360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05E2B8-604B-4574-9314-B45EEE74603D}" type="datetimeFigureOut">
              <a:rPr lang="en-IN" smtClean="0"/>
              <a:pPr/>
              <a:t>20-12-2024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725D3E-34FC-4286-BF12-823E39144B6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665585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725D3E-34FC-4286-BF12-823E39144B62}" type="slidenum">
              <a:rPr lang="en-IN" smtClean="0"/>
              <a:pPr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749048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NUL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en.wikipedia.org/wiki/Alfred_Werner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2021804-73C7-D1BB-60B2-FFAB878D4FD9}"/>
              </a:ext>
            </a:extLst>
          </p:cNvPr>
          <p:cNvSpPr txBox="1"/>
          <p:nvPr/>
        </p:nvSpPr>
        <p:spPr>
          <a:xfrm>
            <a:off x="1633590" y="1027684"/>
            <a:ext cx="605147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40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Coordination Chemistry-I (part-1)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06936F-A68A-108C-9416-465F3D2E4BEA}"/>
              </a:ext>
            </a:extLst>
          </p:cNvPr>
          <p:cNvSpPr txBox="1"/>
          <p:nvPr/>
        </p:nvSpPr>
        <p:spPr>
          <a:xfrm>
            <a:off x="2337370" y="3766570"/>
            <a:ext cx="4572000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7175" indent="-257175" algn="ctr">
              <a:defRPr/>
            </a:pPr>
            <a:r>
              <a:rPr lang="en-US" sz="2000" dirty="0">
                <a:solidFill>
                  <a:srgbClr val="7030A0"/>
                </a:solidFill>
              </a:rPr>
              <a:t>Dr. Semanti Basu</a:t>
            </a:r>
          </a:p>
          <a:p>
            <a:pPr algn="ctr"/>
            <a:r>
              <a:rPr lang="en-US" altLang="en-US" sz="1800" dirty="0">
                <a:solidFill>
                  <a:srgbClr val="7030A0"/>
                </a:solidFill>
              </a:rPr>
              <a:t>Assistant Professor</a:t>
            </a:r>
          </a:p>
          <a:p>
            <a:pPr algn="ctr"/>
            <a:r>
              <a:rPr lang="en-US" altLang="en-US" sz="1800" dirty="0">
                <a:solidFill>
                  <a:srgbClr val="7030A0"/>
                </a:solidFill>
              </a:rPr>
              <a:t>Department of Chemistry</a:t>
            </a:r>
          </a:p>
          <a:p>
            <a:pPr algn="ctr"/>
            <a:r>
              <a:rPr lang="en-US" altLang="en-US" sz="1800" dirty="0">
                <a:solidFill>
                  <a:srgbClr val="7030A0"/>
                </a:solidFill>
              </a:rPr>
              <a:t>Bejoy Narayan Mahavidyalaya,</a:t>
            </a:r>
          </a:p>
          <a:p>
            <a:pPr algn="ctr"/>
            <a:r>
              <a:rPr lang="en-US" altLang="en-US" sz="1800" dirty="0" err="1">
                <a:solidFill>
                  <a:srgbClr val="7030A0"/>
                </a:solidFill>
              </a:rPr>
              <a:t>Itachuna</a:t>
            </a:r>
            <a:r>
              <a:rPr lang="en-US" altLang="en-US" sz="1800" dirty="0">
                <a:solidFill>
                  <a:srgbClr val="7030A0"/>
                </a:solidFill>
              </a:rPr>
              <a:t>, Hooghly, W. B., India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DE3E463-1F8B-B490-20E9-A9C17DBBFA34}"/>
              </a:ext>
            </a:extLst>
          </p:cNvPr>
          <p:cNvSpPr txBox="1"/>
          <p:nvPr/>
        </p:nvSpPr>
        <p:spPr>
          <a:xfrm>
            <a:off x="565078" y="156222"/>
            <a:ext cx="805493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3200" b="1" dirty="0">
                <a:solidFill>
                  <a:srgbClr val="C00000"/>
                </a:solidFill>
                <a:effectLst/>
                <a:highlight>
                  <a:srgbClr val="FFFFFF"/>
                </a:highlight>
                <a:latin typeface="ff8"/>
              </a:rPr>
              <a:t>Natural Coordination Complexes</a:t>
            </a:r>
            <a:endParaRPr lang="en-IN" sz="2300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Source Sans Pro" panose="020B0503030403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5EEC878-7F05-74C0-AE4E-D5593CE337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688" y="1366467"/>
            <a:ext cx="8403117" cy="4726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03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DE3E463-1F8B-B490-20E9-A9C17DBBFA34}"/>
              </a:ext>
            </a:extLst>
          </p:cNvPr>
          <p:cNvSpPr txBox="1"/>
          <p:nvPr/>
        </p:nvSpPr>
        <p:spPr>
          <a:xfrm>
            <a:off x="565078" y="156222"/>
            <a:ext cx="8054939" cy="66018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3200" b="1" dirty="0">
                <a:solidFill>
                  <a:srgbClr val="C00000"/>
                </a:solidFill>
                <a:effectLst/>
                <a:highlight>
                  <a:srgbClr val="FFFFFF"/>
                </a:highlight>
                <a:latin typeface="ff8"/>
              </a:rPr>
              <a:t>Importance of Coordination Chemistry</a:t>
            </a:r>
            <a:endParaRPr lang="en-IN" sz="3200" b="1" dirty="0">
              <a:solidFill>
                <a:srgbClr val="C00000"/>
              </a:solidFill>
              <a:effectLst/>
              <a:highlight>
                <a:srgbClr val="FFFFFF"/>
              </a:highlight>
              <a:latin typeface="Source Sans Pro" panose="020B0503030403020204" pitchFamily="34" charset="0"/>
            </a:endParaRPr>
          </a:p>
          <a:p>
            <a:pPr algn="just"/>
            <a:r>
              <a:rPr lang="en-IN" sz="23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7"/>
              </a:rPr>
              <a:t>• </a:t>
            </a:r>
            <a:r>
              <a:rPr lang="en-IN" sz="23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5"/>
              </a:rPr>
              <a:t>In</a:t>
            </a:r>
            <a:r>
              <a:rPr lang="en-IN" sz="2300" dirty="0">
                <a:solidFill>
                  <a:srgbClr val="000000"/>
                </a:solidFill>
                <a:highlight>
                  <a:srgbClr val="FFFFFF"/>
                </a:highlight>
                <a:latin typeface="ff5"/>
              </a:rPr>
              <a:t> </a:t>
            </a:r>
            <a:r>
              <a:rPr lang="en-IN" sz="23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5"/>
              </a:rPr>
              <a:t>the natural world, complexes of iron, haemoglobin, </a:t>
            </a:r>
            <a:r>
              <a:rPr lang="en-IN" sz="23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5"/>
              </a:rPr>
              <a:t>myoglobinand</a:t>
            </a:r>
            <a:r>
              <a:rPr lang="en-IN" sz="23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5"/>
              </a:rPr>
              <a:t>, cytochrome are known as oxygen transport, oxygen storage and </a:t>
            </a:r>
            <a:r>
              <a:rPr lang="en-IN" sz="2300" b="1" i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ff5"/>
              </a:rPr>
              <a:t>electron transport molecules </a:t>
            </a:r>
            <a:r>
              <a:rPr lang="en-IN" sz="23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5"/>
              </a:rPr>
              <a:t>respectively.</a:t>
            </a:r>
            <a:endParaRPr lang="en-IN" sz="2300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Source Sans Pro" panose="020B0503030403020204" pitchFamily="34" charset="0"/>
            </a:endParaRPr>
          </a:p>
          <a:p>
            <a:pPr algn="just"/>
            <a:r>
              <a:rPr lang="en-IN" sz="23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7"/>
              </a:rPr>
              <a:t>•</a:t>
            </a:r>
            <a:r>
              <a:rPr lang="en-IN" sz="2300" dirty="0">
                <a:solidFill>
                  <a:srgbClr val="000000"/>
                </a:solidFill>
                <a:highlight>
                  <a:srgbClr val="FFFFFF"/>
                </a:highlight>
                <a:latin typeface="Source Sans Pro" panose="020B0503030403020204" pitchFamily="34" charset="0"/>
              </a:rPr>
              <a:t> </a:t>
            </a:r>
            <a:r>
              <a:rPr lang="en-IN" sz="23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5"/>
              </a:rPr>
              <a:t>Some complexes of iron, zinc, copper and molybdenum are involved in </a:t>
            </a:r>
            <a:r>
              <a:rPr lang="en-IN" sz="2300" b="1" i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ff5"/>
              </a:rPr>
              <a:t>enzymatic processes in biological systems</a:t>
            </a:r>
            <a:r>
              <a:rPr lang="en-IN" sz="23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5"/>
              </a:rPr>
              <a:t>.</a:t>
            </a:r>
            <a:endParaRPr lang="en-IN" sz="2300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Source Sans Pro" panose="020B0503030403020204" pitchFamily="34" charset="0"/>
            </a:endParaRPr>
          </a:p>
          <a:p>
            <a:pPr algn="just"/>
            <a:r>
              <a:rPr lang="en-IN" sz="23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7"/>
              </a:rPr>
              <a:t>•</a:t>
            </a:r>
            <a:r>
              <a:rPr lang="en-IN" sz="2300" dirty="0">
                <a:solidFill>
                  <a:srgbClr val="000000"/>
                </a:solidFill>
                <a:highlight>
                  <a:srgbClr val="FFFFFF"/>
                </a:highlight>
                <a:latin typeface="Source Sans Pro" panose="020B0503030403020204" pitchFamily="34" charset="0"/>
              </a:rPr>
              <a:t> </a:t>
            </a:r>
            <a:r>
              <a:rPr lang="en-IN" sz="23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5"/>
              </a:rPr>
              <a:t>Medicines like cis-</a:t>
            </a:r>
            <a:r>
              <a:rPr lang="en-IN" sz="23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5"/>
              </a:rPr>
              <a:t>platinand</a:t>
            </a:r>
            <a:r>
              <a:rPr lang="en-IN" sz="23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5"/>
              </a:rPr>
              <a:t> carboplatin are </a:t>
            </a:r>
            <a:r>
              <a:rPr lang="en-IN" sz="2300" b="1" i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ff5"/>
              </a:rPr>
              <a:t>anticancer drugs</a:t>
            </a:r>
            <a:r>
              <a:rPr lang="en-IN" sz="23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5"/>
              </a:rPr>
              <a:t>.</a:t>
            </a:r>
            <a:endParaRPr lang="en-IN" sz="2300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Source Sans Pro" panose="020B0503030403020204" pitchFamily="34" charset="0"/>
            </a:endParaRPr>
          </a:p>
          <a:p>
            <a:pPr algn="just"/>
            <a:r>
              <a:rPr lang="en-IN" sz="23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7"/>
              </a:rPr>
              <a:t>•</a:t>
            </a:r>
            <a:r>
              <a:rPr lang="en-IN" sz="2300" dirty="0">
                <a:solidFill>
                  <a:srgbClr val="000000"/>
                </a:solidFill>
                <a:highlight>
                  <a:srgbClr val="FFFFFF"/>
                </a:highlight>
                <a:latin typeface="Source Sans Pro" panose="020B0503030403020204" pitchFamily="34" charset="0"/>
              </a:rPr>
              <a:t> </a:t>
            </a:r>
            <a:r>
              <a:rPr lang="en-IN" sz="23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5"/>
              </a:rPr>
              <a:t>Some 3-d metal Schiff base complexes are known for their </a:t>
            </a:r>
            <a:r>
              <a:rPr lang="en-IN" sz="2300" b="1" i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ff5"/>
              </a:rPr>
              <a:t>antitumor activity.</a:t>
            </a:r>
            <a:endParaRPr lang="en-IN" sz="2300" b="1" i="0" dirty="0">
              <a:solidFill>
                <a:srgbClr val="FF0000"/>
              </a:solidFill>
              <a:effectLst/>
              <a:highlight>
                <a:srgbClr val="FFFFFF"/>
              </a:highlight>
              <a:latin typeface="Source Sans Pro" panose="020B0503030403020204" pitchFamily="34" charset="0"/>
            </a:endParaRPr>
          </a:p>
          <a:p>
            <a:pPr algn="just"/>
            <a:r>
              <a:rPr lang="en-IN" sz="23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7"/>
              </a:rPr>
              <a:t>•</a:t>
            </a:r>
            <a:r>
              <a:rPr lang="en-IN" sz="2300" dirty="0">
                <a:solidFill>
                  <a:srgbClr val="000000"/>
                </a:solidFill>
                <a:highlight>
                  <a:srgbClr val="FFFFFF"/>
                </a:highlight>
                <a:latin typeface="Source Sans Pro" panose="020B0503030403020204" pitchFamily="34" charset="0"/>
              </a:rPr>
              <a:t> </a:t>
            </a:r>
            <a:r>
              <a:rPr lang="en-IN" sz="23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5"/>
              </a:rPr>
              <a:t>Many </a:t>
            </a:r>
            <a:r>
              <a:rPr lang="en-IN" sz="2300" b="1" i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ff5"/>
              </a:rPr>
              <a:t>industrial catalysts </a:t>
            </a:r>
            <a:r>
              <a:rPr lang="en-IN" sz="23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5"/>
              </a:rPr>
              <a:t>are metal complexes like </a:t>
            </a:r>
            <a:r>
              <a:rPr lang="en-IN" sz="2300" dirty="0">
                <a:solidFill>
                  <a:srgbClr val="000000"/>
                </a:solidFill>
                <a:highlight>
                  <a:srgbClr val="FFFFFF"/>
                </a:highlight>
                <a:latin typeface="ff5"/>
              </a:rPr>
              <a:t>Wilkinson catalyst</a:t>
            </a:r>
          </a:p>
          <a:p>
            <a:pPr algn="just"/>
            <a:r>
              <a:rPr lang="en-IN" sz="23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7"/>
              </a:rPr>
              <a:t>•</a:t>
            </a:r>
            <a:r>
              <a:rPr lang="en-IN" sz="2300" dirty="0">
                <a:solidFill>
                  <a:srgbClr val="000000"/>
                </a:solidFill>
                <a:highlight>
                  <a:srgbClr val="FFFFFF"/>
                </a:highlight>
                <a:latin typeface="Source Sans Pro" panose="020B0503030403020204" pitchFamily="34" charset="0"/>
              </a:rPr>
              <a:t> In </a:t>
            </a:r>
            <a:r>
              <a:rPr lang="en-IN" sz="2300" b="1" i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ff5"/>
              </a:rPr>
              <a:t>analytical chemistry, separation of metal ions,</a:t>
            </a:r>
            <a:r>
              <a:rPr lang="en-IN" sz="23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5"/>
              </a:rPr>
              <a:t> </a:t>
            </a:r>
            <a:r>
              <a:rPr lang="en-IN" sz="230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5"/>
              </a:rPr>
              <a:t>Ag</a:t>
            </a:r>
            <a:r>
              <a:rPr lang="en-IN" sz="2300" i="0" baseline="300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9"/>
              </a:rPr>
              <a:t>+</a:t>
            </a:r>
            <a:r>
              <a:rPr lang="en-IN" sz="230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5"/>
              </a:rPr>
              <a:t>, Hg</a:t>
            </a:r>
            <a:r>
              <a:rPr lang="en-IN" sz="2300" i="0" baseline="-250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5"/>
              </a:rPr>
              <a:t>2</a:t>
            </a:r>
            <a:r>
              <a:rPr lang="en-IN" sz="2300" i="0" baseline="300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9"/>
              </a:rPr>
              <a:t>2+</a:t>
            </a:r>
            <a:r>
              <a:rPr lang="en-IN" sz="230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5"/>
              </a:rPr>
              <a:t>, Cu</a:t>
            </a:r>
            <a:r>
              <a:rPr lang="en-IN" sz="2300" i="0" baseline="300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5"/>
              </a:rPr>
              <a:t>2</a:t>
            </a:r>
            <a:r>
              <a:rPr lang="en-IN" sz="2300" i="0" baseline="300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9"/>
              </a:rPr>
              <a:t>+</a:t>
            </a:r>
            <a:r>
              <a:rPr lang="en-IN" sz="230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5"/>
              </a:rPr>
              <a:t>, Cd</a:t>
            </a:r>
            <a:r>
              <a:rPr lang="en-IN" sz="2300" i="0" baseline="300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9"/>
              </a:rPr>
              <a:t>2+</a:t>
            </a:r>
            <a:r>
              <a:rPr lang="en-IN" sz="230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5"/>
              </a:rPr>
              <a:t>, Ni</a:t>
            </a:r>
            <a:r>
              <a:rPr lang="en-IN" sz="2300" i="0" baseline="300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9"/>
              </a:rPr>
              <a:t>2+</a:t>
            </a:r>
            <a:r>
              <a:rPr lang="en-IN" sz="230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5"/>
              </a:rPr>
              <a:t>,Co</a:t>
            </a:r>
            <a:r>
              <a:rPr lang="en-IN" sz="2300" i="0" baseline="300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9"/>
              </a:rPr>
              <a:t>2+</a:t>
            </a:r>
            <a:r>
              <a:rPr lang="en-IN" sz="2300" dirty="0">
                <a:solidFill>
                  <a:srgbClr val="000000"/>
                </a:solidFill>
                <a:highlight>
                  <a:srgbClr val="FFFFFF"/>
                </a:highlight>
                <a:latin typeface="Source Sans Pro" panose="020B0503030403020204" pitchFamily="34" charset="0"/>
              </a:rPr>
              <a:t> </a:t>
            </a:r>
            <a:r>
              <a:rPr lang="en-IN" sz="230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5"/>
              </a:rPr>
              <a:t>etc. is achieved by complex formation reactions.</a:t>
            </a:r>
            <a:endParaRPr lang="en-IN" sz="230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Source Sans Pro" panose="020B0503030403020204" pitchFamily="34" charset="0"/>
            </a:endParaRPr>
          </a:p>
          <a:p>
            <a:pPr algn="just"/>
            <a:r>
              <a:rPr lang="en-IN" sz="230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7"/>
              </a:rPr>
              <a:t>•</a:t>
            </a:r>
            <a:r>
              <a:rPr lang="en-IN" sz="2300" dirty="0">
                <a:solidFill>
                  <a:srgbClr val="000000"/>
                </a:solidFill>
                <a:highlight>
                  <a:srgbClr val="FFFFFF"/>
                </a:highlight>
                <a:latin typeface="Source Sans Pro" panose="020B0503030403020204" pitchFamily="34" charset="0"/>
              </a:rPr>
              <a:t> </a:t>
            </a:r>
            <a:r>
              <a:rPr lang="en-IN" sz="2300" b="1" i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ff5"/>
              </a:rPr>
              <a:t>Quantitative estimation of Ca</a:t>
            </a:r>
            <a:r>
              <a:rPr lang="en-IN" sz="2300" b="1" i="0" baseline="3000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ff9"/>
              </a:rPr>
              <a:t>2+</a:t>
            </a:r>
            <a:r>
              <a:rPr lang="en-IN" sz="2300" b="1" dirty="0">
                <a:solidFill>
                  <a:srgbClr val="FF0000"/>
                </a:solidFill>
                <a:highlight>
                  <a:srgbClr val="FFFFFF"/>
                </a:highlight>
                <a:latin typeface="Source Sans Pro" panose="020B0503030403020204" pitchFamily="34" charset="0"/>
              </a:rPr>
              <a:t> </a:t>
            </a:r>
            <a:r>
              <a:rPr lang="en-IN" sz="2300" b="1" i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ff5"/>
              </a:rPr>
              <a:t>and Mg</a:t>
            </a:r>
            <a:r>
              <a:rPr lang="en-IN" sz="2300" b="1" i="0" baseline="3000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ff9"/>
              </a:rPr>
              <a:t>2+</a:t>
            </a:r>
            <a:r>
              <a:rPr lang="en-IN" sz="2300" b="1" dirty="0">
                <a:solidFill>
                  <a:srgbClr val="FF0000"/>
                </a:solidFill>
                <a:highlight>
                  <a:srgbClr val="FFFFFF"/>
                </a:highlight>
                <a:latin typeface="Source Sans Pro" panose="020B0503030403020204" pitchFamily="34" charset="0"/>
              </a:rPr>
              <a:t> </a:t>
            </a:r>
            <a:r>
              <a:rPr lang="en-IN" sz="230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5"/>
              </a:rPr>
              <a:t>ions is performed </a:t>
            </a:r>
            <a:r>
              <a:rPr lang="en-IN" sz="230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5"/>
              </a:rPr>
              <a:t>titrimetrically</a:t>
            </a:r>
            <a:r>
              <a:rPr lang="en-IN" sz="230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5"/>
              </a:rPr>
              <a:t> using ethylenediamine tetra acetic acid.</a:t>
            </a:r>
            <a:endParaRPr lang="en-IN" sz="230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Source Sans Pro" panose="020B0503030403020204" pitchFamily="34" charset="0"/>
            </a:endParaRPr>
          </a:p>
          <a:p>
            <a:pPr algn="just"/>
            <a:r>
              <a:rPr lang="en-IN" sz="230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7"/>
              </a:rPr>
              <a:t>•</a:t>
            </a:r>
            <a:r>
              <a:rPr lang="en-IN" sz="2300" dirty="0">
                <a:solidFill>
                  <a:srgbClr val="000000"/>
                </a:solidFill>
                <a:highlight>
                  <a:srgbClr val="FFFFFF"/>
                </a:highlight>
                <a:latin typeface="Source Sans Pro" panose="020B0503030403020204" pitchFamily="34" charset="0"/>
              </a:rPr>
              <a:t> </a:t>
            </a:r>
            <a:r>
              <a:rPr lang="en-IN" sz="230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5"/>
              </a:rPr>
              <a:t>The concentration of metal ions, Cu</a:t>
            </a:r>
            <a:r>
              <a:rPr lang="en-IN" sz="2300" i="0" baseline="300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9"/>
              </a:rPr>
              <a:t>2+</a:t>
            </a:r>
            <a:r>
              <a:rPr lang="en-IN" sz="230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5"/>
              </a:rPr>
              <a:t>, Co</a:t>
            </a:r>
            <a:r>
              <a:rPr lang="en-IN" sz="2300" i="0" baseline="300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9"/>
              </a:rPr>
              <a:t>2+</a:t>
            </a:r>
            <a:r>
              <a:rPr lang="en-IN" sz="230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5"/>
              </a:rPr>
              <a:t>, Zn</a:t>
            </a:r>
            <a:r>
              <a:rPr lang="en-IN" sz="2300" i="0" baseline="300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9"/>
              </a:rPr>
              <a:t>2+ </a:t>
            </a:r>
            <a:r>
              <a:rPr lang="en-IN" sz="230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5"/>
              </a:rPr>
              <a:t>and Ni</a:t>
            </a:r>
            <a:r>
              <a:rPr lang="en-IN" sz="2300" i="0" baseline="300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9"/>
              </a:rPr>
              <a:t>2+</a:t>
            </a:r>
            <a:r>
              <a:rPr lang="en-IN" sz="2300" dirty="0">
                <a:solidFill>
                  <a:srgbClr val="000000"/>
                </a:solidFill>
                <a:highlight>
                  <a:srgbClr val="FFFFFF"/>
                </a:highlight>
                <a:latin typeface="Source Sans Pro" panose="020B0503030403020204" pitchFamily="34" charset="0"/>
              </a:rPr>
              <a:t> </a:t>
            </a:r>
            <a:r>
              <a:rPr lang="en-IN" sz="230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5"/>
              </a:rPr>
              <a:t>etc. is determined </a:t>
            </a:r>
            <a:r>
              <a:rPr lang="en-IN" sz="2300" b="1" i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ff5"/>
              </a:rPr>
              <a:t>gravimetrically as their stable complexes</a:t>
            </a:r>
            <a:r>
              <a:rPr lang="en-IN" sz="230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5"/>
              </a:rPr>
              <a:t>.</a:t>
            </a:r>
            <a:endParaRPr lang="en-IN" sz="230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46686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DE3E463-1F8B-B490-20E9-A9C17DBBFA34}"/>
              </a:ext>
            </a:extLst>
          </p:cNvPr>
          <p:cNvSpPr txBox="1"/>
          <p:nvPr/>
        </p:nvSpPr>
        <p:spPr>
          <a:xfrm>
            <a:off x="565078" y="43208"/>
            <a:ext cx="818850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highlight>
                  <a:srgbClr val="FFFFFF"/>
                </a:highlight>
                <a:latin typeface="ff8"/>
              </a:rPr>
              <a:t>D</a:t>
            </a:r>
            <a:r>
              <a:rPr lang="en-US" sz="3200" b="1" dirty="0">
                <a:solidFill>
                  <a:srgbClr val="C00000"/>
                </a:solidFill>
                <a:effectLst/>
                <a:highlight>
                  <a:srgbClr val="FFFFFF"/>
                </a:highlight>
                <a:latin typeface="ff8"/>
              </a:rPr>
              <a:t>ouble salts and complex salts or compounds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4818DA8-B255-3555-835C-6F476D958C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9249766"/>
              </p:ext>
            </p:extLst>
          </p:nvPr>
        </p:nvGraphicFramePr>
        <p:xfrm>
          <a:off x="328776" y="674639"/>
          <a:ext cx="8507002" cy="603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53501">
                  <a:extLst>
                    <a:ext uri="{9D8B030D-6E8A-4147-A177-3AD203B41FA5}">
                      <a16:colId xmlns:a16="http://schemas.microsoft.com/office/drawing/2014/main" val="1024229493"/>
                    </a:ext>
                  </a:extLst>
                </a:gridCol>
                <a:gridCol w="4253501">
                  <a:extLst>
                    <a:ext uri="{9D8B030D-6E8A-4147-A177-3AD203B41FA5}">
                      <a16:colId xmlns:a16="http://schemas.microsoft.com/office/drawing/2014/main" val="24836153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C00000"/>
                          </a:solidFill>
                          <a:highlight>
                            <a:srgbClr val="FFFFFF"/>
                          </a:highlight>
                          <a:latin typeface="ff8"/>
                        </a:rPr>
                        <a:t>D</a:t>
                      </a:r>
                      <a:r>
                        <a:rPr lang="en-US" sz="2000" b="1" dirty="0">
                          <a:solidFill>
                            <a:srgbClr val="C00000"/>
                          </a:solidFill>
                          <a:effectLst/>
                          <a:highlight>
                            <a:srgbClr val="FFFFFF"/>
                          </a:highlight>
                          <a:latin typeface="ff8"/>
                        </a:rPr>
                        <a:t>ouble salts 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C00000"/>
                          </a:solidFill>
                          <a:effectLst/>
                          <a:highlight>
                            <a:srgbClr val="FFFFFF"/>
                          </a:highlight>
                          <a:latin typeface="ff8"/>
                        </a:rPr>
                        <a:t>complex salts </a:t>
                      </a:r>
                      <a:endParaRPr lang="en-IN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0951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1. These exist only in solid state and dissociate constituent species in their solution.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1. They retain their identity in solid as well as in solution state.</a:t>
                      </a:r>
                      <a:endParaRPr lang="en-IN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0429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2. </a:t>
                      </a:r>
                      <a:r>
                        <a:rPr lang="en-IN" sz="2000" dirty="0"/>
                        <a:t>Ex. Mohr's salt: FeSO</a:t>
                      </a:r>
                      <a:r>
                        <a:rPr lang="en-IN" sz="2000" baseline="-25000" dirty="0"/>
                        <a:t>4</a:t>
                      </a:r>
                      <a:r>
                        <a:rPr lang="en-IN" sz="2000" dirty="0"/>
                        <a:t>. (NH</a:t>
                      </a:r>
                      <a:r>
                        <a:rPr lang="en-IN" sz="2000" baseline="-25000" dirty="0"/>
                        <a:t>4</a:t>
                      </a:r>
                      <a:r>
                        <a:rPr lang="en-IN" sz="2000" dirty="0"/>
                        <a:t>)2SO</a:t>
                      </a:r>
                      <a:r>
                        <a:rPr lang="en-IN" sz="2000" baseline="-25000" dirty="0"/>
                        <a:t>4</a:t>
                      </a:r>
                      <a:r>
                        <a:rPr lang="en-IN" sz="2000" dirty="0"/>
                        <a:t>.6H</a:t>
                      </a:r>
                      <a:r>
                        <a:rPr lang="en-IN" sz="2000" baseline="-25000" dirty="0"/>
                        <a:t>2</a:t>
                      </a:r>
                      <a:r>
                        <a:rPr lang="en-IN" sz="2000" dirty="0"/>
                        <a:t>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2. </a:t>
                      </a:r>
                      <a:r>
                        <a:rPr lang="en-IN" sz="2000" dirty="0"/>
                        <a:t>Ex. [Co(NH</a:t>
                      </a:r>
                      <a:r>
                        <a:rPr lang="en-IN" sz="2000" baseline="-25000" dirty="0"/>
                        <a:t>3</a:t>
                      </a:r>
                      <a:r>
                        <a:rPr lang="en-IN" sz="2000" dirty="0"/>
                        <a:t>)</a:t>
                      </a:r>
                      <a:r>
                        <a:rPr lang="en-IN" sz="2000" baseline="-25000" dirty="0"/>
                        <a:t>4</a:t>
                      </a:r>
                      <a:r>
                        <a:rPr lang="en-IN" sz="2000" dirty="0"/>
                        <a:t>Cl</a:t>
                      </a:r>
                      <a:r>
                        <a:rPr lang="en-IN" sz="2000" baseline="-25000" dirty="0"/>
                        <a:t>2</a:t>
                      </a:r>
                      <a:r>
                        <a:rPr lang="en-IN" sz="2000" dirty="0"/>
                        <a:t>]Cl</a:t>
                      </a:r>
                    </a:p>
                    <a:p>
                      <a:r>
                        <a:rPr lang="en-US" sz="2000" dirty="0"/>
                        <a:t>.</a:t>
                      </a:r>
                      <a:endParaRPr lang="en-IN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5596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3. </a:t>
                      </a:r>
                      <a:r>
                        <a:rPr lang="en-IN" sz="2000" dirty="0"/>
                        <a:t>Hydrolysis: FeSO4. (NH</a:t>
                      </a:r>
                      <a:r>
                        <a:rPr lang="en-IN" sz="2000" baseline="-25000" dirty="0"/>
                        <a:t>4</a:t>
                      </a:r>
                      <a:r>
                        <a:rPr lang="en-IN" sz="2000" dirty="0"/>
                        <a:t>)2SO</a:t>
                      </a:r>
                      <a:r>
                        <a:rPr lang="en-IN" sz="2000" baseline="-25000" dirty="0"/>
                        <a:t>4</a:t>
                      </a:r>
                      <a:r>
                        <a:rPr lang="en-IN" sz="2000" dirty="0"/>
                        <a:t>.6H</a:t>
                      </a:r>
                      <a:r>
                        <a:rPr lang="en-IN" sz="2000" baseline="-25000" dirty="0"/>
                        <a:t>2</a:t>
                      </a:r>
                      <a:r>
                        <a:rPr lang="en-IN" sz="2000" dirty="0"/>
                        <a:t>O → Fe</a:t>
                      </a:r>
                      <a:r>
                        <a:rPr lang="en-IN" sz="2000" baseline="30000" dirty="0"/>
                        <a:t>+2</a:t>
                      </a:r>
                      <a:r>
                        <a:rPr lang="en-IN" sz="2000" dirty="0"/>
                        <a:t>, NH4</a:t>
                      </a:r>
                      <a:r>
                        <a:rPr lang="en-IN" sz="2000" baseline="30000" dirty="0"/>
                        <a:t>+</a:t>
                      </a:r>
                      <a:r>
                        <a:rPr lang="en-IN" sz="2000" dirty="0"/>
                        <a:t>, SO</a:t>
                      </a:r>
                      <a:r>
                        <a:rPr lang="en-IN" sz="2000" baseline="-25000" dirty="0"/>
                        <a:t>4</a:t>
                      </a:r>
                      <a:r>
                        <a:rPr lang="en-IN" sz="2000" b="1" baseline="30000" dirty="0"/>
                        <a:t>-</a:t>
                      </a:r>
                      <a:r>
                        <a:rPr lang="en-IN" sz="2000" baseline="30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3. </a:t>
                      </a:r>
                      <a:r>
                        <a:rPr lang="en-IN" sz="2000" dirty="0"/>
                        <a:t>Hydrolysis: [Co(NH</a:t>
                      </a:r>
                      <a:r>
                        <a:rPr lang="en-IN" sz="2000" baseline="-25000" dirty="0"/>
                        <a:t>3</a:t>
                      </a:r>
                      <a:r>
                        <a:rPr lang="en-IN" sz="2000" dirty="0"/>
                        <a:t>)</a:t>
                      </a:r>
                      <a:r>
                        <a:rPr lang="en-IN" sz="2000" baseline="-25000" dirty="0"/>
                        <a:t>4</a:t>
                      </a:r>
                      <a:r>
                        <a:rPr lang="en-IN" sz="2000" dirty="0"/>
                        <a:t>Cl</a:t>
                      </a:r>
                      <a:r>
                        <a:rPr lang="en-IN" sz="2000" baseline="-25000" dirty="0"/>
                        <a:t>2</a:t>
                      </a:r>
                      <a:r>
                        <a:rPr lang="en-IN" sz="2000" dirty="0"/>
                        <a:t>]Cl → [Co(NH</a:t>
                      </a:r>
                      <a:r>
                        <a:rPr lang="en-IN" sz="2000" baseline="-25000" dirty="0"/>
                        <a:t>3</a:t>
                      </a:r>
                      <a:r>
                        <a:rPr lang="en-IN" sz="2000" dirty="0"/>
                        <a:t>)</a:t>
                      </a:r>
                      <a:r>
                        <a:rPr lang="en-IN" sz="2000" baseline="-25000" dirty="0"/>
                        <a:t>4</a:t>
                      </a:r>
                      <a:r>
                        <a:rPr lang="en-IN" sz="2000" dirty="0"/>
                        <a:t>Cl</a:t>
                      </a:r>
                      <a:r>
                        <a:rPr lang="en-IN" sz="2000" baseline="-25000" dirty="0"/>
                        <a:t>2</a:t>
                      </a:r>
                      <a:r>
                        <a:rPr lang="en-IN" sz="2000" dirty="0"/>
                        <a:t>]</a:t>
                      </a:r>
                      <a:r>
                        <a:rPr lang="en-IN" sz="2000" baseline="30000" dirty="0"/>
                        <a:t>+</a:t>
                      </a:r>
                      <a:r>
                        <a:rPr lang="en-IN" sz="2000" dirty="0"/>
                        <a:t> + Cl</a:t>
                      </a:r>
                      <a:r>
                        <a:rPr lang="en-IN" sz="2000" b="1" baseline="3000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0167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4. They lose their identity in dissolved state. Their properties are essentially the same as those of constituent species.</a:t>
                      </a:r>
                      <a:endParaRPr lang="en-IN" sz="2000" dirty="0"/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4. They do not lose their identity in dissolved state. Their properties are different from those of their constituents. For example </a:t>
                      </a:r>
                      <a:r>
                        <a:rPr lang="en-IN" sz="2000" dirty="0"/>
                        <a:t>[Co(NH</a:t>
                      </a:r>
                      <a:r>
                        <a:rPr lang="en-IN" sz="2000" baseline="-25000" dirty="0"/>
                        <a:t>3</a:t>
                      </a:r>
                      <a:r>
                        <a:rPr lang="en-IN" sz="2000" dirty="0"/>
                        <a:t>)</a:t>
                      </a:r>
                      <a:r>
                        <a:rPr lang="en-IN" sz="2000" baseline="-25000" dirty="0"/>
                        <a:t>4</a:t>
                      </a:r>
                      <a:r>
                        <a:rPr lang="en-IN" sz="2000" dirty="0"/>
                        <a:t>Cl</a:t>
                      </a:r>
                      <a:r>
                        <a:rPr lang="en-IN" sz="2000" baseline="-25000" dirty="0"/>
                        <a:t>2</a:t>
                      </a:r>
                      <a:r>
                        <a:rPr lang="en-IN" sz="2000" dirty="0"/>
                        <a:t>]</a:t>
                      </a:r>
                      <a:r>
                        <a:rPr lang="en-IN" sz="2000" baseline="30000" dirty="0"/>
                        <a:t>+</a:t>
                      </a:r>
                      <a:r>
                        <a:rPr lang="en-US" sz="2000" dirty="0"/>
                        <a:t> does not show the test of Co</a:t>
                      </a:r>
                      <a:r>
                        <a:rPr lang="en-US" sz="2000" baseline="30000" dirty="0"/>
                        <a:t>+3</a:t>
                      </a:r>
                      <a:r>
                        <a:rPr lang="en-US" sz="2000" dirty="0"/>
                        <a:t> , </a:t>
                      </a:r>
                      <a:r>
                        <a:rPr lang="en-IN" sz="2000" dirty="0"/>
                        <a:t>, NH4</a:t>
                      </a:r>
                      <a:r>
                        <a:rPr lang="en-IN" sz="2000" baseline="30000" dirty="0"/>
                        <a:t>+ </a:t>
                      </a:r>
                      <a:r>
                        <a:rPr lang="en-US" sz="2000" dirty="0"/>
                        <a:t>and Cl</a:t>
                      </a:r>
                      <a:r>
                        <a:rPr lang="en-US" sz="2800" b="1" baseline="30000" dirty="0"/>
                        <a:t>-</a:t>
                      </a:r>
                      <a:r>
                        <a:rPr lang="en-US" sz="2000" dirty="0"/>
                        <a:t> ions.</a:t>
                      </a:r>
                      <a:endParaRPr lang="en-IN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420661"/>
                  </a:ext>
                </a:extLst>
              </a:tr>
              <a:tr h="74168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dirty="0"/>
                        <a:t>5. </a:t>
                      </a:r>
                      <a:r>
                        <a:rPr lang="en-US" sz="2000" dirty="0"/>
                        <a:t>In double salts the metal atom/ion exhibit normal valency.</a:t>
                      </a:r>
                      <a:endParaRPr lang="en-IN" sz="2000" dirty="0"/>
                    </a:p>
                    <a:p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dirty="0"/>
                        <a:t>5. </a:t>
                      </a:r>
                      <a:r>
                        <a:rPr lang="en-US" sz="2000" dirty="0"/>
                        <a:t>In co-ordination compounds, the number negative ions or molecules surrounding the central metal atom is beyond its normal valency. </a:t>
                      </a:r>
                      <a:endParaRPr lang="en-IN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70566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54892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B882E32-0136-8435-1F4D-649EF830866E}"/>
              </a:ext>
            </a:extLst>
          </p:cNvPr>
          <p:cNvSpPr txBox="1"/>
          <p:nvPr/>
        </p:nvSpPr>
        <p:spPr>
          <a:xfrm>
            <a:off x="534256" y="253297"/>
            <a:ext cx="8075488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3600" b="1" dirty="0">
                <a:solidFill>
                  <a:srgbClr val="C00000"/>
                </a:solidFill>
                <a:highlight>
                  <a:srgbClr val="FFFFFF"/>
                </a:highlight>
                <a:latin typeface="ff8"/>
              </a:rPr>
              <a:t>Coordination Compounds</a:t>
            </a:r>
          </a:p>
          <a:p>
            <a:pPr algn="just"/>
            <a:r>
              <a:rPr lang="en-IN" sz="2800" b="1" dirty="0">
                <a:solidFill>
                  <a:srgbClr val="C0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A compound containing coordinate bonds, typically between a central metal atom and a number of oppositely charged ions or neutral atoms more than its normal valency</a:t>
            </a:r>
          </a:p>
          <a:p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08D38B-98FB-4A61-BF4C-6461440EFC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24733"/>
            <a:ext cx="9144000" cy="2822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8798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300835-968F-3793-ECFE-691BF1ED92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775" y="156683"/>
            <a:ext cx="8599469" cy="6449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201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228600" y="1752600"/>
            <a:ext cx="57150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 b="1" dirty="0">
              <a:solidFill>
                <a:srgbClr val="000066"/>
              </a:solidFill>
            </a:endParaRPr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596091" y="130444"/>
            <a:ext cx="8025595" cy="630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5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Werner’s Theory of Coordination Complex</a:t>
            </a:r>
          </a:p>
        </p:txBody>
      </p:sp>
      <p:pic>
        <p:nvPicPr>
          <p:cNvPr id="120834" name="Picture 2" descr="Alfred Werner">
            <a:extLst>
              <a:ext uri="{FF2B5EF4-FFF2-40B4-BE49-F238E27FC236}">
                <a16:creationId xmlns:a16="http://schemas.microsoft.com/office/drawing/2014/main" id="{03B9731F-7FC7-7EE3-AA08-9A965568FC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238" y="3424238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A7D6087-1DA8-06FA-B2AF-9C1EDEF1D2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5580112" y="744157"/>
            <a:ext cx="3123952" cy="441816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4827885-962B-4FB6-04DC-F7735BFAB1F3}"/>
              </a:ext>
            </a:extLst>
          </p:cNvPr>
          <p:cNvSpPr txBox="1"/>
          <p:nvPr/>
        </p:nvSpPr>
        <p:spPr>
          <a:xfrm>
            <a:off x="5239820" y="5217158"/>
            <a:ext cx="367558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Alfred Werner</a:t>
            </a:r>
          </a:p>
          <a:p>
            <a:pPr algn="ctr"/>
            <a:r>
              <a:rPr lang="en-US" sz="3200" b="1" dirty="0">
                <a:solidFill>
                  <a:srgbClr val="FF0000"/>
                </a:solidFill>
              </a:rPr>
              <a:t>Swiss Chemist</a:t>
            </a:r>
          </a:p>
          <a:p>
            <a:pPr algn="ctr"/>
            <a:r>
              <a:rPr lang="en-US" sz="3200" b="1" dirty="0">
                <a:solidFill>
                  <a:srgbClr val="FF0000"/>
                </a:solidFill>
              </a:rPr>
              <a:t>Nobel prize on 1913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AA0679-E2C1-B64B-B081-79F1F451340E}"/>
              </a:ext>
            </a:extLst>
          </p:cNvPr>
          <p:cNvSpPr txBox="1"/>
          <p:nvPr/>
        </p:nvSpPr>
        <p:spPr>
          <a:xfrm>
            <a:off x="154111" y="3351029"/>
            <a:ext cx="5342563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Father of Coordination Chemistry </a:t>
            </a:r>
          </a:p>
          <a:p>
            <a:pPr algn="ctr"/>
            <a:endParaRPr lang="en-US" sz="2800" b="1" dirty="0">
              <a:solidFill>
                <a:srgbClr val="FF0000"/>
              </a:solidFill>
            </a:endParaRPr>
          </a:p>
          <a:p>
            <a:pPr algn="ctr"/>
            <a:r>
              <a:rPr lang="en-US" sz="2800" b="1" dirty="0">
                <a:solidFill>
                  <a:srgbClr val="FF0000"/>
                </a:solidFill>
              </a:rPr>
              <a:t>It was the 1</a:t>
            </a:r>
            <a:r>
              <a:rPr lang="en-US" sz="2800" b="1" baseline="30000" dirty="0">
                <a:solidFill>
                  <a:srgbClr val="FF0000"/>
                </a:solidFill>
              </a:rPr>
              <a:t>st</a:t>
            </a:r>
            <a:r>
              <a:rPr lang="en-US" sz="2800" b="1" dirty="0">
                <a:solidFill>
                  <a:srgbClr val="FF0000"/>
                </a:solidFill>
              </a:rPr>
              <a:t> example of Nobel Prize in Inorganic Chemistry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/>
      <p:bldP spid="266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228600" y="1752600"/>
            <a:ext cx="57150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 b="1" dirty="0">
              <a:solidFill>
                <a:srgbClr val="000066"/>
              </a:solidFill>
            </a:endParaRPr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596090" y="120170"/>
            <a:ext cx="8025595" cy="630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5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Werner’s Theory of Coordination Complex</a:t>
            </a:r>
          </a:p>
        </p:txBody>
      </p:sp>
      <p:pic>
        <p:nvPicPr>
          <p:cNvPr id="120834" name="Picture 2" descr="Alfred Werner">
            <a:extLst>
              <a:ext uri="{FF2B5EF4-FFF2-40B4-BE49-F238E27FC236}">
                <a16:creationId xmlns:a16="http://schemas.microsoft.com/office/drawing/2014/main" id="{03B9731F-7FC7-7EE3-AA08-9A965568FC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238" y="3424238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2C7518B-7E12-EC46-0228-4C44294A036A}"/>
              </a:ext>
            </a:extLst>
          </p:cNvPr>
          <p:cNvSpPr txBox="1"/>
          <p:nvPr/>
        </p:nvSpPr>
        <p:spPr>
          <a:xfrm>
            <a:off x="585627" y="704702"/>
            <a:ext cx="7972746" cy="5970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2800" b="1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Postulate (1893)</a:t>
            </a:r>
          </a:p>
          <a:p>
            <a:pPr algn="ctr"/>
            <a:r>
              <a:rPr lang="en-IN" sz="2400" b="1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 algn="just">
              <a:buAutoNum type="arabicPeriod"/>
            </a:pPr>
            <a:r>
              <a:rPr lang="en-IN" sz="2800" b="1" dirty="0">
                <a:solidFill>
                  <a:srgbClr val="7030A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In coordination compounds central metal ion possess two types of valency (means linkage), primary valency and secondary valency.</a:t>
            </a:r>
          </a:p>
          <a:p>
            <a:pPr algn="just"/>
            <a:r>
              <a:rPr lang="en-US" sz="2800" b="1" dirty="0">
                <a:solidFill>
                  <a:srgbClr val="7030A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2. The primary valances are ionizable and are satisfied by negative ions and is equal to oxidation number of the metal (Ionization sphere).</a:t>
            </a:r>
          </a:p>
          <a:p>
            <a:pPr algn="just"/>
            <a:endParaRPr lang="en-US" sz="2800" b="1" dirty="0">
              <a:solidFill>
                <a:srgbClr val="7030A0"/>
              </a:solidFill>
              <a:effectLst/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800" b="1" dirty="0">
                <a:solidFill>
                  <a:srgbClr val="7030A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3. Secondary valances are non-ionizable. These are satisfied by neutral molecules or negative ions. Secondary valency is equal to coordination number and is fixed for a metal (Coordination sphere).</a:t>
            </a:r>
          </a:p>
          <a:p>
            <a:pPr algn="just"/>
            <a:endParaRPr lang="en-US" sz="2200" b="1" dirty="0">
              <a:solidFill>
                <a:srgbClr val="7030A0"/>
              </a:solidFill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0166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/>
      <p:bldP spid="2662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228600" y="1752600"/>
            <a:ext cx="57150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 b="1" dirty="0">
              <a:solidFill>
                <a:srgbClr val="000066"/>
              </a:solidFill>
            </a:endParaRPr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596090" y="120170"/>
            <a:ext cx="8025595" cy="630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5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Werner’s Theory of Coordination Complex</a:t>
            </a:r>
          </a:p>
        </p:txBody>
      </p:sp>
      <p:pic>
        <p:nvPicPr>
          <p:cNvPr id="120834" name="Picture 2" descr="Alfred Werner">
            <a:extLst>
              <a:ext uri="{FF2B5EF4-FFF2-40B4-BE49-F238E27FC236}">
                <a16:creationId xmlns:a16="http://schemas.microsoft.com/office/drawing/2014/main" id="{03B9731F-7FC7-7EE3-AA08-9A965568FC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238" y="3424238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2C7518B-7E12-EC46-0228-4C44294A036A}"/>
              </a:ext>
            </a:extLst>
          </p:cNvPr>
          <p:cNvSpPr txBox="1"/>
          <p:nvPr/>
        </p:nvSpPr>
        <p:spPr>
          <a:xfrm>
            <a:off x="585627" y="704702"/>
            <a:ext cx="7972746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2800" b="1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Postulate (1893)</a:t>
            </a:r>
            <a:r>
              <a:rPr lang="en-IN" sz="2400" b="1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endParaRPr lang="en-US" sz="800" b="1" dirty="0">
              <a:solidFill>
                <a:srgbClr val="7030A0"/>
              </a:solidFill>
              <a:effectLst/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800" b="1" dirty="0">
              <a:solidFill>
                <a:srgbClr val="7030A0"/>
              </a:solidFill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800" b="1" dirty="0">
                <a:solidFill>
                  <a:srgbClr val="7030A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4. Secondary valances are directional and so a complex has a particular shape The number and arrangement of ligands in space determines the stereochemistry of a complex </a:t>
            </a:r>
          </a:p>
          <a:p>
            <a:pPr algn="just"/>
            <a:endParaRPr lang="en-US" sz="2400" b="1" dirty="0">
              <a:solidFill>
                <a:srgbClr val="7030A0"/>
              </a:solidFill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400" b="1" dirty="0">
              <a:solidFill>
                <a:srgbClr val="7030A0"/>
              </a:solidFill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IN" sz="3200" b="1" dirty="0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IN" sz="3200" b="1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rimary valency = Oxidation number</a:t>
            </a:r>
            <a:endParaRPr lang="en-IN" sz="3200" b="1" dirty="0">
              <a:solidFill>
                <a:srgbClr val="FF0000"/>
              </a:solidFill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IN" sz="3200" b="1" dirty="0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IN" sz="3200" b="1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econdary valency = Coordination number</a:t>
            </a:r>
          </a:p>
        </p:txBody>
      </p:sp>
    </p:spTree>
    <p:extLst>
      <p:ext uri="{BB962C8B-B14F-4D97-AF65-F5344CB8AC3E}">
        <p14:creationId xmlns:p14="http://schemas.microsoft.com/office/powerpoint/2010/main" val="343121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/>
      <p:bldP spid="2662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-Cordination-compound-20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6265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B882E32-0136-8435-1F4D-649EF830866E}"/>
              </a:ext>
            </a:extLst>
          </p:cNvPr>
          <p:cNvSpPr txBox="1"/>
          <p:nvPr/>
        </p:nvSpPr>
        <p:spPr>
          <a:xfrm>
            <a:off x="780836" y="119735"/>
            <a:ext cx="78289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3600" b="1" dirty="0">
                <a:solidFill>
                  <a:srgbClr val="C00000"/>
                </a:solidFill>
                <a:highlight>
                  <a:srgbClr val="FFFFFF"/>
                </a:highlight>
                <a:latin typeface="ff8"/>
              </a:rPr>
              <a:t>Werner’s Theory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92678D3-10A0-CB03-65B4-52504819BB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3" y="976045"/>
            <a:ext cx="5771107" cy="325526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72A0EBF-84DE-1165-FCA8-DDF5F279C9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4361" y="3429000"/>
            <a:ext cx="3531688" cy="3088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798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B882E32-0136-8435-1F4D-649EF830866E}"/>
              </a:ext>
            </a:extLst>
          </p:cNvPr>
          <p:cNvSpPr txBox="1"/>
          <p:nvPr/>
        </p:nvSpPr>
        <p:spPr>
          <a:xfrm>
            <a:off x="780836" y="119735"/>
            <a:ext cx="782890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3600" b="1" dirty="0">
                <a:solidFill>
                  <a:srgbClr val="C00000"/>
                </a:solidFill>
                <a:highlight>
                  <a:srgbClr val="FFFFFF"/>
                </a:highlight>
                <a:latin typeface="ff8"/>
              </a:rPr>
              <a:t>Werner’s Theory</a:t>
            </a:r>
          </a:p>
          <a:p>
            <a:pPr algn="ctr"/>
            <a:endParaRPr lang="en-IN" sz="3600" b="1" dirty="0">
              <a:solidFill>
                <a:srgbClr val="C00000"/>
              </a:solidFill>
              <a:highlight>
                <a:srgbClr val="FFFFFF"/>
              </a:highlight>
              <a:latin typeface="ff8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DCDF6A-9DC2-9CC4-8841-D941CC648E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03874"/>
            <a:ext cx="9144000" cy="5348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254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-Cordination-compound-9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0900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-Cordination-compound-1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513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-Cordination-compound-12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5973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B882E32-0136-8435-1F4D-649EF830866E}"/>
              </a:ext>
            </a:extLst>
          </p:cNvPr>
          <p:cNvSpPr txBox="1"/>
          <p:nvPr/>
        </p:nvSpPr>
        <p:spPr>
          <a:xfrm>
            <a:off x="780836" y="253297"/>
            <a:ext cx="7828908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3600" b="1" dirty="0">
                <a:solidFill>
                  <a:srgbClr val="C00000"/>
                </a:solidFill>
                <a:effectLst/>
                <a:highlight>
                  <a:srgbClr val="FFFFFF"/>
                </a:highlight>
                <a:latin typeface="ff8"/>
              </a:rPr>
              <a:t>Coordination Complex</a:t>
            </a:r>
            <a:endParaRPr lang="en-IN" sz="3600" b="1" dirty="0">
              <a:solidFill>
                <a:srgbClr val="C00000"/>
              </a:solidFill>
              <a:effectLst/>
              <a:highlight>
                <a:srgbClr val="FFFFFF"/>
              </a:highlight>
              <a:latin typeface="Source Sans Pro" panose="020B0503030403020204" pitchFamily="34" charset="0"/>
            </a:endParaRPr>
          </a:p>
          <a:p>
            <a:pPr algn="just"/>
            <a:r>
              <a:rPr lang="en-IN" sz="2400" i="0" dirty="0">
                <a:effectLst/>
                <a:highlight>
                  <a:srgbClr val="FFFFFF"/>
                </a:highlight>
                <a:latin typeface="ff7"/>
              </a:rPr>
              <a:t>• </a:t>
            </a:r>
            <a:r>
              <a:rPr lang="en-IN" sz="2400" i="0" dirty="0">
                <a:effectLst/>
                <a:highlight>
                  <a:srgbClr val="FFFFFF"/>
                </a:highlight>
                <a:latin typeface="ff5"/>
              </a:rPr>
              <a:t>A coordination</a:t>
            </a:r>
            <a:r>
              <a:rPr lang="en-IN" sz="2400" dirty="0">
                <a:highlight>
                  <a:srgbClr val="FFFFFF"/>
                </a:highlight>
                <a:latin typeface="ff5"/>
              </a:rPr>
              <a:t> </a:t>
            </a:r>
            <a:r>
              <a:rPr lang="en-IN" sz="2400" i="0" dirty="0">
                <a:effectLst/>
                <a:highlight>
                  <a:srgbClr val="FFFFFF"/>
                </a:highlight>
                <a:latin typeface="ff5"/>
              </a:rPr>
              <a:t>complex consists of a central atom or ion which is usually metallic and is called coordination </a:t>
            </a:r>
            <a:r>
              <a:rPr lang="en-IN" sz="2400" i="0" dirty="0" err="1">
                <a:effectLst/>
                <a:highlight>
                  <a:srgbClr val="FFFFFF"/>
                </a:highlight>
                <a:latin typeface="ff5"/>
              </a:rPr>
              <a:t>center</a:t>
            </a:r>
            <a:r>
              <a:rPr lang="en-IN" sz="2400" i="0" dirty="0">
                <a:effectLst/>
                <a:highlight>
                  <a:srgbClr val="FFFFFF"/>
                </a:highlight>
                <a:latin typeface="ff5"/>
              </a:rPr>
              <a:t> and a surrounding array of bound molecules or ions that are in turn, known as ligands or complexing agents.</a:t>
            </a:r>
            <a:endParaRPr lang="en-IN" sz="2400" i="0" dirty="0">
              <a:effectLst/>
              <a:highlight>
                <a:srgbClr val="FFFFFF"/>
              </a:highlight>
              <a:latin typeface="Source Sans Pro" panose="020B0503030403020204" pitchFamily="34" charset="0"/>
            </a:endParaRPr>
          </a:p>
          <a:p>
            <a:pPr algn="just"/>
            <a:r>
              <a:rPr lang="en-IN" sz="2400" i="0" dirty="0">
                <a:effectLst/>
                <a:highlight>
                  <a:srgbClr val="FFFFFF"/>
                </a:highlight>
                <a:latin typeface="ff7"/>
              </a:rPr>
              <a:t>•</a:t>
            </a:r>
            <a:r>
              <a:rPr lang="en-IN" sz="2400" dirty="0">
                <a:highlight>
                  <a:srgbClr val="FFFFFF"/>
                </a:highlight>
                <a:latin typeface="Source Sans Pro" panose="020B0503030403020204" pitchFamily="34" charset="0"/>
              </a:rPr>
              <a:t> </a:t>
            </a:r>
            <a:r>
              <a:rPr lang="en-IN" sz="2400" i="0" dirty="0">
                <a:effectLst/>
                <a:highlight>
                  <a:srgbClr val="FFFFFF"/>
                </a:highlight>
                <a:latin typeface="ff5"/>
              </a:rPr>
              <a:t>Ligands are Lewis bases containing at least one pair of electrons to donate to a metal atom or ion.</a:t>
            </a:r>
            <a:endParaRPr lang="en-IN" sz="2400" i="0" dirty="0">
              <a:effectLst/>
              <a:highlight>
                <a:srgbClr val="FFFFFF"/>
              </a:highlight>
              <a:latin typeface="Source Sans Pro" panose="020B0503030403020204" pitchFamily="34" charset="0"/>
            </a:endParaRPr>
          </a:p>
          <a:p>
            <a:pPr algn="just"/>
            <a:r>
              <a:rPr lang="en-IN" sz="2400" b="1" i="0" dirty="0">
                <a:solidFill>
                  <a:srgbClr val="C00000"/>
                </a:solidFill>
                <a:effectLst/>
                <a:highlight>
                  <a:srgbClr val="FFFFFF"/>
                </a:highlight>
                <a:latin typeface="ff9"/>
              </a:rPr>
              <a:t>Nature of complex</a:t>
            </a:r>
            <a:endParaRPr lang="en-IN" sz="2400" b="1" i="0" dirty="0">
              <a:solidFill>
                <a:srgbClr val="C00000"/>
              </a:solidFill>
              <a:effectLst/>
              <a:highlight>
                <a:srgbClr val="FFFFFF"/>
              </a:highlight>
              <a:latin typeface="Source Sans Pro" panose="020B0503030403020204" pitchFamily="34" charset="0"/>
            </a:endParaRPr>
          </a:p>
          <a:p>
            <a:pPr algn="just"/>
            <a:r>
              <a:rPr lang="en-IN" sz="2400" i="0" dirty="0">
                <a:effectLst/>
                <a:highlight>
                  <a:srgbClr val="FFFFFF"/>
                </a:highlight>
                <a:latin typeface="ff5"/>
              </a:rPr>
              <a:t>Depending on the charge, a complex may be cationic, anionic or neutral. </a:t>
            </a:r>
          </a:p>
          <a:p>
            <a:pPr algn="just"/>
            <a:r>
              <a:rPr lang="en-IN" sz="2400" i="0" dirty="0">
                <a:effectLst/>
                <a:highlight>
                  <a:srgbClr val="FFFFFF"/>
                </a:highlight>
                <a:latin typeface="ff5"/>
              </a:rPr>
              <a:t>[Fe(H</a:t>
            </a:r>
            <a:r>
              <a:rPr lang="en-IN" sz="2400" i="0" baseline="-25000" dirty="0">
                <a:effectLst/>
                <a:highlight>
                  <a:srgbClr val="FFFFFF"/>
                </a:highlight>
                <a:latin typeface="ff9"/>
              </a:rPr>
              <a:t>2</a:t>
            </a:r>
            <a:r>
              <a:rPr lang="en-IN" sz="2400" i="0" dirty="0">
                <a:effectLst/>
                <a:highlight>
                  <a:srgbClr val="FFFFFF"/>
                </a:highlight>
                <a:latin typeface="ff5"/>
              </a:rPr>
              <a:t>O)</a:t>
            </a:r>
            <a:r>
              <a:rPr lang="en-IN" sz="2400" i="0" baseline="-25000" dirty="0">
                <a:effectLst/>
                <a:highlight>
                  <a:srgbClr val="FFFFFF"/>
                </a:highlight>
                <a:latin typeface="ff9"/>
              </a:rPr>
              <a:t>6</a:t>
            </a:r>
            <a:r>
              <a:rPr lang="en-IN" sz="2400" i="0" dirty="0">
                <a:effectLst/>
                <a:highlight>
                  <a:srgbClr val="FFFFFF"/>
                </a:highlight>
                <a:latin typeface="ff5"/>
              </a:rPr>
              <a:t>]</a:t>
            </a:r>
            <a:r>
              <a:rPr lang="en-IN" sz="2400" i="0" baseline="30000" dirty="0">
                <a:effectLst/>
                <a:highlight>
                  <a:srgbClr val="FFFFFF"/>
                </a:highlight>
                <a:latin typeface="ff9"/>
              </a:rPr>
              <a:t>2+</a:t>
            </a:r>
            <a:r>
              <a:rPr lang="en-IN" sz="2400" dirty="0">
                <a:highlight>
                  <a:srgbClr val="FFFFFF"/>
                </a:highlight>
                <a:latin typeface="Source Sans Pro" panose="020B0503030403020204" pitchFamily="34" charset="0"/>
              </a:rPr>
              <a:t> : </a:t>
            </a:r>
            <a:r>
              <a:rPr lang="en-IN" sz="2400" dirty="0">
                <a:highlight>
                  <a:srgbClr val="FFFFFF"/>
                </a:highlight>
                <a:latin typeface="ff5"/>
              </a:rPr>
              <a:t>C</a:t>
            </a:r>
            <a:r>
              <a:rPr lang="en-IN" sz="2400" i="0" dirty="0">
                <a:effectLst/>
                <a:highlight>
                  <a:srgbClr val="FFFFFF"/>
                </a:highlight>
                <a:latin typeface="ff5"/>
              </a:rPr>
              <a:t>ationic complex</a:t>
            </a:r>
          </a:p>
          <a:p>
            <a:pPr algn="just"/>
            <a:r>
              <a:rPr lang="en-IN" sz="2400" i="0" dirty="0">
                <a:effectLst/>
                <a:highlight>
                  <a:srgbClr val="FFFFFF"/>
                </a:highlight>
                <a:latin typeface="ff5"/>
              </a:rPr>
              <a:t>[Fe(CN)</a:t>
            </a:r>
            <a:r>
              <a:rPr lang="en-IN" sz="2400" i="0" baseline="-25000" dirty="0">
                <a:effectLst/>
                <a:highlight>
                  <a:srgbClr val="FFFFFF"/>
                </a:highlight>
                <a:latin typeface="ff9"/>
              </a:rPr>
              <a:t>6</a:t>
            </a:r>
            <a:r>
              <a:rPr lang="en-IN" sz="2400" i="0" dirty="0">
                <a:effectLst/>
                <a:highlight>
                  <a:srgbClr val="FFFFFF"/>
                </a:highlight>
                <a:latin typeface="ff5"/>
              </a:rPr>
              <a:t>]</a:t>
            </a:r>
            <a:r>
              <a:rPr lang="en-IN" sz="2400" i="0" baseline="30000" dirty="0">
                <a:effectLst/>
                <a:highlight>
                  <a:srgbClr val="FFFFFF"/>
                </a:highlight>
                <a:latin typeface="ff9"/>
              </a:rPr>
              <a:t>4-</a:t>
            </a:r>
            <a:r>
              <a:rPr lang="en-IN" sz="2400" i="0" dirty="0">
                <a:effectLst/>
                <a:highlight>
                  <a:srgbClr val="FFFFFF"/>
                </a:highlight>
                <a:latin typeface="ff9"/>
              </a:rPr>
              <a:t>:</a:t>
            </a:r>
            <a:r>
              <a:rPr lang="en-IN" sz="2400" i="0" baseline="30000" dirty="0">
                <a:effectLst/>
                <a:highlight>
                  <a:srgbClr val="FFFFFF"/>
                </a:highlight>
                <a:latin typeface="ff9"/>
              </a:rPr>
              <a:t> </a:t>
            </a:r>
            <a:r>
              <a:rPr lang="en-IN" sz="2400" dirty="0">
                <a:highlight>
                  <a:srgbClr val="FFFFFF"/>
                </a:highlight>
                <a:latin typeface="Source Sans Pro" panose="020B0503030403020204" pitchFamily="34" charset="0"/>
              </a:rPr>
              <a:t> </a:t>
            </a:r>
            <a:r>
              <a:rPr lang="en-IN" sz="2400" dirty="0">
                <a:highlight>
                  <a:srgbClr val="FFFFFF"/>
                </a:highlight>
                <a:latin typeface="ff5"/>
              </a:rPr>
              <a:t>A</a:t>
            </a:r>
            <a:r>
              <a:rPr lang="en-IN" sz="2400" i="0" dirty="0">
                <a:effectLst/>
                <a:highlight>
                  <a:srgbClr val="FFFFFF"/>
                </a:highlight>
                <a:latin typeface="ff5"/>
              </a:rPr>
              <a:t>nionic complex</a:t>
            </a:r>
          </a:p>
          <a:p>
            <a:pPr algn="just"/>
            <a:r>
              <a:rPr lang="en-IN" sz="2400" i="0" dirty="0">
                <a:effectLst/>
                <a:highlight>
                  <a:srgbClr val="FFFFFF"/>
                </a:highlight>
                <a:latin typeface="ff5"/>
              </a:rPr>
              <a:t>[Ni(CO)</a:t>
            </a:r>
            <a:r>
              <a:rPr lang="en-IN" sz="2400" i="0" baseline="-25000" dirty="0">
                <a:effectLst/>
                <a:highlight>
                  <a:srgbClr val="FFFFFF"/>
                </a:highlight>
                <a:latin typeface="ff9"/>
              </a:rPr>
              <a:t>2</a:t>
            </a:r>
            <a:r>
              <a:rPr lang="en-IN" sz="2400" i="0" dirty="0">
                <a:effectLst/>
                <a:highlight>
                  <a:srgbClr val="FFFFFF"/>
                </a:highlight>
                <a:latin typeface="ff5"/>
              </a:rPr>
              <a:t>]: Neutral complex</a:t>
            </a:r>
            <a:endParaRPr lang="en-IN" sz="2400" i="0" dirty="0">
              <a:effectLst/>
              <a:highlight>
                <a:srgbClr val="FFFFFF"/>
              </a:highlight>
              <a:latin typeface="Source Sans Pro" panose="020B0503030403020204" pitchFamily="34" charset="0"/>
            </a:endParaRPr>
          </a:p>
          <a:p>
            <a:pPr algn="just"/>
            <a:r>
              <a:rPr lang="en-IN" sz="2400" i="0" dirty="0">
                <a:effectLst/>
                <a:highlight>
                  <a:srgbClr val="FFFFFF"/>
                </a:highlight>
                <a:latin typeface="ff7"/>
              </a:rPr>
              <a:t>•</a:t>
            </a:r>
            <a:r>
              <a:rPr lang="en-IN" sz="2400" i="0" dirty="0">
                <a:effectLst/>
                <a:highlight>
                  <a:srgbClr val="FFFFFF"/>
                </a:highlight>
                <a:latin typeface="ff9"/>
              </a:rPr>
              <a:t>Metal</a:t>
            </a:r>
            <a:r>
              <a:rPr lang="en-IN" sz="2400" dirty="0">
                <a:highlight>
                  <a:srgbClr val="FFFFFF"/>
                </a:highlight>
                <a:latin typeface="Source Sans Pro" panose="020B0503030403020204" pitchFamily="34" charset="0"/>
              </a:rPr>
              <a:t> </a:t>
            </a:r>
            <a:r>
              <a:rPr lang="en-IN" sz="2400" i="0" dirty="0">
                <a:effectLst/>
                <a:highlight>
                  <a:srgbClr val="FFFFFF"/>
                </a:highlight>
                <a:latin typeface="ff5"/>
              </a:rPr>
              <a:t>Is usually a </a:t>
            </a:r>
            <a:r>
              <a:rPr lang="en-IN" sz="2400" b="1" i="0" dirty="0">
                <a:solidFill>
                  <a:srgbClr val="C00000"/>
                </a:solidFill>
                <a:effectLst/>
                <a:highlight>
                  <a:srgbClr val="FFFFFF"/>
                </a:highlight>
                <a:latin typeface="ff5"/>
              </a:rPr>
              <a:t>transition metal</a:t>
            </a:r>
            <a:r>
              <a:rPr lang="en-IN" sz="2400" i="0" dirty="0">
                <a:effectLst/>
                <a:highlight>
                  <a:srgbClr val="FFFFFF"/>
                </a:highlight>
                <a:latin typeface="ff5"/>
              </a:rPr>
              <a:t>. Transition metals are-</a:t>
            </a:r>
          </a:p>
          <a:p>
            <a:pPr algn="just"/>
            <a:r>
              <a:rPr lang="en-IN" sz="2400" i="0" dirty="0">
                <a:effectLst/>
                <a:highlight>
                  <a:srgbClr val="FFFFFF"/>
                </a:highlight>
                <a:latin typeface="ff5"/>
              </a:rPr>
              <a:t>(</a:t>
            </a:r>
            <a:r>
              <a:rPr lang="en-IN" sz="2400" i="0" dirty="0" err="1">
                <a:effectLst/>
                <a:highlight>
                  <a:srgbClr val="FFFFFF"/>
                </a:highlight>
                <a:latin typeface="ff5"/>
              </a:rPr>
              <a:t>i</a:t>
            </a:r>
            <a:r>
              <a:rPr lang="en-IN" sz="2400" i="0" dirty="0">
                <a:effectLst/>
                <a:highlight>
                  <a:srgbClr val="FFFFFF"/>
                </a:highlight>
                <a:latin typeface="ff5"/>
              </a:rPr>
              <a:t>)Small, highly charged ions with variable oxidation states </a:t>
            </a:r>
          </a:p>
          <a:p>
            <a:pPr algn="just"/>
            <a:r>
              <a:rPr lang="en-IN" sz="2400" i="0" dirty="0">
                <a:effectLst/>
                <a:highlight>
                  <a:srgbClr val="FFFFFF"/>
                </a:highlight>
                <a:latin typeface="ff5"/>
              </a:rPr>
              <a:t>(ii) Possess vacant / filled orbitals of right energy to accept electrons.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684792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1FC9096-776C-224E-CBF3-01FE1594B3C0}"/>
              </a:ext>
            </a:extLst>
          </p:cNvPr>
          <p:cNvSpPr txBox="1"/>
          <p:nvPr/>
        </p:nvSpPr>
        <p:spPr>
          <a:xfrm>
            <a:off x="211757" y="37376"/>
            <a:ext cx="8749363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3600" b="1" dirty="0">
                <a:solidFill>
                  <a:srgbClr val="C00000"/>
                </a:solidFill>
                <a:effectLst/>
                <a:highlight>
                  <a:srgbClr val="FFFFFF"/>
                </a:highlight>
                <a:latin typeface="ff8"/>
              </a:rPr>
              <a:t>Coordination Number</a:t>
            </a:r>
          </a:p>
          <a:p>
            <a:pPr algn="ctr"/>
            <a:endParaRPr lang="en-IN" sz="800" b="1" dirty="0">
              <a:solidFill>
                <a:srgbClr val="000000"/>
              </a:solidFill>
              <a:effectLst/>
              <a:highlight>
                <a:srgbClr val="FFFFFF"/>
              </a:highlight>
              <a:latin typeface="Source Sans Pro" panose="020B0503030403020204" pitchFamily="34" charset="0"/>
            </a:endParaRPr>
          </a:p>
          <a:p>
            <a:pPr algn="l"/>
            <a:r>
              <a:rPr lang="en-IN" sz="26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7"/>
              </a:rPr>
              <a:t>•</a:t>
            </a:r>
            <a:r>
              <a:rPr lang="en-IN" sz="2600" dirty="0">
                <a:solidFill>
                  <a:srgbClr val="000000"/>
                </a:solidFill>
                <a:highlight>
                  <a:srgbClr val="FFFFFF"/>
                </a:highlight>
                <a:latin typeface="Source Sans Pro" panose="020B0503030403020204" pitchFamily="34" charset="0"/>
              </a:rPr>
              <a:t> </a:t>
            </a:r>
            <a:r>
              <a:rPr lang="en-IN" sz="26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5"/>
              </a:rPr>
              <a:t>Number of atoms, ions or molecules that a central atom or ion holds as its nearest </a:t>
            </a:r>
            <a:r>
              <a:rPr lang="en-IN" sz="26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5"/>
              </a:rPr>
              <a:t>neighbors</a:t>
            </a:r>
            <a:r>
              <a:rPr lang="en-IN" sz="26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5"/>
              </a:rPr>
              <a:t> in a complex or coordination compound or in a crystal is known as </a:t>
            </a:r>
            <a:r>
              <a:rPr lang="en-IN" sz="2600" b="1" i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ff5"/>
              </a:rPr>
              <a:t>coordination number</a:t>
            </a:r>
            <a:r>
              <a:rPr lang="en-IN" sz="26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5"/>
              </a:rPr>
              <a:t>.</a:t>
            </a:r>
            <a:endParaRPr lang="en-IN" sz="2600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Source Sans Pro" panose="020B0503030403020204" pitchFamily="34" charset="0"/>
            </a:endParaRPr>
          </a:p>
          <a:p>
            <a:pPr algn="l"/>
            <a:r>
              <a:rPr lang="en-IN" sz="2600" b="0" i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ff7"/>
              </a:rPr>
              <a:t>•</a:t>
            </a:r>
            <a:r>
              <a:rPr lang="en-IN" sz="2600" dirty="0">
                <a:solidFill>
                  <a:srgbClr val="FF0000"/>
                </a:solidFill>
                <a:highlight>
                  <a:srgbClr val="FFFFFF"/>
                </a:highlight>
                <a:latin typeface="Source Sans Pro" panose="020B0503030403020204" pitchFamily="34" charset="0"/>
              </a:rPr>
              <a:t> </a:t>
            </a:r>
            <a:r>
              <a:rPr lang="en-IN" sz="2600" b="1" i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ff9"/>
              </a:rPr>
              <a:t>Ligands: </a:t>
            </a:r>
            <a:r>
              <a:rPr lang="en-IN" sz="2600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9"/>
              </a:rPr>
              <a:t>The molecule or ion which are coordinated to a central metal </a:t>
            </a:r>
            <a:r>
              <a:rPr lang="en-IN" sz="2600" b="1" dirty="0">
                <a:solidFill>
                  <a:srgbClr val="000000"/>
                </a:solidFill>
                <a:highlight>
                  <a:srgbClr val="FFFFFF"/>
                </a:highlight>
                <a:latin typeface="ff9"/>
              </a:rPr>
              <a:t>atom or ion. </a:t>
            </a:r>
            <a:r>
              <a:rPr lang="en-IN" sz="2600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9"/>
              </a:rPr>
              <a:t>They </a:t>
            </a:r>
            <a:r>
              <a:rPr lang="en-IN" sz="2600" dirty="0">
                <a:solidFill>
                  <a:srgbClr val="000000"/>
                </a:solidFill>
                <a:highlight>
                  <a:srgbClr val="FFFFFF"/>
                </a:highlight>
                <a:latin typeface="ff5"/>
              </a:rPr>
              <a:t>a</a:t>
            </a:r>
            <a:r>
              <a:rPr lang="en-IN" sz="26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5"/>
              </a:rPr>
              <a:t>re classified in various ways-On the basis of charge, ligand may be neutral, anionic and cationic.</a:t>
            </a:r>
          </a:p>
          <a:p>
            <a:pPr algn="l"/>
            <a:r>
              <a:rPr lang="en-IN" sz="26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5"/>
              </a:rPr>
              <a:t>(a)Anionic-halide ions, CN</a:t>
            </a:r>
            <a:r>
              <a:rPr lang="en-IN" sz="2600" b="1" i="0" baseline="300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9"/>
              </a:rPr>
              <a:t>-</a:t>
            </a:r>
            <a:endParaRPr lang="en-IN" sz="2600" b="0" i="0" baseline="30000" dirty="0">
              <a:solidFill>
                <a:srgbClr val="000000"/>
              </a:solidFill>
              <a:effectLst/>
              <a:highlight>
                <a:srgbClr val="FFFFFF"/>
              </a:highlight>
              <a:latin typeface="Source Sans Pro" panose="020B0503030403020204" pitchFamily="34" charset="0"/>
            </a:endParaRPr>
          </a:p>
          <a:p>
            <a:pPr algn="l"/>
            <a:r>
              <a:rPr lang="en-IN" sz="26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5"/>
              </a:rPr>
              <a:t>(b)</a:t>
            </a:r>
            <a:r>
              <a:rPr lang="en-IN" sz="2600" b="0" i="0" dirty="0">
                <a:effectLst/>
                <a:highlight>
                  <a:srgbClr val="FFFFFF"/>
                </a:highlight>
                <a:latin typeface="ff5"/>
              </a:rPr>
              <a:t>Cationic-NO</a:t>
            </a:r>
            <a:r>
              <a:rPr lang="en-IN" sz="2600" b="1" i="0" baseline="30000" dirty="0">
                <a:effectLst/>
                <a:highlight>
                  <a:srgbClr val="FFFFFF"/>
                </a:highlight>
                <a:latin typeface="ff9"/>
              </a:rPr>
              <a:t>+</a:t>
            </a:r>
            <a:r>
              <a:rPr lang="en-IN" sz="2600" b="0" i="0" dirty="0">
                <a:effectLst/>
                <a:highlight>
                  <a:srgbClr val="FFFFFF"/>
                </a:highlight>
                <a:latin typeface="ff5"/>
              </a:rPr>
              <a:t>, [N</a:t>
            </a:r>
            <a:r>
              <a:rPr lang="en-IN" sz="2600" b="1" i="0" baseline="-25000" dirty="0">
                <a:effectLst/>
                <a:highlight>
                  <a:srgbClr val="FFFFFF"/>
                </a:highlight>
                <a:latin typeface="ff9"/>
              </a:rPr>
              <a:t>2</a:t>
            </a:r>
            <a:r>
              <a:rPr lang="en-IN" sz="2600" b="0" i="0" dirty="0">
                <a:effectLst/>
                <a:highlight>
                  <a:srgbClr val="FFFFFF"/>
                </a:highlight>
                <a:latin typeface="ff5"/>
              </a:rPr>
              <a:t>H</a:t>
            </a:r>
            <a:r>
              <a:rPr lang="en-IN" sz="2600" b="1" i="0" baseline="-25000" dirty="0">
                <a:effectLst/>
                <a:highlight>
                  <a:srgbClr val="FFFFFF"/>
                </a:highlight>
                <a:latin typeface="ff9"/>
              </a:rPr>
              <a:t>5</a:t>
            </a:r>
            <a:r>
              <a:rPr lang="en-IN" sz="2600" b="0" i="0" dirty="0">
                <a:effectLst/>
                <a:highlight>
                  <a:srgbClr val="FFFFFF"/>
                </a:highlight>
                <a:latin typeface="ff5"/>
              </a:rPr>
              <a:t>]</a:t>
            </a:r>
            <a:r>
              <a:rPr lang="en-IN" sz="2600" b="1" i="0" baseline="30000" dirty="0">
                <a:effectLst/>
                <a:highlight>
                  <a:srgbClr val="FFFFFF"/>
                </a:highlight>
                <a:latin typeface="ff9"/>
              </a:rPr>
              <a:t>+</a:t>
            </a:r>
            <a:endParaRPr lang="en-IN" sz="2600" b="0" i="0" baseline="30000" dirty="0">
              <a:effectLst/>
              <a:highlight>
                <a:srgbClr val="FFFFFF"/>
              </a:highlight>
              <a:latin typeface="Source Sans Pro" panose="020B0503030403020204" pitchFamily="34" charset="0"/>
            </a:endParaRPr>
          </a:p>
          <a:p>
            <a:pPr algn="l"/>
            <a:r>
              <a:rPr lang="en-IN" sz="2600" b="0" i="0" dirty="0">
                <a:effectLst/>
                <a:highlight>
                  <a:srgbClr val="FFFFFF"/>
                </a:highlight>
                <a:latin typeface="ff5"/>
              </a:rPr>
              <a:t>(c)Neutral</a:t>
            </a:r>
            <a:r>
              <a:rPr lang="en-IN" sz="2600" dirty="0">
                <a:highlight>
                  <a:srgbClr val="FFFFFF"/>
                </a:highlight>
                <a:latin typeface="Source Sans Pro" panose="020B0503030403020204" pitchFamily="34" charset="0"/>
              </a:rPr>
              <a:t>: </a:t>
            </a:r>
            <a:r>
              <a:rPr lang="en-IN" sz="2600" b="0" i="0" dirty="0">
                <a:effectLst/>
                <a:highlight>
                  <a:srgbClr val="FFFFFF"/>
                </a:highlight>
                <a:latin typeface="ff5"/>
              </a:rPr>
              <a:t>NH</a:t>
            </a:r>
            <a:r>
              <a:rPr lang="en-IN" sz="2600" b="1" i="0" baseline="-25000" dirty="0">
                <a:effectLst/>
                <a:highlight>
                  <a:srgbClr val="FFFFFF"/>
                </a:highlight>
                <a:latin typeface="ff9"/>
              </a:rPr>
              <a:t>3</a:t>
            </a:r>
            <a:r>
              <a:rPr lang="en-IN" sz="2600" b="0" i="0" dirty="0">
                <a:effectLst/>
                <a:highlight>
                  <a:srgbClr val="FFFFFF"/>
                </a:highlight>
                <a:latin typeface="ff5"/>
              </a:rPr>
              <a:t>, H</a:t>
            </a:r>
            <a:r>
              <a:rPr lang="en-IN" sz="2600" b="1" i="0" baseline="-25000" dirty="0">
                <a:effectLst/>
                <a:highlight>
                  <a:srgbClr val="FFFFFF"/>
                </a:highlight>
                <a:latin typeface="ff9"/>
              </a:rPr>
              <a:t>2</a:t>
            </a:r>
            <a:r>
              <a:rPr lang="en-IN" sz="2600" b="0" i="0" dirty="0">
                <a:effectLst/>
                <a:highlight>
                  <a:srgbClr val="FFFFFF"/>
                </a:highlight>
                <a:latin typeface="ff5"/>
              </a:rPr>
              <a:t>O</a:t>
            </a:r>
            <a:endParaRPr lang="en-IN" sz="2600" dirty="0">
              <a:highlight>
                <a:srgbClr val="FFFFFF"/>
              </a:highlight>
              <a:latin typeface="ff5"/>
            </a:endParaRPr>
          </a:p>
          <a:p>
            <a:pPr algn="l"/>
            <a:endParaRPr lang="en-IN" sz="800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Source Sans Pro" panose="020B0503030403020204" pitchFamily="34" charset="0"/>
            </a:endParaRPr>
          </a:p>
          <a:p>
            <a:pPr algn="l"/>
            <a:r>
              <a:rPr lang="en-IN" sz="26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7"/>
              </a:rPr>
              <a:t>•</a:t>
            </a:r>
            <a:r>
              <a:rPr lang="en-IN" sz="26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5"/>
              </a:rPr>
              <a:t>On the basis of ligand field strength</a:t>
            </a:r>
            <a:endParaRPr lang="en-IN" sz="2600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Source Sans Pro" panose="020B0503030403020204" pitchFamily="34" charset="0"/>
            </a:endParaRPr>
          </a:p>
          <a:p>
            <a:pPr algn="l"/>
            <a:r>
              <a:rPr lang="en-IN" sz="2600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9"/>
              </a:rPr>
              <a:t>(a)Weak field ligands: I</a:t>
            </a:r>
            <a:r>
              <a:rPr lang="en-IN" sz="2600" b="1" i="0" baseline="300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9"/>
              </a:rPr>
              <a:t>-</a:t>
            </a:r>
            <a:r>
              <a:rPr lang="en-IN" sz="26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5"/>
              </a:rPr>
              <a:t>, Br</a:t>
            </a:r>
            <a:r>
              <a:rPr lang="en-IN" sz="2600" b="1" i="0" baseline="300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9"/>
              </a:rPr>
              <a:t>-</a:t>
            </a:r>
            <a:r>
              <a:rPr lang="en-IN" sz="26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5"/>
              </a:rPr>
              <a:t>, Cl</a:t>
            </a:r>
            <a:r>
              <a:rPr lang="en-IN" sz="2600" b="1" i="0" baseline="300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9"/>
              </a:rPr>
              <a:t>-</a:t>
            </a:r>
            <a:r>
              <a:rPr lang="en-IN" sz="26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5"/>
              </a:rPr>
              <a:t>, F</a:t>
            </a:r>
            <a:r>
              <a:rPr lang="en-IN" sz="2600" b="1" i="0" baseline="300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9"/>
              </a:rPr>
              <a:t>-</a:t>
            </a:r>
            <a:r>
              <a:rPr lang="en-IN" sz="26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5"/>
              </a:rPr>
              <a:t>, H</a:t>
            </a:r>
            <a:r>
              <a:rPr lang="en-IN" sz="2600" b="1" i="0" baseline="-25000" dirty="0">
                <a:solidFill>
                  <a:srgbClr val="7030A0"/>
                </a:solidFill>
                <a:effectLst/>
                <a:highlight>
                  <a:srgbClr val="FFFFFF"/>
                </a:highlight>
                <a:latin typeface="ff9"/>
              </a:rPr>
              <a:t>2</a:t>
            </a:r>
            <a:r>
              <a:rPr lang="en-IN" sz="26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5"/>
              </a:rPr>
              <a:t>O</a:t>
            </a:r>
            <a:endParaRPr lang="en-IN" sz="2600" dirty="0">
              <a:solidFill>
                <a:srgbClr val="000000"/>
              </a:solidFill>
              <a:highlight>
                <a:srgbClr val="FFFFFF"/>
              </a:highlight>
              <a:latin typeface="ff5"/>
            </a:endParaRPr>
          </a:p>
          <a:p>
            <a:pPr algn="l"/>
            <a:r>
              <a:rPr lang="en-US" sz="2600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9"/>
              </a:rPr>
              <a:t>(b)Strong field ligands</a:t>
            </a:r>
            <a:r>
              <a:rPr lang="en-US" sz="2600" b="1" dirty="0">
                <a:solidFill>
                  <a:srgbClr val="000000"/>
                </a:solidFill>
                <a:highlight>
                  <a:srgbClr val="FFFFFF"/>
                </a:highlight>
                <a:latin typeface="ff9"/>
              </a:rPr>
              <a:t>: </a:t>
            </a:r>
            <a:r>
              <a:rPr lang="en-US" sz="2600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9"/>
              </a:rPr>
              <a:t>CN</a:t>
            </a:r>
            <a:r>
              <a:rPr lang="en-US" sz="2600" b="1" i="0" baseline="300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9"/>
              </a:rPr>
              <a:t>-</a:t>
            </a:r>
            <a:r>
              <a:rPr lang="en-US" sz="26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5"/>
              </a:rPr>
              <a:t>, CO,</a:t>
            </a:r>
            <a:r>
              <a:rPr lang="en-US" sz="2600" dirty="0">
                <a:solidFill>
                  <a:srgbClr val="000000"/>
                </a:solidFill>
                <a:highlight>
                  <a:srgbClr val="FFFFFF"/>
                </a:highlight>
                <a:latin typeface="Source Sans Pro" panose="020B0503030403020204" pitchFamily="34" charset="0"/>
              </a:rPr>
              <a:t> </a:t>
            </a:r>
            <a:r>
              <a:rPr lang="en-US" sz="26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4"/>
              </a:rPr>
              <a:t>o</a:t>
            </a:r>
            <a:r>
              <a:rPr lang="en-US" sz="2600" dirty="0">
                <a:solidFill>
                  <a:srgbClr val="000000"/>
                </a:solidFill>
                <a:highlight>
                  <a:srgbClr val="FFFFFF"/>
                </a:highlight>
                <a:latin typeface="ff5"/>
              </a:rPr>
              <a:t>-</a:t>
            </a:r>
            <a:r>
              <a:rPr lang="en-US" sz="26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5"/>
              </a:rPr>
              <a:t>dipyridyl, 1,10 phenanthroline, ethylenediamine, ammonia, pyridine</a:t>
            </a:r>
            <a:endParaRPr lang="en-US" sz="2600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92570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194B8E3-93B3-9177-3955-6DF0900B329C}"/>
              </a:ext>
            </a:extLst>
          </p:cNvPr>
          <p:cNvSpPr txBox="1"/>
          <p:nvPr/>
        </p:nvSpPr>
        <p:spPr>
          <a:xfrm>
            <a:off x="431514" y="307510"/>
            <a:ext cx="8280971" cy="5139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3600" b="1" dirty="0">
                <a:solidFill>
                  <a:srgbClr val="C00000"/>
                </a:solidFill>
                <a:highlight>
                  <a:srgbClr val="FFFFFF"/>
                </a:highlight>
                <a:latin typeface="ff8"/>
              </a:rPr>
              <a:t>Ligand</a:t>
            </a:r>
            <a:endParaRPr lang="en-IN" sz="3600" b="1" dirty="0">
              <a:solidFill>
                <a:srgbClr val="C00000"/>
              </a:solidFill>
              <a:effectLst/>
              <a:highlight>
                <a:srgbClr val="FFFFFF"/>
              </a:highlight>
              <a:latin typeface="ff8"/>
            </a:endParaRPr>
          </a:p>
          <a:p>
            <a:pPr algn="l"/>
            <a:endParaRPr lang="en-IN" sz="800" b="0" i="1" dirty="0">
              <a:solidFill>
                <a:srgbClr val="FF0000"/>
              </a:solidFill>
              <a:effectLst/>
              <a:highlight>
                <a:srgbClr val="FFFFFF"/>
              </a:highlight>
              <a:latin typeface="ff8"/>
            </a:endParaRPr>
          </a:p>
          <a:p>
            <a:pPr algn="just"/>
            <a:r>
              <a:rPr lang="en-IN" sz="3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5"/>
              </a:rPr>
              <a:t>On the basis of nature of bonding i.e. donor &amp; acceptor properties of ligand</a:t>
            </a:r>
          </a:p>
          <a:p>
            <a:pPr algn="just"/>
            <a:endParaRPr lang="en-IN" sz="1200" dirty="0">
              <a:solidFill>
                <a:srgbClr val="000000"/>
              </a:solidFill>
              <a:highlight>
                <a:srgbClr val="FFFFFF"/>
              </a:highlight>
              <a:latin typeface="ff5"/>
            </a:endParaRPr>
          </a:p>
          <a:p>
            <a:pPr algn="just"/>
            <a:endParaRPr lang="en-US" sz="8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n-US" sz="8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n-US" sz="8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n-US" sz="8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n-US" sz="8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n-US" sz="8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n-US" sz="8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n-US" sz="8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n-US" sz="8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n-US" sz="8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n-US" sz="8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n-US" sz="8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n-US" sz="8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n-US" sz="8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n-US" sz="8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n-US" sz="8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n-US" sz="8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n-US" sz="8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n-US" sz="8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n-US" sz="8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n-US" sz="8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n-US" sz="8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n-US" sz="24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n-US" sz="8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6E746CF-DBC1-C41A-C237-7637F71C29BF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50000"/>
          </a:blip>
          <a:stretch>
            <a:fillRect/>
          </a:stretch>
        </p:blipFill>
        <p:spPr>
          <a:xfrm>
            <a:off x="0" y="2735717"/>
            <a:ext cx="9144000" cy="3297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7037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194B8E3-93B3-9177-3955-6DF0900B329C}"/>
              </a:ext>
            </a:extLst>
          </p:cNvPr>
          <p:cNvSpPr txBox="1"/>
          <p:nvPr/>
        </p:nvSpPr>
        <p:spPr>
          <a:xfrm>
            <a:off x="431514" y="-85554"/>
            <a:ext cx="828097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3600" b="1" dirty="0" err="1">
                <a:solidFill>
                  <a:srgbClr val="C00000"/>
                </a:solidFill>
                <a:highlight>
                  <a:srgbClr val="FFFFFF"/>
                </a:highlight>
                <a:latin typeface="ff8"/>
              </a:rPr>
              <a:t>Ligand</a:t>
            </a:r>
            <a:endParaRPr lang="en-IN" sz="3600" b="1" dirty="0">
              <a:solidFill>
                <a:srgbClr val="C00000"/>
              </a:solidFill>
              <a:highlight>
                <a:srgbClr val="FFFFFF"/>
              </a:highlight>
              <a:latin typeface="ff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67181B0-A0A7-4910-12E0-15746CBE1A84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50000"/>
          </a:blip>
          <a:stretch>
            <a:fillRect/>
          </a:stretch>
        </p:blipFill>
        <p:spPr>
          <a:xfrm>
            <a:off x="0" y="416935"/>
            <a:ext cx="9144000" cy="6435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498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194B8E3-93B3-9177-3955-6DF0900B329C}"/>
              </a:ext>
            </a:extLst>
          </p:cNvPr>
          <p:cNvSpPr txBox="1"/>
          <p:nvPr/>
        </p:nvSpPr>
        <p:spPr>
          <a:xfrm>
            <a:off x="431514" y="307510"/>
            <a:ext cx="8280971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3600" b="1" dirty="0">
                <a:solidFill>
                  <a:srgbClr val="C00000"/>
                </a:solidFill>
                <a:highlight>
                  <a:srgbClr val="FFFFFF"/>
                </a:highlight>
                <a:latin typeface="ff8"/>
              </a:rPr>
              <a:t>Ligand</a:t>
            </a:r>
            <a:endParaRPr lang="en-IN" sz="3600" b="1" dirty="0">
              <a:solidFill>
                <a:srgbClr val="C00000"/>
              </a:solidFill>
              <a:effectLst/>
              <a:highlight>
                <a:srgbClr val="FFFFFF"/>
              </a:highlight>
              <a:latin typeface="ff8"/>
            </a:endParaRPr>
          </a:p>
          <a:p>
            <a:pPr algn="l"/>
            <a:endParaRPr lang="en-IN" sz="800" b="0" i="1" dirty="0">
              <a:solidFill>
                <a:srgbClr val="FF0000"/>
              </a:solidFill>
              <a:effectLst/>
              <a:highlight>
                <a:srgbClr val="FFFFFF"/>
              </a:highlight>
              <a:latin typeface="ff8"/>
            </a:endParaRPr>
          </a:p>
          <a:p>
            <a:pPr algn="just"/>
            <a:endParaRPr lang="en-IN" sz="1200" dirty="0">
              <a:solidFill>
                <a:srgbClr val="000000"/>
              </a:solidFill>
              <a:highlight>
                <a:srgbClr val="FFFFFF"/>
              </a:highlight>
              <a:latin typeface="ff5"/>
            </a:endParaRPr>
          </a:p>
          <a:p>
            <a:pPr algn="just"/>
            <a:endParaRPr lang="en-US" sz="8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n-US" sz="8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n-US" sz="8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n-US" sz="8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n-US" sz="8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n-US" sz="8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n-US" sz="8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n-US" sz="8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n-US" sz="8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n-US" sz="8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n-US" sz="8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n-US" sz="8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n-US" sz="8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n-US" sz="8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n-US" sz="8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n-US" sz="8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n-US" sz="8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n-US" sz="8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n-US" sz="8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n-US" sz="8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n-US" sz="8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n-US" sz="8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n-US" sz="24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n-US" sz="8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A37B589-FCF3-9F50-AFEA-C7E9ACFDDEC1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50000"/>
          </a:blip>
          <a:stretch>
            <a:fillRect/>
          </a:stretch>
        </p:blipFill>
        <p:spPr>
          <a:xfrm>
            <a:off x="0" y="1097280"/>
            <a:ext cx="9144000" cy="4663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648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194B8E3-93B3-9177-3955-6DF0900B329C}"/>
              </a:ext>
            </a:extLst>
          </p:cNvPr>
          <p:cNvSpPr txBox="1"/>
          <p:nvPr/>
        </p:nvSpPr>
        <p:spPr>
          <a:xfrm>
            <a:off x="431514" y="297233"/>
            <a:ext cx="8280971" cy="62786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3600" b="1" dirty="0">
                <a:solidFill>
                  <a:srgbClr val="C00000"/>
                </a:solidFill>
                <a:highlight>
                  <a:srgbClr val="FFFFFF"/>
                </a:highlight>
                <a:latin typeface="ff8"/>
              </a:rPr>
              <a:t>Ligand</a:t>
            </a:r>
            <a:endParaRPr lang="en-IN" sz="3600" b="1" dirty="0">
              <a:solidFill>
                <a:srgbClr val="C00000"/>
              </a:solidFill>
              <a:effectLst/>
              <a:highlight>
                <a:srgbClr val="FFFFFF"/>
              </a:highlight>
              <a:latin typeface="ff8"/>
            </a:endParaRPr>
          </a:p>
          <a:p>
            <a:pPr algn="l"/>
            <a:endParaRPr lang="en-IN" sz="1400" b="0" i="1" dirty="0">
              <a:solidFill>
                <a:srgbClr val="FF0000"/>
              </a:solidFill>
              <a:effectLst/>
              <a:highlight>
                <a:srgbClr val="FFFFFF"/>
              </a:highlight>
              <a:latin typeface="ff8"/>
            </a:endParaRPr>
          </a:p>
          <a:p>
            <a:pPr algn="l"/>
            <a:r>
              <a:rPr lang="en-IN" sz="2800" b="1" i="0" dirty="0">
                <a:solidFill>
                  <a:srgbClr val="7030A0"/>
                </a:solidFill>
                <a:effectLst/>
                <a:highlight>
                  <a:srgbClr val="FFFFFF"/>
                </a:highlight>
                <a:latin typeface="ff5"/>
              </a:rPr>
              <a:t>On the basis of number of coordinating sites</a:t>
            </a:r>
          </a:p>
          <a:p>
            <a:pPr algn="l"/>
            <a:r>
              <a:rPr lang="en-IN" altLang="en-US" sz="2800" dirty="0">
                <a:solidFill>
                  <a:srgbClr val="000000"/>
                </a:solidFill>
                <a:highlight>
                  <a:srgbClr val="FFFFFF"/>
                </a:highlight>
                <a:latin typeface="ff5"/>
              </a:rPr>
              <a:t>M</a:t>
            </a:r>
            <a:r>
              <a:rPr lang="en-US" altLang="en-US" sz="3600" dirty="0" err="1"/>
              <a:t>onodentate</a:t>
            </a:r>
            <a:r>
              <a:rPr lang="en-US" altLang="en-US" sz="3600" dirty="0"/>
              <a:t> = 1 (</a:t>
            </a:r>
            <a:r>
              <a:rPr lang="en-IN" sz="36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5"/>
              </a:rPr>
              <a:t>NH</a:t>
            </a:r>
            <a:r>
              <a:rPr lang="en-IN" sz="3600" b="1" i="0" baseline="-25000" dirty="0">
                <a:solidFill>
                  <a:srgbClr val="7030A0"/>
                </a:solidFill>
                <a:effectLst/>
                <a:highlight>
                  <a:srgbClr val="FFFFFF"/>
                </a:highlight>
                <a:latin typeface="ff9"/>
              </a:rPr>
              <a:t>3</a:t>
            </a:r>
            <a:r>
              <a:rPr lang="en-IN" sz="36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5"/>
              </a:rPr>
              <a:t>, H</a:t>
            </a:r>
            <a:r>
              <a:rPr lang="en-IN" sz="3600" b="1" i="0" baseline="-25000" dirty="0">
                <a:solidFill>
                  <a:srgbClr val="7030A0"/>
                </a:solidFill>
                <a:effectLst/>
                <a:highlight>
                  <a:srgbClr val="FFFFFF"/>
                </a:highlight>
                <a:latin typeface="ff9"/>
              </a:rPr>
              <a:t>2</a:t>
            </a:r>
            <a:r>
              <a:rPr lang="en-IN" sz="36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5"/>
              </a:rPr>
              <a:t>O</a:t>
            </a:r>
            <a:r>
              <a:rPr lang="en-US" altLang="en-US" sz="3600" dirty="0"/>
              <a:t>)</a:t>
            </a:r>
          </a:p>
          <a:p>
            <a:pPr algn="l"/>
            <a:r>
              <a:rPr lang="en-US" altLang="en-US" sz="3600" dirty="0"/>
              <a:t>Bidentate = 2 </a:t>
            </a:r>
            <a:r>
              <a:rPr lang="en-IN" sz="3600" dirty="0">
                <a:solidFill>
                  <a:srgbClr val="000000"/>
                </a:solidFill>
                <a:highlight>
                  <a:srgbClr val="FFFFFF"/>
                </a:highlight>
                <a:latin typeface="ff5"/>
              </a:rPr>
              <a:t>(</a:t>
            </a:r>
            <a:r>
              <a:rPr lang="en-IN" sz="3600" dirty="0" err="1">
                <a:solidFill>
                  <a:srgbClr val="000000"/>
                </a:solidFill>
                <a:highlight>
                  <a:srgbClr val="FFFFFF"/>
                </a:highlight>
                <a:latin typeface="ff5"/>
              </a:rPr>
              <a:t>bpy</a:t>
            </a:r>
            <a:r>
              <a:rPr lang="en-IN" sz="3600" dirty="0">
                <a:solidFill>
                  <a:srgbClr val="000000"/>
                </a:solidFill>
                <a:highlight>
                  <a:srgbClr val="FFFFFF"/>
                </a:highlight>
                <a:latin typeface="ff5"/>
              </a:rPr>
              <a:t>, </a:t>
            </a:r>
            <a:r>
              <a:rPr lang="en-IN" sz="3600" dirty="0" err="1">
                <a:solidFill>
                  <a:srgbClr val="000000"/>
                </a:solidFill>
                <a:highlight>
                  <a:srgbClr val="FFFFFF"/>
                </a:highlight>
                <a:latin typeface="ff5"/>
              </a:rPr>
              <a:t>phen</a:t>
            </a:r>
            <a:r>
              <a:rPr lang="en-IN" sz="3600" dirty="0">
                <a:solidFill>
                  <a:srgbClr val="000000"/>
                </a:solidFill>
                <a:highlight>
                  <a:srgbClr val="FFFFFF"/>
                </a:highlight>
                <a:latin typeface="ff5"/>
              </a:rPr>
              <a:t>)</a:t>
            </a:r>
          </a:p>
          <a:p>
            <a:pPr algn="l"/>
            <a:r>
              <a:rPr lang="en-IN" altLang="en-US" sz="3600" dirty="0">
                <a:solidFill>
                  <a:srgbClr val="000000"/>
                </a:solidFill>
                <a:highlight>
                  <a:srgbClr val="FFFFFF"/>
                </a:highlight>
                <a:latin typeface="ff5"/>
              </a:rPr>
              <a:t>Tridentate = 3 </a:t>
            </a:r>
            <a:r>
              <a:rPr lang="en-IN" sz="3600" dirty="0">
                <a:solidFill>
                  <a:srgbClr val="000000"/>
                </a:solidFill>
                <a:highlight>
                  <a:srgbClr val="FFFFFF"/>
                </a:highlight>
                <a:latin typeface="ff5"/>
              </a:rPr>
              <a:t>(di ethylene tri-amine)</a:t>
            </a:r>
            <a:endParaRPr lang="en-US" sz="3600" dirty="0">
              <a:solidFill>
                <a:srgbClr val="000000"/>
              </a:solidFill>
              <a:highlight>
                <a:srgbClr val="FFFFFF"/>
              </a:highlight>
              <a:latin typeface="ff5"/>
            </a:endParaRPr>
          </a:p>
          <a:p>
            <a:pPr algn="l"/>
            <a:r>
              <a:rPr lang="en-US" altLang="en-US" sz="3600" dirty="0">
                <a:solidFill>
                  <a:srgbClr val="000000"/>
                </a:solidFill>
                <a:highlight>
                  <a:srgbClr val="FFFFFF"/>
                </a:highlight>
                <a:latin typeface="ff5"/>
              </a:rPr>
              <a:t>T</a:t>
            </a:r>
            <a:r>
              <a:rPr lang="en-US" altLang="en-US" sz="3600" dirty="0"/>
              <a:t>etradentate = 4 </a:t>
            </a:r>
            <a:r>
              <a:rPr lang="en-IN" sz="3600" dirty="0">
                <a:solidFill>
                  <a:srgbClr val="000000"/>
                </a:solidFill>
                <a:highlight>
                  <a:srgbClr val="FFFFFF"/>
                </a:highlight>
                <a:latin typeface="ff5"/>
              </a:rPr>
              <a:t>(tri-ethylene tetra-amine)</a:t>
            </a:r>
          </a:p>
          <a:p>
            <a:pPr algn="l"/>
            <a:r>
              <a:rPr lang="en-IN" sz="3600" dirty="0">
                <a:solidFill>
                  <a:srgbClr val="000000"/>
                </a:solidFill>
                <a:highlight>
                  <a:srgbClr val="FFFFFF"/>
                </a:highlight>
                <a:latin typeface="ff5"/>
              </a:rPr>
              <a:t>Penta dentate =5 (ethylenediamine </a:t>
            </a:r>
            <a:r>
              <a:rPr lang="en-IN" sz="3600" dirty="0" err="1">
                <a:solidFill>
                  <a:srgbClr val="000000"/>
                </a:solidFill>
                <a:highlight>
                  <a:srgbClr val="FFFFFF"/>
                </a:highlight>
                <a:latin typeface="ff5"/>
              </a:rPr>
              <a:t>triacetic</a:t>
            </a:r>
            <a:r>
              <a:rPr lang="en-IN" sz="3600" dirty="0">
                <a:solidFill>
                  <a:srgbClr val="000000"/>
                </a:solidFill>
                <a:highlight>
                  <a:srgbClr val="FFFFFF"/>
                </a:highlight>
                <a:latin typeface="ff5"/>
              </a:rPr>
              <a:t> acid anion),</a:t>
            </a:r>
            <a:endParaRPr lang="en-US" sz="3600" dirty="0">
              <a:solidFill>
                <a:srgbClr val="000000"/>
              </a:solidFill>
              <a:highlight>
                <a:srgbClr val="FFFFFF"/>
              </a:highlight>
              <a:latin typeface="ff5"/>
            </a:endParaRPr>
          </a:p>
          <a:p>
            <a:pPr algn="l"/>
            <a:r>
              <a:rPr lang="en-US" altLang="en-US" sz="3600" dirty="0">
                <a:solidFill>
                  <a:srgbClr val="000000"/>
                </a:solidFill>
                <a:highlight>
                  <a:srgbClr val="FFFFFF"/>
                </a:highlight>
                <a:latin typeface="ff5"/>
              </a:rPr>
              <a:t>H</a:t>
            </a:r>
            <a:r>
              <a:rPr lang="en-US" altLang="en-US" sz="3600" dirty="0"/>
              <a:t>exadentate = 6 (EDTA)</a:t>
            </a:r>
          </a:p>
          <a:p>
            <a:pPr algn="l"/>
            <a:r>
              <a:rPr lang="en-US" altLang="en-US" sz="3600" dirty="0">
                <a:solidFill>
                  <a:srgbClr val="FF0000"/>
                </a:solidFill>
              </a:rPr>
              <a:t>polydentate = 2 or more donor atoms</a:t>
            </a:r>
          </a:p>
          <a:p>
            <a:pPr algn="l"/>
            <a:r>
              <a:rPr lang="en-US" altLang="en-US" sz="3600" dirty="0">
                <a:solidFill>
                  <a:srgbClr val="FF0000"/>
                </a:solidFill>
              </a:rPr>
              <a:t>polydentate = Chelating ligand</a:t>
            </a:r>
            <a:endParaRPr lang="en-IN" sz="3600" i="0" dirty="0">
              <a:solidFill>
                <a:srgbClr val="FF0000"/>
              </a:solidFill>
              <a:effectLst/>
              <a:highlight>
                <a:srgbClr val="FFFFFF"/>
              </a:highlight>
              <a:latin typeface="ff5"/>
            </a:endParaRPr>
          </a:p>
        </p:txBody>
      </p:sp>
    </p:spTree>
    <p:extLst>
      <p:ext uri="{BB962C8B-B14F-4D97-AF65-F5344CB8AC3E}">
        <p14:creationId xmlns:p14="http://schemas.microsoft.com/office/powerpoint/2010/main" val="2198630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194B8E3-93B3-9177-3955-6DF0900B329C}"/>
              </a:ext>
            </a:extLst>
          </p:cNvPr>
          <p:cNvSpPr txBox="1"/>
          <p:nvPr/>
        </p:nvSpPr>
        <p:spPr>
          <a:xfrm>
            <a:off x="431514" y="9561"/>
            <a:ext cx="8280971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3600" b="1" dirty="0">
                <a:solidFill>
                  <a:srgbClr val="C00000"/>
                </a:solidFill>
                <a:highlight>
                  <a:srgbClr val="FFFFFF"/>
                </a:highlight>
                <a:latin typeface="ff8"/>
              </a:rPr>
              <a:t>Ligand</a:t>
            </a:r>
            <a:endParaRPr lang="en-IN" sz="3600" b="1" dirty="0">
              <a:solidFill>
                <a:srgbClr val="C00000"/>
              </a:solidFill>
              <a:effectLst/>
              <a:highlight>
                <a:srgbClr val="FFFFFF"/>
              </a:highlight>
              <a:latin typeface="ff8"/>
            </a:endParaRPr>
          </a:p>
          <a:p>
            <a:pPr algn="l"/>
            <a:endParaRPr lang="en-IN" sz="1400" b="0" i="1" dirty="0">
              <a:solidFill>
                <a:srgbClr val="FF0000"/>
              </a:solidFill>
              <a:effectLst/>
              <a:highlight>
                <a:srgbClr val="FFFFFF"/>
              </a:highlight>
              <a:latin typeface="ff8"/>
            </a:endParaRPr>
          </a:p>
          <a:p>
            <a:pPr algn="l"/>
            <a:endParaRPr lang="en-IN" sz="2800" b="1" i="0" dirty="0">
              <a:solidFill>
                <a:srgbClr val="7030A0"/>
              </a:solidFill>
              <a:effectLst/>
              <a:highlight>
                <a:srgbClr val="FFFFFF"/>
              </a:highlight>
              <a:latin typeface="ff5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7FBBA95-0ECE-3270-1082-35F2E1C7E5E0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5874" y="760288"/>
            <a:ext cx="8399901" cy="585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5137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194B8E3-93B3-9177-3955-6DF0900B329C}"/>
              </a:ext>
            </a:extLst>
          </p:cNvPr>
          <p:cNvSpPr txBox="1"/>
          <p:nvPr/>
        </p:nvSpPr>
        <p:spPr>
          <a:xfrm>
            <a:off x="431514" y="9561"/>
            <a:ext cx="8280971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3600" b="1" dirty="0">
                <a:solidFill>
                  <a:srgbClr val="C00000"/>
                </a:solidFill>
                <a:highlight>
                  <a:srgbClr val="FFFFFF"/>
                </a:highlight>
                <a:latin typeface="ff8"/>
              </a:rPr>
              <a:t>Ligand</a:t>
            </a:r>
            <a:endParaRPr lang="en-IN" sz="3600" b="1" dirty="0">
              <a:solidFill>
                <a:srgbClr val="C00000"/>
              </a:solidFill>
              <a:effectLst/>
              <a:highlight>
                <a:srgbClr val="FFFFFF"/>
              </a:highlight>
              <a:latin typeface="ff8"/>
            </a:endParaRPr>
          </a:p>
          <a:p>
            <a:pPr algn="l"/>
            <a:endParaRPr lang="en-IN" sz="1400" b="0" i="1" dirty="0">
              <a:solidFill>
                <a:srgbClr val="FF0000"/>
              </a:solidFill>
              <a:effectLst/>
              <a:highlight>
                <a:srgbClr val="FFFFFF"/>
              </a:highlight>
              <a:latin typeface="ff8"/>
            </a:endParaRPr>
          </a:p>
          <a:p>
            <a:pPr algn="l"/>
            <a:endParaRPr lang="en-IN" sz="2800" b="1" i="0" dirty="0">
              <a:solidFill>
                <a:srgbClr val="7030A0"/>
              </a:solidFill>
              <a:effectLst/>
              <a:highlight>
                <a:srgbClr val="FFFFFF"/>
              </a:highlight>
              <a:latin typeface="ff5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F77964-86F6-199E-2DD6-E8266FDA6A74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15941" y="0"/>
            <a:ext cx="4447059" cy="6656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5156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194B8E3-93B3-9177-3955-6DF0900B329C}"/>
              </a:ext>
            </a:extLst>
          </p:cNvPr>
          <p:cNvSpPr txBox="1"/>
          <p:nvPr/>
        </p:nvSpPr>
        <p:spPr>
          <a:xfrm>
            <a:off x="431514" y="9561"/>
            <a:ext cx="8280971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3600" b="1" dirty="0">
                <a:solidFill>
                  <a:srgbClr val="C00000"/>
                </a:solidFill>
                <a:highlight>
                  <a:srgbClr val="FFFFFF"/>
                </a:highlight>
                <a:latin typeface="ff8"/>
              </a:rPr>
              <a:t>Ligand</a:t>
            </a:r>
            <a:endParaRPr lang="en-IN" sz="3600" b="1" dirty="0">
              <a:solidFill>
                <a:srgbClr val="C00000"/>
              </a:solidFill>
              <a:effectLst/>
              <a:highlight>
                <a:srgbClr val="FFFFFF"/>
              </a:highlight>
              <a:latin typeface="ff8"/>
            </a:endParaRPr>
          </a:p>
          <a:p>
            <a:pPr algn="l"/>
            <a:endParaRPr lang="en-IN" sz="1400" b="0" i="1" dirty="0">
              <a:solidFill>
                <a:srgbClr val="FF0000"/>
              </a:solidFill>
              <a:effectLst/>
              <a:highlight>
                <a:srgbClr val="FFFFFF"/>
              </a:highlight>
              <a:latin typeface="ff8"/>
            </a:endParaRPr>
          </a:p>
          <a:p>
            <a:pPr algn="l"/>
            <a:endParaRPr lang="en-IN" sz="2800" b="1" i="0" dirty="0">
              <a:solidFill>
                <a:srgbClr val="7030A0"/>
              </a:solidFill>
              <a:effectLst/>
              <a:highlight>
                <a:srgbClr val="FFFFFF"/>
              </a:highlight>
              <a:latin typeface="ff5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5BC120-7C89-C37D-B38B-E5989DD3D37C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51264" y="703577"/>
            <a:ext cx="5618054" cy="6131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3186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194B8E3-93B3-9177-3955-6DF0900B329C}"/>
              </a:ext>
            </a:extLst>
          </p:cNvPr>
          <p:cNvSpPr txBox="1"/>
          <p:nvPr/>
        </p:nvSpPr>
        <p:spPr>
          <a:xfrm>
            <a:off x="431514" y="297233"/>
            <a:ext cx="8280971" cy="64633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3600" b="1" dirty="0">
                <a:solidFill>
                  <a:srgbClr val="C00000"/>
                </a:solidFill>
                <a:highlight>
                  <a:srgbClr val="FFFFFF"/>
                </a:highlight>
                <a:latin typeface="ff8"/>
              </a:rPr>
              <a:t>Ligand</a:t>
            </a:r>
            <a:endParaRPr lang="en-IN" sz="3600" b="1" dirty="0">
              <a:solidFill>
                <a:srgbClr val="C00000"/>
              </a:solidFill>
              <a:effectLst/>
              <a:highlight>
                <a:srgbClr val="FFFFFF"/>
              </a:highlight>
              <a:latin typeface="ff8"/>
            </a:endParaRPr>
          </a:p>
          <a:p>
            <a:pPr algn="l"/>
            <a:endParaRPr lang="en-IN" sz="800" b="0" i="1" dirty="0">
              <a:solidFill>
                <a:srgbClr val="FF0000"/>
              </a:solidFill>
              <a:effectLst/>
              <a:highlight>
                <a:srgbClr val="FFFFFF"/>
              </a:highlight>
              <a:latin typeface="ff8"/>
            </a:endParaRPr>
          </a:p>
          <a:p>
            <a:pPr marL="514350" indent="-514350" algn="just">
              <a:buAutoNum type="alphaLcParenBoth"/>
            </a:pPr>
            <a:r>
              <a:rPr lang="en-IN" sz="2800" b="1" dirty="0">
                <a:solidFill>
                  <a:srgbClr val="000000"/>
                </a:solidFill>
                <a:highlight>
                  <a:srgbClr val="FFFFFF"/>
                </a:highlight>
                <a:latin typeface="ff5"/>
              </a:rPr>
              <a:t>Chelating: </a:t>
            </a:r>
            <a:r>
              <a:rPr lang="en-IN" sz="2800" dirty="0">
                <a:solidFill>
                  <a:srgbClr val="000000"/>
                </a:solidFill>
                <a:highlight>
                  <a:srgbClr val="FFFFFF"/>
                </a:highlight>
                <a:latin typeface="ff5"/>
              </a:rPr>
              <a:t>A chelating ligand is one</a:t>
            </a:r>
            <a:r>
              <a:rPr lang="en-IN" sz="2800" b="1" dirty="0">
                <a:solidFill>
                  <a:srgbClr val="000000"/>
                </a:solidFill>
                <a:highlight>
                  <a:srgbClr val="FFFFFF"/>
                </a:highlight>
                <a:latin typeface="ff5"/>
              </a:rPr>
              <a:t> </a:t>
            </a:r>
            <a:r>
              <a:rPr lang="en-IN" sz="2800" dirty="0">
                <a:solidFill>
                  <a:srgbClr val="000000"/>
                </a:solidFill>
                <a:highlight>
                  <a:srgbClr val="FFFFFF"/>
                </a:highlight>
                <a:latin typeface="ff5"/>
              </a:rPr>
              <a:t>that contains two or more donor </a:t>
            </a:r>
            <a:r>
              <a:rPr lang="en-IN" sz="2800" dirty="0" err="1">
                <a:solidFill>
                  <a:srgbClr val="000000"/>
                </a:solidFill>
                <a:highlight>
                  <a:srgbClr val="FFFFFF"/>
                </a:highlight>
                <a:latin typeface="ff5"/>
              </a:rPr>
              <a:t>centers</a:t>
            </a:r>
            <a:r>
              <a:rPr lang="en-IN" sz="2800" dirty="0">
                <a:solidFill>
                  <a:srgbClr val="000000"/>
                </a:solidFill>
                <a:highlight>
                  <a:srgbClr val="FFFFFF"/>
                </a:highlight>
                <a:latin typeface="ff5"/>
              </a:rPr>
              <a:t> </a:t>
            </a:r>
            <a:r>
              <a:rPr lang="en-IN" sz="2800" b="1" dirty="0">
                <a:solidFill>
                  <a:srgbClr val="FF0000"/>
                </a:solidFill>
                <a:highlight>
                  <a:srgbClr val="FFFFFF"/>
                </a:highlight>
                <a:latin typeface="ff5"/>
              </a:rPr>
              <a:t>convergent</a:t>
            </a:r>
            <a:r>
              <a:rPr lang="en-IN" sz="2800" dirty="0">
                <a:solidFill>
                  <a:srgbClr val="000000"/>
                </a:solidFill>
                <a:highlight>
                  <a:srgbClr val="FFFFFF"/>
                </a:highlight>
                <a:latin typeface="ff5"/>
              </a:rPr>
              <a:t> towards the same metal ions. The resulting complexes are called metal chelate. </a:t>
            </a:r>
          </a:p>
          <a:p>
            <a:pPr algn="just"/>
            <a:r>
              <a:rPr lang="en-IN" sz="2800" dirty="0">
                <a:solidFill>
                  <a:srgbClr val="000000"/>
                </a:solidFill>
                <a:highlight>
                  <a:srgbClr val="FFFFFF"/>
                </a:highlight>
                <a:latin typeface="ff5"/>
              </a:rPr>
              <a:t>	Stable 5 &amp; 6 membered chelate ring</a:t>
            </a:r>
          </a:p>
          <a:p>
            <a:pPr algn="just"/>
            <a:r>
              <a:rPr lang="en-IN" sz="2800" dirty="0">
                <a:solidFill>
                  <a:srgbClr val="000000"/>
                </a:solidFill>
                <a:highlight>
                  <a:srgbClr val="FFFFFF"/>
                </a:highlight>
                <a:latin typeface="ff5"/>
              </a:rPr>
              <a:t>	4 &amp; 7 membered rings are known but less stable</a:t>
            </a:r>
          </a:p>
          <a:p>
            <a:pPr algn="just"/>
            <a:r>
              <a:rPr lang="en-IN" sz="2800" dirty="0">
                <a:solidFill>
                  <a:srgbClr val="000000"/>
                </a:solidFill>
                <a:highlight>
                  <a:srgbClr val="FFFFFF"/>
                </a:highlight>
                <a:latin typeface="ff5"/>
              </a:rPr>
              <a:t>	3 membered chelate ring is rare</a:t>
            </a:r>
          </a:p>
          <a:p>
            <a:pPr algn="just"/>
            <a:endParaRPr lang="en-IN" sz="2800" dirty="0">
              <a:solidFill>
                <a:srgbClr val="000000"/>
              </a:solidFill>
              <a:highlight>
                <a:srgbClr val="FFFFFF"/>
              </a:highlight>
              <a:latin typeface="ff5"/>
            </a:endParaRPr>
          </a:p>
          <a:p>
            <a:pPr algn="just"/>
            <a:endParaRPr lang="en-IN" sz="2800" dirty="0">
              <a:solidFill>
                <a:srgbClr val="000000"/>
              </a:solidFill>
              <a:highlight>
                <a:srgbClr val="FFFFFF"/>
              </a:highlight>
              <a:latin typeface="ff5"/>
            </a:endParaRPr>
          </a:p>
          <a:p>
            <a:pPr algn="just"/>
            <a:endParaRPr lang="en-IN" sz="2800" dirty="0">
              <a:solidFill>
                <a:srgbClr val="000000"/>
              </a:solidFill>
              <a:highlight>
                <a:srgbClr val="FFFFFF"/>
              </a:highlight>
              <a:latin typeface="ff5"/>
            </a:endParaRPr>
          </a:p>
          <a:p>
            <a:pPr algn="just"/>
            <a:endParaRPr lang="en-IN" sz="2800" dirty="0">
              <a:solidFill>
                <a:srgbClr val="000000"/>
              </a:solidFill>
              <a:highlight>
                <a:srgbClr val="FFFFFF"/>
              </a:highlight>
              <a:latin typeface="ff5"/>
            </a:endParaRPr>
          </a:p>
          <a:p>
            <a:pPr algn="just"/>
            <a:endParaRPr lang="en-IN" sz="2800" dirty="0">
              <a:solidFill>
                <a:srgbClr val="000000"/>
              </a:solidFill>
              <a:highlight>
                <a:srgbClr val="FFFFFF"/>
              </a:highlight>
              <a:latin typeface="ff5"/>
            </a:endParaRPr>
          </a:p>
          <a:p>
            <a:pPr algn="just"/>
            <a:endParaRPr lang="en-IN" sz="2800" dirty="0">
              <a:solidFill>
                <a:srgbClr val="000000"/>
              </a:solidFill>
              <a:highlight>
                <a:srgbClr val="FFFFFF"/>
              </a:highlight>
              <a:latin typeface="ff5"/>
            </a:endParaRPr>
          </a:p>
        </p:txBody>
      </p:sp>
      <p:pic>
        <p:nvPicPr>
          <p:cNvPr id="1028" name="Picture 4" descr="Difference Between Bidentate and Ambidentate Ligands | Compare the  Difference Between Similar Terms">
            <a:extLst>
              <a:ext uri="{FF2B5EF4-FFF2-40B4-BE49-F238E27FC236}">
                <a16:creationId xmlns:a16="http://schemas.microsoft.com/office/drawing/2014/main" id="{79886FE9-8001-5C78-4EBD-D30E9308A8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8703" y="4154754"/>
            <a:ext cx="3384634" cy="2521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54569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194B8E3-93B3-9177-3955-6DF0900B329C}"/>
              </a:ext>
            </a:extLst>
          </p:cNvPr>
          <p:cNvSpPr txBox="1"/>
          <p:nvPr/>
        </p:nvSpPr>
        <p:spPr>
          <a:xfrm>
            <a:off x="431514" y="297233"/>
            <a:ext cx="8280971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3600" b="1" dirty="0">
                <a:solidFill>
                  <a:srgbClr val="C00000"/>
                </a:solidFill>
                <a:highlight>
                  <a:srgbClr val="FFFFFF"/>
                </a:highlight>
                <a:latin typeface="ff8"/>
              </a:rPr>
              <a:t>Ligand</a:t>
            </a:r>
            <a:endParaRPr lang="en-IN" sz="3600" b="1" dirty="0">
              <a:solidFill>
                <a:srgbClr val="C00000"/>
              </a:solidFill>
              <a:effectLst/>
              <a:highlight>
                <a:srgbClr val="FFFFFF"/>
              </a:highlight>
              <a:latin typeface="ff8"/>
            </a:endParaRPr>
          </a:p>
          <a:p>
            <a:pPr algn="just"/>
            <a:endParaRPr lang="en-IN" sz="2800" dirty="0">
              <a:solidFill>
                <a:srgbClr val="000000"/>
              </a:solidFill>
              <a:highlight>
                <a:srgbClr val="FFFFFF"/>
              </a:highlight>
              <a:latin typeface="ff5"/>
            </a:endParaRPr>
          </a:p>
          <a:p>
            <a:pPr algn="just"/>
            <a:r>
              <a:rPr lang="en-IN" sz="2800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9"/>
              </a:rPr>
              <a:t>(b) Ambidentate: </a:t>
            </a:r>
            <a:r>
              <a:rPr lang="en-IN" sz="280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9"/>
              </a:rPr>
              <a:t>If a ligand has 2 or more donor atoms, </a:t>
            </a:r>
            <a:r>
              <a:rPr lang="en-IN" sz="2800" dirty="0">
                <a:solidFill>
                  <a:srgbClr val="000000"/>
                </a:solidFill>
                <a:highlight>
                  <a:srgbClr val="FFFFFF"/>
                </a:highlight>
                <a:latin typeface="ff9"/>
              </a:rPr>
              <a:t>but it forms complex by </a:t>
            </a:r>
            <a:r>
              <a:rPr lang="en-IN" sz="2800" dirty="0">
                <a:solidFill>
                  <a:srgbClr val="000000"/>
                </a:solidFill>
                <a:highlight>
                  <a:srgbClr val="FFFFFF"/>
                </a:highlight>
                <a:latin typeface="Source Sans Pro" panose="020B0503030403020204" pitchFamily="34" charset="0"/>
              </a:rPr>
              <a:t>M</a:t>
            </a:r>
            <a:r>
              <a:rPr lang="en-IN" sz="2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5"/>
              </a:rPr>
              <a:t>ono dentate ligands with different sites of bonding: SCN</a:t>
            </a:r>
            <a:r>
              <a:rPr lang="en-IN" sz="2800" b="0" i="0" baseline="300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5"/>
              </a:rPr>
              <a:t>-</a:t>
            </a:r>
            <a:r>
              <a:rPr lang="en-IN" sz="28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5"/>
              </a:rPr>
              <a:t>, NCS, NO</a:t>
            </a:r>
            <a:r>
              <a:rPr lang="en-IN" sz="2800" b="0" i="0" baseline="-250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ff5"/>
              </a:rPr>
              <a:t>2</a:t>
            </a:r>
          </a:p>
          <a:p>
            <a:pPr algn="just"/>
            <a:endParaRPr lang="en-IN" sz="280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Source Sans Pro" panose="020B0503030403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52BD134-EECF-A981-5CFE-F2AA55F6AB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526" y="2762701"/>
            <a:ext cx="7517331" cy="3788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2837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194B8E3-93B3-9177-3955-6DF0900B329C}"/>
              </a:ext>
            </a:extLst>
          </p:cNvPr>
          <p:cNvSpPr txBox="1"/>
          <p:nvPr/>
        </p:nvSpPr>
        <p:spPr>
          <a:xfrm>
            <a:off x="431514" y="451240"/>
            <a:ext cx="8280971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3600" b="1" dirty="0">
                <a:solidFill>
                  <a:srgbClr val="C00000"/>
                </a:solidFill>
                <a:highlight>
                  <a:srgbClr val="FFFFFF"/>
                </a:highlight>
                <a:latin typeface="ff8"/>
              </a:rPr>
              <a:t>Ligand</a:t>
            </a:r>
            <a:endParaRPr lang="en-IN" sz="3600" b="1" dirty="0">
              <a:solidFill>
                <a:srgbClr val="C00000"/>
              </a:solidFill>
              <a:effectLst/>
              <a:highlight>
                <a:srgbClr val="FFFFFF"/>
              </a:highlight>
              <a:latin typeface="ff8"/>
            </a:endParaRPr>
          </a:p>
          <a:p>
            <a:pPr algn="l"/>
            <a:endParaRPr lang="en-IN" sz="1400" b="0" i="1" dirty="0">
              <a:solidFill>
                <a:srgbClr val="FF0000"/>
              </a:solidFill>
              <a:effectLst/>
              <a:highlight>
                <a:srgbClr val="FFFFFF"/>
              </a:highlight>
              <a:latin typeface="ff8"/>
            </a:endParaRPr>
          </a:p>
          <a:p>
            <a:pPr algn="just"/>
            <a:r>
              <a:rPr lang="en-IN" sz="2800" b="1" dirty="0">
                <a:solidFill>
                  <a:srgbClr val="000000"/>
                </a:solidFill>
                <a:highlight>
                  <a:srgbClr val="FFFFFF"/>
                </a:highlight>
                <a:latin typeface="ff5"/>
              </a:rPr>
              <a:t>(c) </a:t>
            </a:r>
            <a:r>
              <a:rPr lang="en-IN" sz="2800" b="1" dirty="0" err="1">
                <a:solidFill>
                  <a:srgbClr val="000000"/>
                </a:solidFill>
                <a:highlight>
                  <a:srgbClr val="FFFFFF"/>
                </a:highlight>
                <a:latin typeface="ff5"/>
              </a:rPr>
              <a:t>Flexidentate</a:t>
            </a:r>
            <a:r>
              <a:rPr lang="en-IN" sz="2800" b="1" dirty="0">
                <a:solidFill>
                  <a:srgbClr val="000000"/>
                </a:solidFill>
                <a:highlight>
                  <a:srgbClr val="FFFFFF"/>
                </a:highlight>
                <a:latin typeface="ff5"/>
              </a:rPr>
              <a:t>: </a:t>
            </a:r>
            <a:r>
              <a:rPr lang="en-IN" sz="2800" dirty="0">
                <a:solidFill>
                  <a:srgbClr val="000000"/>
                </a:solidFill>
                <a:highlight>
                  <a:srgbClr val="FFFFFF"/>
                </a:highlight>
                <a:latin typeface="ff5"/>
              </a:rPr>
              <a:t>A </a:t>
            </a:r>
            <a:r>
              <a:rPr lang="en-IN" sz="2800" dirty="0" err="1">
                <a:solidFill>
                  <a:srgbClr val="000000"/>
                </a:solidFill>
                <a:highlight>
                  <a:srgbClr val="FFFFFF"/>
                </a:highlight>
                <a:latin typeface="ff5"/>
              </a:rPr>
              <a:t>flexidentate</a:t>
            </a:r>
            <a:r>
              <a:rPr lang="en-IN" sz="2800" dirty="0">
                <a:solidFill>
                  <a:srgbClr val="000000"/>
                </a:solidFill>
                <a:highlight>
                  <a:srgbClr val="FFFFFF"/>
                </a:highlight>
                <a:latin typeface="ff5"/>
              </a:rPr>
              <a:t> ligand is one that can chelate a metal ion in more than one way. For ex. Cysteine (HS-CH</a:t>
            </a:r>
            <a:r>
              <a:rPr lang="en-IN" sz="2800" baseline="-25000" dirty="0">
                <a:solidFill>
                  <a:srgbClr val="000000"/>
                </a:solidFill>
                <a:highlight>
                  <a:srgbClr val="FFFFFF"/>
                </a:highlight>
                <a:latin typeface="ff5"/>
              </a:rPr>
              <a:t>2</a:t>
            </a:r>
            <a:r>
              <a:rPr lang="en-IN" sz="2800" dirty="0">
                <a:solidFill>
                  <a:srgbClr val="000000"/>
                </a:solidFill>
                <a:highlight>
                  <a:srgbClr val="FFFFFF"/>
                </a:highlight>
                <a:latin typeface="ff5"/>
              </a:rPr>
              <a:t>-CH(NH</a:t>
            </a:r>
            <a:r>
              <a:rPr lang="en-IN" sz="2800" baseline="-25000" dirty="0">
                <a:solidFill>
                  <a:srgbClr val="000000"/>
                </a:solidFill>
                <a:highlight>
                  <a:srgbClr val="FFFFFF"/>
                </a:highlight>
                <a:latin typeface="ff5"/>
              </a:rPr>
              <a:t>2</a:t>
            </a:r>
            <a:r>
              <a:rPr lang="en-IN" sz="2800" dirty="0">
                <a:solidFill>
                  <a:srgbClr val="000000"/>
                </a:solidFill>
                <a:highlight>
                  <a:srgbClr val="FFFFFF"/>
                </a:highlight>
                <a:latin typeface="ff5"/>
              </a:rPr>
              <a:t>)-COOH) can function as a tridentate (SNO) and as a </a:t>
            </a:r>
            <a:r>
              <a:rPr lang="en-IN" sz="2800" dirty="0" err="1">
                <a:solidFill>
                  <a:srgbClr val="000000"/>
                </a:solidFill>
                <a:highlight>
                  <a:srgbClr val="FFFFFF"/>
                </a:highlight>
                <a:latin typeface="ff5"/>
              </a:rPr>
              <a:t>didentate</a:t>
            </a:r>
            <a:r>
              <a:rPr lang="en-IN" sz="2800" dirty="0">
                <a:solidFill>
                  <a:srgbClr val="000000"/>
                </a:solidFill>
                <a:highlight>
                  <a:srgbClr val="FFFFFF"/>
                </a:highlight>
                <a:latin typeface="ff5"/>
              </a:rPr>
              <a:t> in three ways (SN; NO; SO)</a:t>
            </a:r>
          </a:p>
          <a:p>
            <a:pPr algn="just"/>
            <a:endParaRPr lang="en-IN" sz="1000" dirty="0">
              <a:solidFill>
                <a:srgbClr val="000000"/>
              </a:solidFill>
              <a:highlight>
                <a:srgbClr val="FFFFFF"/>
              </a:highlight>
              <a:latin typeface="ff5"/>
            </a:endParaRPr>
          </a:p>
        </p:txBody>
      </p:sp>
    </p:spTree>
    <p:extLst>
      <p:ext uri="{BB962C8B-B14F-4D97-AF65-F5344CB8AC3E}">
        <p14:creationId xmlns:p14="http://schemas.microsoft.com/office/powerpoint/2010/main" val="12486483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194B8E3-93B3-9177-3955-6DF0900B329C}"/>
                  </a:ext>
                </a:extLst>
              </p:cNvPr>
              <p:cNvSpPr txBox="1"/>
              <p:nvPr/>
            </p:nvSpPr>
            <p:spPr>
              <a:xfrm>
                <a:off x="263490" y="239484"/>
                <a:ext cx="4285761" cy="59093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IN" sz="3600" b="1" dirty="0">
                    <a:solidFill>
                      <a:srgbClr val="C00000"/>
                    </a:solidFill>
                    <a:highlight>
                      <a:srgbClr val="FFFFFF"/>
                    </a:highlight>
                    <a:latin typeface="ff8"/>
                  </a:rPr>
                  <a:t>Ligand</a:t>
                </a:r>
                <a:endParaRPr lang="en-IN" sz="3600" b="1" dirty="0">
                  <a:solidFill>
                    <a:srgbClr val="C00000"/>
                  </a:solidFill>
                  <a:effectLst/>
                  <a:highlight>
                    <a:srgbClr val="FFFFFF"/>
                  </a:highlight>
                  <a:latin typeface="ff8"/>
                </a:endParaRPr>
              </a:p>
              <a:p>
                <a:pPr algn="l"/>
                <a:endParaRPr lang="en-IN" sz="1400" b="0" i="1" dirty="0">
                  <a:solidFill>
                    <a:srgbClr val="FF0000"/>
                  </a:solidFill>
                  <a:effectLst/>
                  <a:highlight>
                    <a:srgbClr val="FFFFFF"/>
                  </a:highlight>
                  <a:latin typeface="ff8"/>
                </a:endParaRPr>
              </a:p>
              <a:p>
                <a:pPr algn="just"/>
                <a:endParaRPr lang="en-IN" sz="1000" dirty="0">
                  <a:solidFill>
                    <a:srgbClr val="000000"/>
                  </a:solidFill>
                  <a:highlight>
                    <a:srgbClr val="FFFFFF"/>
                  </a:highlight>
                  <a:latin typeface="ff5"/>
                </a:endParaRPr>
              </a:p>
              <a:p>
                <a:pPr algn="just"/>
                <a:r>
                  <a:rPr lang="en-IN" sz="2800" b="1" i="0" dirty="0">
                    <a:solidFill>
                      <a:srgbClr val="000000"/>
                    </a:solidFill>
                    <a:effectLst/>
                    <a:highlight>
                      <a:srgbClr val="FFFFFF"/>
                    </a:highlight>
                    <a:latin typeface="ff9"/>
                  </a:rPr>
                  <a:t>(d) Bridging: </a:t>
                </a:r>
                <a:r>
                  <a:rPr lang="en-IN" sz="2800" dirty="0">
                    <a:solidFill>
                      <a:srgbClr val="000000"/>
                    </a:solidFill>
                    <a:highlight>
                      <a:srgbClr val="FFFFFF"/>
                    </a:highlight>
                    <a:latin typeface="ff5"/>
                  </a:rPr>
                  <a:t>A </a:t>
                </a:r>
                <a:r>
                  <a:rPr lang="en-IN" sz="2800" dirty="0" err="1">
                    <a:solidFill>
                      <a:srgbClr val="000000"/>
                    </a:solidFill>
                    <a:highlight>
                      <a:srgbClr val="FFFFFF"/>
                    </a:highlight>
                    <a:latin typeface="ff5"/>
                  </a:rPr>
                  <a:t>briging</a:t>
                </a:r>
                <a:r>
                  <a:rPr lang="en-IN" sz="2800" dirty="0">
                    <a:solidFill>
                      <a:srgbClr val="000000"/>
                    </a:solidFill>
                    <a:highlight>
                      <a:srgbClr val="FFFFFF"/>
                    </a:highlight>
                    <a:latin typeface="ff5"/>
                  </a:rPr>
                  <a:t> ligand is one</a:t>
                </a:r>
                <a:r>
                  <a:rPr lang="en-IN" sz="2800" b="1" dirty="0">
                    <a:solidFill>
                      <a:srgbClr val="000000"/>
                    </a:solidFill>
                    <a:highlight>
                      <a:srgbClr val="FFFFFF"/>
                    </a:highlight>
                    <a:latin typeface="ff5"/>
                  </a:rPr>
                  <a:t> </a:t>
                </a:r>
                <a:r>
                  <a:rPr lang="en-IN" sz="2800" dirty="0">
                    <a:solidFill>
                      <a:srgbClr val="000000"/>
                    </a:solidFill>
                    <a:highlight>
                      <a:srgbClr val="FFFFFF"/>
                    </a:highlight>
                    <a:latin typeface="ff5"/>
                  </a:rPr>
                  <a:t>that contains two or more donor </a:t>
                </a:r>
                <a:r>
                  <a:rPr lang="en-IN" sz="2800" dirty="0" err="1">
                    <a:solidFill>
                      <a:srgbClr val="000000"/>
                    </a:solidFill>
                    <a:highlight>
                      <a:srgbClr val="FFFFFF"/>
                    </a:highlight>
                    <a:latin typeface="ff5"/>
                  </a:rPr>
                  <a:t>centers</a:t>
                </a:r>
                <a:r>
                  <a:rPr lang="en-IN" sz="2800" dirty="0">
                    <a:solidFill>
                      <a:srgbClr val="000000"/>
                    </a:solidFill>
                    <a:highlight>
                      <a:srgbClr val="FFFFFF"/>
                    </a:highlight>
                    <a:latin typeface="ff5"/>
                  </a:rPr>
                  <a:t>, which can bind at least 2 metal ions. The donor </a:t>
                </a:r>
                <a:r>
                  <a:rPr lang="en-IN" sz="2800" dirty="0" err="1">
                    <a:solidFill>
                      <a:srgbClr val="000000"/>
                    </a:solidFill>
                    <a:highlight>
                      <a:srgbClr val="FFFFFF"/>
                    </a:highlight>
                    <a:latin typeface="ff5"/>
                  </a:rPr>
                  <a:t>centers</a:t>
                </a:r>
                <a:r>
                  <a:rPr lang="en-IN" sz="2800" dirty="0">
                    <a:solidFill>
                      <a:srgbClr val="000000"/>
                    </a:solidFill>
                    <a:highlight>
                      <a:srgbClr val="FFFFFF"/>
                    </a:highlight>
                    <a:latin typeface="ff5"/>
                  </a:rPr>
                  <a:t> are </a:t>
                </a:r>
                <a:r>
                  <a:rPr lang="en-IN" sz="2800" b="1" dirty="0">
                    <a:solidFill>
                      <a:srgbClr val="FF0000"/>
                    </a:solidFill>
                    <a:highlight>
                      <a:srgbClr val="FFFFFF"/>
                    </a:highlight>
                    <a:latin typeface="ff5"/>
                  </a:rPr>
                  <a:t>divergent</a:t>
                </a:r>
                <a:r>
                  <a:rPr lang="en-IN" sz="2800" dirty="0">
                    <a:solidFill>
                      <a:srgbClr val="000000"/>
                    </a:solidFill>
                    <a:highlight>
                      <a:srgbClr val="FFFFFF"/>
                    </a:highlight>
                    <a:latin typeface="ff5"/>
                  </a:rPr>
                  <a:t>. Ex.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N" sz="2800" i="1" smtClean="0">
                            <a:solidFill>
                              <a:srgbClr val="000000"/>
                            </a:solidFill>
                            <a:highlight>
                              <a:srgbClr val="FFFFFF"/>
                            </a:highlight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IN" sz="2800" b="0" i="0" smtClean="0">
                            <a:solidFill>
                              <a:srgbClr val="000000"/>
                            </a:solidFill>
                            <a:highlight>
                              <a:srgbClr val="FFFFFF"/>
                            </a:highlight>
                            <a:latin typeface="Cambria Math" panose="02040503050406030204" pitchFamily="18" charset="0"/>
                          </a:rPr>
                          <m:t>OH</m:t>
                        </m:r>
                      </m:e>
                      <m:sup>
                        <m:r>
                          <a:rPr lang="en-IN" sz="2800" b="0" i="0" smtClean="0">
                            <a:solidFill>
                              <a:srgbClr val="000000"/>
                            </a:solidFill>
                            <a:highlight>
                              <a:srgbClr val="FFFFFF"/>
                            </a:highlight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  <m:r>
                      <a:rPr lang="en-IN" sz="2800" b="0" i="0" smtClean="0">
                        <a:solidFill>
                          <a:srgbClr val="000000"/>
                        </a:solidFill>
                        <a:highlight>
                          <a:srgbClr val="FFFFFF"/>
                        </a:highlight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IN" sz="2800" i="1">
                            <a:solidFill>
                              <a:srgbClr val="000000"/>
                            </a:solidFill>
                            <a:highlight>
                              <a:srgbClr val="FFFFFF"/>
                            </a:highlight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IN" sz="2800" b="0" i="0" smtClean="0">
                            <a:solidFill>
                              <a:srgbClr val="000000"/>
                            </a:solidFill>
                            <a:highlight>
                              <a:srgbClr val="FFFFFF"/>
                            </a:highlight>
                            <a:latin typeface="Cambria Math" panose="02040503050406030204" pitchFamily="18" charset="0"/>
                          </a:rPr>
                          <m:t>Cl</m:t>
                        </m:r>
                      </m:e>
                      <m:sup>
                        <m:r>
                          <a:rPr lang="en-IN" sz="2800" i="0">
                            <a:solidFill>
                              <a:srgbClr val="000000"/>
                            </a:solidFill>
                            <a:highlight>
                              <a:srgbClr val="FFFFFF"/>
                            </a:highlight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  <m:r>
                      <a:rPr lang="en-IN" sz="2800" b="0" i="0" smtClean="0">
                        <a:solidFill>
                          <a:srgbClr val="000000"/>
                        </a:solidFill>
                        <a:highlight>
                          <a:srgbClr val="FFFFFF"/>
                        </a:highlight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IN" sz="2800" i="1">
                            <a:solidFill>
                              <a:srgbClr val="000000"/>
                            </a:solidFill>
                            <a:highlight>
                              <a:srgbClr val="FFFFFF"/>
                            </a:highlight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IN" sz="2800" b="0" i="0" smtClean="0">
                            <a:solidFill>
                              <a:srgbClr val="000000"/>
                            </a:solidFill>
                            <a:highlight>
                              <a:srgbClr val="FFFFFF"/>
                            </a:highlight>
                            <a:latin typeface="Cambria Math" panose="02040503050406030204" pitchFamily="18" charset="0"/>
                          </a:rPr>
                          <m:t>N</m:t>
                        </m:r>
                        <m:r>
                          <m:rPr>
                            <m:sty m:val="p"/>
                          </m:rPr>
                          <a:rPr lang="en-IN" sz="2800" i="0">
                            <a:solidFill>
                              <a:srgbClr val="000000"/>
                            </a:solidFill>
                            <a:highlight>
                              <a:srgbClr val="FFFFFF"/>
                            </a:highlight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IN" sz="2800" b="0" i="0" baseline="-25000" smtClean="0">
                            <a:solidFill>
                              <a:srgbClr val="000000"/>
                            </a:solidFill>
                            <a:highlight>
                              <a:srgbClr val="FFFFFF"/>
                            </a:highlight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IN" sz="2800" i="0">
                            <a:solidFill>
                              <a:srgbClr val="000000"/>
                            </a:solidFill>
                            <a:highlight>
                              <a:srgbClr val="FFFFFF"/>
                            </a:highlight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IN" sz="2800" dirty="0">
                    <a:solidFill>
                      <a:srgbClr val="000000"/>
                    </a:solidFill>
                    <a:highlight>
                      <a:srgbClr val="FFFFFF"/>
                    </a:highlight>
                    <a:latin typeface="ff5"/>
                  </a:rPr>
                  <a:t>,Hydrazine (NH</a:t>
                </a:r>
                <a:r>
                  <a:rPr lang="en-IN" sz="2800" baseline="-25000" dirty="0">
                    <a:solidFill>
                      <a:srgbClr val="000000"/>
                    </a:solidFill>
                    <a:highlight>
                      <a:srgbClr val="FFFFFF"/>
                    </a:highlight>
                    <a:latin typeface="ff5"/>
                  </a:rPr>
                  <a:t>2</a:t>
                </a:r>
                <a:r>
                  <a:rPr lang="en-IN" sz="2800" dirty="0">
                    <a:solidFill>
                      <a:srgbClr val="000000"/>
                    </a:solidFill>
                    <a:highlight>
                      <a:srgbClr val="FFFFFF"/>
                    </a:highlight>
                    <a:latin typeface="ff5"/>
                  </a:rPr>
                  <a:t>-NH</a:t>
                </a:r>
                <a:r>
                  <a:rPr lang="en-IN" sz="2800" baseline="-25000" dirty="0">
                    <a:solidFill>
                      <a:srgbClr val="000000"/>
                    </a:solidFill>
                    <a:highlight>
                      <a:srgbClr val="FFFFFF"/>
                    </a:highlight>
                    <a:latin typeface="ff5"/>
                  </a:rPr>
                  <a:t>2</a:t>
                </a:r>
                <a:r>
                  <a:rPr lang="en-IN" sz="2800" dirty="0">
                    <a:solidFill>
                      <a:srgbClr val="000000"/>
                    </a:solidFill>
                    <a:highlight>
                      <a:srgbClr val="FFFFFF"/>
                    </a:highlight>
                    <a:latin typeface="ff5"/>
                  </a:rPr>
                  <a:t>)</a:t>
                </a:r>
              </a:p>
              <a:p>
                <a:pPr algn="just"/>
                <a:endParaRPr lang="en-IN" sz="1000" i="0" dirty="0">
                  <a:solidFill>
                    <a:srgbClr val="000000"/>
                  </a:solidFill>
                  <a:effectLst/>
                  <a:highlight>
                    <a:srgbClr val="FFFFFF"/>
                  </a:highlight>
                  <a:latin typeface="ff5"/>
                </a:endParaRPr>
              </a:p>
              <a:p>
                <a:pPr algn="just"/>
                <a:r>
                  <a:rPr lang="en-IN" sz="2800" b="1" dirty="0">
                    <a:solidFill>
                      <a:srgbClr val="FF0000"/>
                    </a:solidFill>
                    <a:highlight>
                      <a:srgbClr val="FFFFFF"/>
                    </a:highlight>
                    <a:latin typeface="ff5"/>
                  </a:rPr>
                  <a:t>Therefore polydentate ligand may be chelating or </a:t>
                </a:r>
                <a:r>
                  <a:rPr lang="en-IN" sz="2800" b="1" dirty="0" err="1">
                    <a:solidFill>
                      <a:srgbClr val="FF0000"/>
                    </a:solidFill>
                    <a:highlight>
                      <a:srgbClr val="FFFFFF"/>
                    </a:highlight>
                    <a:latin typeface="ff5"/>
                  </a:rPr>
                  <a:t>briging</a:t>
                </a:r>
                <a:r>
                  <a:rPr lang="en-IN" sz="2800" b="1" dirty="0">
                    <a:solidFill>
                      <a:srgbClr val="FF0000"/>
                    </a:solidFill>
                    <a:highlight>
                      <a:srgbClr val="FFFFFF"/>
                    </a:highlight>
                    <a:latin typeface="ff5"/>
                  </a:rPr>
                  <a:t>.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A194B8E3-93B3-9177-3955-6DF0900B32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490" y="239484"/>
                <a:ext cx="4285761" cy="5909310"/>
              </a:xfrm>
              <a:prstGeom prst="rect">
                <a:avLst/>
              </a:prstGeom>
              <a:blipFill>
                <a:blip r:embed="rId2"/>
                <a:stretch>
                  <a:fillRect l="-2845" t="-1546" r="-4979" b="-195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C95B477E-2A4B-AC6B-7064-7E169B28A7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7620" y="1289788"/>
            <a:ext cx="4228019" cy="4336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5595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194B8E3-93B3-9177-3955-6DF0900B329C}"/>
              </a:ext>
            </a:extLst>
          </p:cNvPr>
          <p:cNvSpPr txBox="1"/>
          <p:nvPr/>
        </p:nvSpPr>
        <p:spPr>
          <a:xfrm>
            <a:off x="431514" y="297233"/>
            <a:ext cx="8280971" cy="2708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3600" b="1" dirty="0">
                <a:solidFill>
                  <a:srgbClr val="C00000"/>
                </a:solidFill>
                <a:highlight>
                  <a:srgbClr val="FFFFFF"/>
                </a:highlight>
                <a:latin typeface="ff8"/>
              </a:rPr>
              <a:t>Ligand</a:t>
            </a:r>
          </a:p>
          <a:p>
            <a:pPr algn="ctr"/>
            <a:endParaRPr lang="en-IN" sz="1000" b="1" dirty="0">
              <a:solidFill>
                <a:srgbClr val="FF0000"/>
              </a:solidFill>
              <a:highlight>
                <a:srgbClr val="FFFFFF"/>
              </a:highlight>
              <a:latin typeface="ff5"/>
            </a:endParaRPr>
          </a:p>
          <a:p>
            <a:pPr algn="just"/>
            <a:r>
              <a:rPr lang="en-IN" sz="2400" b="1" i="0" dirty="0">
                <a:effectLst/>
                <a:highlight>
                  <a:srgbClr val="FFFFFF"/>
                </a:highlight>
                <a:latin typeface="ff5"/>
              </a:rPr>
              <a:t>(e) Macrocyclic: a macrocyclic ligand has a number of donor centres as constituents of a closed ring system such as the donor atoms can hold a metal ion very effectively inside the cavity of the macrocycle. Ex. </a:t>
            </a:r>
            <a:r>
              <a:rPr lang="en-IN" sz="2400" b="1" i="0" dirty="0" err="1">
                <a:effectLst/>
                <a:highlight>
                  <a:srgbClr val="FFFFFF"/>
                </a:highlight>
                <a:latin typeface="ff5"/>
              </a:rPr>
              <a:t>Hemoglobin</a:t>
            </a:r>
            <a:r>
              <a:rPr lang="en-IN" sz="2400" b="1" i="0" dirty="0">
                <a:effectLst/>
                <a:highlight>
                  <a:srgbClr val="FFFFFF"/>
                </a:highlight>
                <a:latin typeface="ff5"/>
              </a:rPr>
              <a:t>, </a:t>
            </a:r>
            <a:r>
              <a:rPr lang="en-IN" sz="2400" b="1" i="0" dirty="0" err="1">
                <a:effectLst/>
                <a:highlight>
                  <a:srgbClr val="FFFFFF"/>
                </a:highlight>
                <a:latin typeface="ff5"/>
              </a:rPr>
              <a:t>Chlorophil</a:t>
            </a:r>
            <a:r>
              <a:rPr lang="en-IN" sz="2400" b="1" i="0" dirty="0">
                <a:effectLst/>
                <a:highlight>
                  <a:srgbClr val="FFFFFF"/>
                </a:highlight>
                <a:latin typeface="ff5"/>
              </a:rPr>
              <a:t> II etc.</a:t>
            </a:r>
          </a:p>
          <a:p>
            <a:pPr algn="just"/>
            <a:endParaRPr lang="en-IN" sz="2800" b="1" i="0" dirty="0">
              <a:effectLst/>
              <a:highlight>
                <a:srgbClr val="FFFFFF"/>
              </a:highlight>
              <a:latin typeface="Source Sans Pro" panose="020B0503030403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28830E4-8455-092F-F5AD-B1C923BFC1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3340" y="2718741"/>
            <a:ext cx="3743325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4854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194B8E3-93B3-9177-3955-6DF0900B329C}"/>
                  </a:ext>
                </a:extLst>
              </p:cNvPr>
              <p:cNvSpPr txBox="1"/>
              <p:nvPr/>
            </p:nvSpPr>
            <p:spPr>
              <a:xfrm>
                <a:off x="431514" y="297233"/>
                <a:ext cx="8280971" cy="57246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3200" b="1" dirty="0">
                    <a:solidFill>
                      <a:srgbClr val="C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Complexation: A Donor-Acceptor Interaction</a:t>
                </a:r>
              </a:p>
              <a:p>
                <a:pPr algn="ctr"/>
                <a:r>
                  <a:rPr lang="en-US" sz="3200" b="1" dirty="0">
                    <a:solidFill>
                      <a:srgbClr val="C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Lewis Acids </a:t>
                </a:r>
                <a:r>
                  <a:rPr lang="en-IN" sz="3200" b="1" dirty="0">
                    <a:solidFill>
                      <a:srgbClr val="C00000"/>
                    </a:solidFill>
                    <a:highlight>
                      <a:srgbClr val="FFFFFF"/>
                    </a:highlight>
                    <a:latin typeface="ff8"/>
                  </a:rPr>
                  <a:t>and Base</a:t>
                </a:r>
              </a:p>
              <a:p>
                <a:pPr algn="ctr"/>
                <a:endParaRPr lang="en-IN" sz="3600" b="1" dirty="0">
                  <a:solidFill>
                    <a:srgbClr val="C00000"/>
                  </a:solidFill>
                  <a:effectLst/>
                  <a:highlight>
                    <a:srgbClr val="FFFFFF"/>
                  </a:highlight>
                  <a:latin typeface="ff8"/>
                </a:endParaRPr>
              </a:p>
              <a:p>
                <a:pPr algn="ctr"/>
                <a:endParaRPr lang="en-IN" sz="1400" b="0" dirty="0">
                  <a:solidFill>
                    <a:srgbClr val="FF0000"/>
                  </a:solidFill>
                  <a:effectLst/>
                  <a:highlight>
                    <a:srgbClr val="FFFFFF"/>
                  </a:highlight>
                  <a:latin typeface="ff8"/>
                </a:endParaRPr>
              </a:p>
              <a:p>
                <a:pPr algn="just"/>
                <a:r>
                  <a:rPr lang="en-US" sz="2400" b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According to </a:t>
                </a:r>
                <a:r>
                  <a:rPr lang="en-US" sz="2400" b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</a:t>
                </a:r>
                <a:r>
                  <a:rPr lang="en-US" sz="2400" b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ewis acid base theory</a:t>
                </a:r>
              </a:p>
              <a:p>
                <a:pPr algn="just"/>
                <a:endParaRPr lang="en-US" sz="2400" b="1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sz="2400" b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Central metal ions (</a:t>
                </a:r>
                <a:r>
                  <a:rPr lang="en-US" sz="2400" b="1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M</a:t>
                </a:r>
                <a:r>
                  <a:rPr lang="en-US" sz="2400" b="1" baseline="300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+n</a:t>
                </a:r>
                <a:r>
                  <a:rPr lang="en-US" sz="2400" b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 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(specially the transition metal ions) in coordination complex are Lewis acids. They can accept electron pair from ligands which acts as Lewis base</a:t>
                </a:r>
                <a:endParaRPr lang="en-IN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endParaRPr lang="en-US" sz="2400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r>
                  <a:rPr lang="en-US" sz="2400" b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Ligands are Lewis bases</a:t>
                </a:r>
              </a:p>
              <a:p>
                <a:endParaRPr lang="en-IN" sz="24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r>
                  <a:rPr lang="en-US" sz="1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e.g. Cu</a:t>
                </a:r>
                <a:r>
                  <a:rPr lang="en-US" sz="1800" baseline="30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2+</a:t>
                </a:r>
                <a:r>
                  <a:rPr lang="en-US" sz="1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+ 4NH</a:t>
                </a:r>
                <a:r>
                  <a:rPr lang="en-US" sz="18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</a:t>
                </a:r>
                <a:r>
                  <a:rPr lang="en-US" sz="1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⇌</m:t>
                    </m:r>
                  </m:oMath>
                </a14:m>
                <a:r>
                  <a:rPr lang="en-US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[Cu(</a:t>
                </a:r>
                <a:r>
                  <a:rPr lang="en-US" sz="1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NH</a:t>
                </a:r>
                <a:r>
                  <a:rPr lang="en-US" sz="18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</a:t>
                </a:r>
                <a:r>
                  <a:rPr lang="en-US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1800" baseline="-25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en-US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]</a:t>
                </a:r>
                <a:r>
                  <a:rPr lang="en-US" sz="1800" baseline="30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2+</a:t>
                </a:r>
              </a:p>
              <a:p>
                <a:r>
                  <a:rPr lang="en-US" sz="18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  <a:endParaRPr lang="en-IN" sz="1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r>
                  <a:rPr lang="en-US" sz="16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Cu</a:t>
                </a:r>
                <a:r>
                  <a:rPr lang="en-US" sz="2400" baseline="30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2+ 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is Lewis acid and</a:t>
                </a:r>
                <a:r>
                  <a:rPr lang="en-US" sz="2400" baseline="30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NH</a:t>
                </a:r>
                <a:r>
                  <a:rPr lang="en-US" sz="2400" baseline="-25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 </a:t>
                </a:r>
                <a:r>
                  <a:rPr lang="en-US" sz="2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is Lewis base</a:t>
                </a:r>
                <a:endParaRPr lang="en-IN" sz="2300" dirty="0">
                  <a:solidFill>
                    <a:srgbClr val="000000"/>
                  </a:solidFill>
                  <a:highlight>
                    <a:srgbClr val="FFFFFF"/>
                  </a:highlight>
                  <a:latin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A194B8E3-93B3-9177-3955-6DF0900B32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514" y="297233"/>
                <a:ext cx="8280971" cy="5724644"/>
              </a:xfrm>
              <a:prstGeom prst="rect">
                <a:avLst/>
              </a:prstGeom>
              <a:blipFill>
                <a:blip r:embed="rId2"/>
                <a:stretch>
                  <a:fillRect l="-1178" t="-1491" r="-1105" b="-1384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1889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194B8E3-93B3-9177-3955-6DF0900B329C}"/>
              </a:ext>
            </a:extLst>
          </p:cNvPr>
          <p:cNvSpPr txBox="1"/>
          <p:nvPr/>
        </p:nvSpPr>
        <p:spPr>
          <a:xfrm>
            <a:off x="431514" y="297233"/>
            <a:ext cx="8280971" cy="35548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3200" b="1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Homolyptic</a:t>
            </a:r>
            <a:r>
              <a:rPr lang="en-IN" sz="32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&amp; </a:t>
            </a:r>
            <a:r>
              <a:rPr lang="en-IN" sz="3600" b="1" dirty="0" err="1">
                <a:solidFill>
                  <a:srgbClr val="C00000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Heterolyptic</a:t>
            </a:r>
            <a:r>
              <a:rPr lang="en-IN" sz="3600" b="1" dirty="0">
                <a:solidFill>
                  <a:srgbClr val="C00000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Complex</a:t>
            </a:r>
          </a:p>
          <a:p>
            <a:pPr algn="ctr"/>
            <a:endParaRPr lang="en-IN" sz="3600" b="1" dirty="0">
              <a:solidFill>
                <a:srgbClr val="C00000"/>
              </a:solidFill>
              <a:effectLst/>
              <a:highlight>
                <a:srgbClr val="FFFFFF"/>
              </a:highlight>
              <a:latin typeface="ff8"/>
            </a:endParaRPr>
          </a:p>
          <a:p>
            <a:pPr algn="ctr"/>
            <a:endParaRPr lang="en-IN" sz="1400" b="0" dirty="0">
              <a:solidFill>
                <a:srgbClr val="FF0000"/>
              </a:solidFill>
              <a:effectLst/>
              <a:highlight>
                <a:srgbClr val="FFFFFF"/>
              </a:highlight>
              <a:latin typeface="ff8"/>
            </a:endParaRPr>
          </a:p>
          <a:p>
            <a:pPr algn="just"/>
            <a:r>
              <a:rPr lang="en-IN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Homolyptic</a:t>
            </a:r>
            <a:r>
              <a:rPr lang="en-IN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When all the ligands around a metal ion are same in the complex, Ex. [Co(NH</a:t>
            </a:r>
            <a:r>
              <a:rPr lang="en-IN" sz="2400" b="1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IN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en-IN" sz="2400" b="1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en-IN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</a:t>
            </a:r>
            <a:r>
              <a:rPr lang="en-IN" sz="2400" b="1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3+</a:t>
            </a:r>
          </a:p>
          <a:p>
            <a:pPr algn="just"/>
            <a:endParaRPr lang="en-IN" sz="2400" b="1" dirty="0">
              <a:solidFill>
                <a:srgbClr val="000000"/>
              </a:solidFill>
              <a:highlight>
                <a:srgbClr val="FFFFFF"/>
              </a:highligh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IN" sz="2400" b="1" dirty="0" err="1">
                <a:solidFill>
                  <a:srgbClr val="000000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Heterolyptic</a:t>
            </a:r>
            <a:r>
              <a:rPr lang="en-IN" sz="2400" b="1" dirty="0">
                <a:solidFill>
                  <a:srgbClr val="000000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IN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When the ligands around a metal ion are different in the complex, Ex. [</a:t>
            </a:r>
            <a:r>
              <a:rPr lang="en-IN" sz="20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CoCl</a:t>
            </a:r>
            <a:r>
              <a:rPr lang="en-IN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(NH</a:t>
            </a:r>
            <a:r>
              <a:rPr lang="en-IN" sz="2000" b="1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IN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en-IN" sz="2000" b="1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en-IN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</a:t>
            </a:r>
            <a:r>
              <a:rPr lang="en-IN" sz="2000" b="1" baseline="30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IN" sz="2000" b="1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</a:t>
            </a:r>
          </a:p>
          <a:p>
            <a:pPr algn="just"/>
            <a:endParaRPr lang="en-IN" sz="2300" dirty="0">
              <a:solidFill>
                <a:srgbClr val="000000"/>
              </a:solidFill>
              <a:highlight>
                <a:srgbClr val="FFFFFF"/>
              </a:highlight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02309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1" name="Text Box 3">
            <a:extLst>
              <a:ext uri="{FF2B5EF4-FFF2-40B4-BE49-F238E27FC236}">
                <a16:creationId xmlns:a16="http://schemas.microsoft.com/office/drawing/2014/main" id="{E2334A4F-9939-C377-06C3-BC64ACC593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568" y="1227575"/>
            <a:ext cx="7920880" cy="5324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  <a:spcAft>
                <a:spcPts val="1200"/>
              </a:spcAft>
            </a:pPr>
            <a:r>
              <a:rPr lang="en-IN" altLang="en-US" b="1" dirty="0">
                <a:latin typeface="Times New Roman" panose="02020603050405020304" pitchFamily="18" charset="0"/>
              </a:rPr>
              <a:t>W.U. Malik, G.D. Tuli &amp; R.D. Madan, Selected Topics in Inorganic Chemistry, S. Chand &amp; Company Ltd.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</a:pPr>
            <a:r>
              <a:rPr lang="en-IN" altLang="en-US" b="1" dirty="0" err="1">
                <a:latin typeface="Times New Roman" panose="02020603050405020304" pitchFamily="18" charset="0"/>
              </a:rPr>
              <a:t>Ashim</a:t>
            </a:r>
            <a:r>
              <a:rPr lang="en-IN" altLang="en-US" b="1" dirty="0">
                <a:latin typeface="Times New Roman" panose="02020603050405020304" pitchFamily="18" charset="0"/>
              </a:rPr>
              <a:t> K Das &amp; Mahua Das, </a:t>
            </a:r>
            <a:r>
              <a:rPr lang="en-IN" altLang="en-US" b="1" i="1" dirty="0">
                <a:latin typeface="Times New Roman" panose="02020603050405020304" pitchFamily="18" charset="0"/>
              </a:rPr>
              <a:t>Fundamental Concept of Inorganic Chemistry</a:t>
            </a:r>
            <a:r>
              <a:rPr lang="en-IN" altLang="en-US" b="1" dirty="0">
                <a:latin typeface="Times New Roman" panose="02020603050405020304" pitchFamily="18" charset="0"/>
              </a:rPr>
              <a:t>, CBC Publishers &amp; Distributors, Volume 4, First Edition, 2014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</a:pPr>
            <a:r>
              <a:rPr lang="en-IN" altLang="en-US" b="1" dirty="0">
                <a:latin typeface="Times New Roman" panose="02020603050405020304" pitchFamily="18" charset="0"/>
              </a:rPr>
              <a:t> R.L. Dutta &amp; G.S. De, Inorganic Chemistry, Part-1, The New Book Stall, 6</a:t>
            </a:r>
            <a:r>
              <a:rPr lang="en-IN" altLang="en-US" b="1" baseline="30000" dirty="0">
                <a:latin typeface="Times New Roman" panose="02020603050405020304" pitchFamily="18" charset="0"/>
              </a:rPr>
              <a:t>th</a:t>
            </a:r>
            <a:r>
              <a:rPr lang="en-IN" altLang="en-US" b="1" dirty="0">
                <a:latin typeface="Times New Roman" panose="02020603050405020304" pitchFamily="18" charset="0"/>
              </a:rPr>
              <a:t> Edition 2009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A45D187-D7D3-7301-F89F-7A8F74D68661}"/>
              </a:ext>
            </a:extLst>
          </p:cNvPr>
          <p:cNvSpPr txBox="1"/>
          <p:nvPr/>
        </p:nvSpPr>
        <p:spPr>
          <a:xfrm>
            <a:off x="2286000" y="277666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Reference</a:t>
            </a:r>
            <a:endParaRPr lang="en-US" altLang="en-US" sz="3600" dirty="0">
              <a:solidFill>
                <a:srgbClr val="C0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1">
            <a:extLst>
              <a:ext uri="{FF2B5EF4-FFF2-40B4-BE49-F238E27FC236}">
                <a16:creationId xmlns:a16="http://schemas.microsoft.com/office/drawing/2014/main" id="{5168B2B1-4421-EEA0-AC29-4951BB54AB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59092" y="2564904"/>
            <a:ext cx="3397084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5400" b="1" dirty="0">
                <a:latin typeface="Times New Roman" panose="02020603050405020304" pitchFamily="18" charset="0"/>
              </a:rPr>
              <a:t>Thank you</a:t>
            </a:r>
            <a:endParaRPr lang="en-US" altLang="en-US" sz="540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2726</TotalTime>
  <Words>1443</Words>
  <Application>Microsoft Office PowerPoint</Application>
  <PresentationFormat>On-screen Show (4:3)</PresentationFormat>
  <Paragraphs>195</Paragraphs>
  <Slides>33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4" baseType="lpstr">
      <vt:lpstr>Arial</vt:lpstr>
      <vt:lpstr>Calibri</vt:lpstr>
      <vt:lpstr>Cambria Math</vt:lpstr>
      <vt:lpstr>ff4</vt:lpstr>
      <vt:lpstr>ff5</vt:lpstr>
      <vt:lpstr>ff7</vt:lpstr>
      <vt:lpstr>ff8</vt:lpstr>
      <vt:lpstr>ff9</vt:lpstr>
      <vt:lpstr>Source Sans Pro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/>
  <dc:creator>Semanti Basu</dc:creator>
  <cp:keywords/>
  <dc:description>generated using python-pptx</dc:description>
  <cp:lastModifiedBy>Semanti Basu</cp:lastModifiedBy>
  <cp:revision>130</cp:revision>
  <dcterms:created xsi:type="dcterms:W3CDTF">2013-01-27T09:14:16Z</dcterms:created>
  <dcterms:modified xsi:type="dcterms:W3CDTF">2024-12-20T13:42:23Z</dcterms:modified>
  <cp:category/>
</cp:coreProperties>
</file>