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9"/>
  </p:notesMasterIdLst>
  <p:sldIdLst>
    <p:sldId id="256" r:id="rId2"/>
    <p:sldId id="358" r:id="rId3"/>
    <p:sldId id="380" r:id="rId4"/>
    <p:sldId id="381" r:id="rId5"/>
    <p:sldId id="273" r:id="rId6"/>
    <p:sldId id="360" r:id="rId7"/>
    <p:sldId id="281" r:id="rId8"/>
    <p:sldId id="282" r:id="rId9"/>
    <p:sldId id="372" r:id="rId10"/>
    <p:sldId id="373" r:id="rId11"/>
    <p:sldId id="374" r:id="rId12"/>
    <p:sldId id="375" r:id="rId13"/>
    <p:sldId id="376" r:id="rId14"/>
    <p:sldId id="377" r:id="rId15"/>
    <p:sldId id="390" r:id="rId16"/>
    <p:sldId id="361" r:id="rId17"/>
    <p:sldId id="392" r:id="rId18"/>
    <p:sldId id="292" r:id="rId19"/>
    <p:sldId id="295" r:id="rId20"/>
    <p:sldId id="394" r:id="rId21"/>
    <p:sldId id="293" r:id="rId22"/>
    <p:sldId id="294" r:id="rId23"/>
    <p:sldId id="389" r:id="rId24"/>
    <p:sldId id="395" r:id="rId25"/>
    <p:sldId id="396" r:id="rId26"/>
    <p:sldId id="397" r:id="rId27"/>
    <p:sldId id="398" r:id="rId28"/>
    <p:sldId id="399" r:id="rId29"/>
    <p:sldId id="365" r:id="rId30"/>
    <p:sldId id="366" r:id="rId31"/>
    <p:sldId id="287" r:id="rId32"/>
    <p:sldId id="367" r:id="rId33"/>
    <p:sldId id="288" r:id="rId34"/>
    <p:sldId id="368" r:id="rId35"/>
    <p:sldId id="400" r:id="rId36"/>
    <p:sldId id="378" r:id="rId37"/>
    <p:sldId id="379" r:id="rId3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p:restoredLeft sz="6688" autoAdjust="0"/>
    <p:restoredTop sz="93197" autoAdjust="0"/>
  </p:normalViewPr>
  <p:slideViewPr>
    <p:cSldViewPr snapToGrid="0" snapToObjects="1">
      <p:cViewPr varScale="1">
        <p:scale>
          <a:sx n="62" d="100"/>
          <a:sy n="62" d="100"/>
        </p:scale>
        <p:origin x="1884" y="3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D05E2B8-604B-4574-9314-B45EEE74603D}" type="datetimeFigureOut">
              <a:rPr lang="en-IN" smtClean="0"/>
              <a:t>21-12-2024</a:t>
            </a:fld>
            <a:endParaRPr lang="en-IN"/>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9725D3E-34FC-4286-BF12-823E39144B62}" type="slidenum">
              <a:rPr lang="en-IN" smtClean="0"/>
              <a:t>‹#›</a:t>
            </a:fld>
            <a:endParaRPr lang="en-IN"/>
          </a:p>
        </p:txBody>
      </p:sp>
    </p:spTree>
    <p:extLst>
      <p:ext uri="{BB962C8B-B14F-4D97-AF65-F5344CB8AC3E}">
        <p14:creationId xmlns:p14="http://schemas.microsoft.com/office/powerpoint/2010/main" val="9665585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12/21/2024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12/21/2024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12/21/2024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12/21/2024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12/21/2024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12/21/2024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12/21/2024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12/21/2024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12/21/2024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12/21/2024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12/21/2024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22.png"/><Relationship Id="rId1" Type="http://schemas.openxmlformats.org/officeDocument/2006/relationships/slideLayout" Target="../slideLayouts/slideLayout7.xml"/><Relationship Id="rId5" Type="http://schemas.microsoft.com/office/2007/relationships/hdphoto" Target="../media/hdphoto9.wdp"/><Relationship Id="rId4" Type="http://schemas.openxmlformats.org/officeDocument/2006/relationships/image" Target="../media/image23.png"/></Relationships>
</file>

<file path=ppt/slides/_rels/slide29.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2021804-73C7-D1BB-60B2-FFAB878D4FD9}"/>
              </a:ext>
            </a:extLst>
          </p:cNvPr>
          <p:cNvSpPr txBox="1"/>
          <p:nvPr/>
        </p:nvSpPr>
        <p:spPr>
          <a:xfrm>
            <a:off x="1633590" y="1027684"/>
            <a:ext cx="6051479" cy="1323439"/>
          </a:xfrm>
          <a:prstGeom prst="rect">
            <a:avLst/>
          </a:prstGeom>
          <a:noFill/>
        </p:spPr>
        <p:txBody>
          <a:bodyPr wrap="square">
            <a:spAutoFit/>
          </a:bodyPr>
          <a:lstStyle/>
          <a:p>
            <a:pPr algn="ctr" eaLnBrk="1" hangingPunct="1">
              <a:spcBef>
                <a:spcPct val="0"/>
              </a:spcBef>
              <a:buFont typeface="Arial" panose="020B0604020202020204" pitchFamily="34" charset="0"/>
              <a:buNone/>
            </a:pPr>
            <a:r>
              <a:rPr lang="en-US" altLang="en-US" sz="4000" b="1" dirty="0">
                <a:solidFill>
                  <a:srgbClr val="C00000"/>
                </a:solidFill>
                <a:latin typeface="Times New Roman" panose="02020603050405020304" pitchFamily="18" charset="0"/>
              </a:rPr>
              <a:t>Coordination Chemistry-I (part-2)</a:t>
            </a:r>
          </a:p>
        </p:txBody>
      </p:sp>
      <p:sp>
        <p:nvSpPr>
          <p:cNvPr id="6" name="TextBox 5">
            <a:extLst>
              <a:ext uri="{FF2B5EF4-FFF2-40B4-BE49-F238E27FC236}">
                <a16:creationId xmlns:a16="http://schemas.microsoft.com/office/drawing/2014/main" id="{0206936F-A68A-108C-9416-465F3D2E4BEA}"/>
              </a:ext>
            </a:extLst>
          </p:cNvPr>
          <p:cNvSpPr txBox="1"/>
          <p:nvPr/>
        </p:nvSpPr>
        <p:spPr>
          <a:xfrm>
            <a:off x="2337370" y="3766570"/>
            <a:ext cx="4572000" cy="1508105"/>
          </a:xfrm>
          <a:prstGeom prst="rect">
            <a:avLst/>
          </a:prstGeom>
          <a:noFill/>
        </p:spPr>
        <p:txBody>
          <a:bodyPr wrap="square">
            <a:spAutoFit/>
          </a:bodyPr>
          <a:lstStyle/>
          <a:p>
            <a:pPr marL="257175" indent="-257175" algn="ctr">
              <a:defRPr/>
            </a:pPr>
            <a:r>
              <a:rPr lang="en-US" sz="2000" dirty="0">
                <a:solidFill>
                  <a:srgbClr val="7030A0"/>
                </a:solidFill>
              </a:rPr>
              <a:t>Dr. Semanti Basu</a:t>
            </a:r>
          </a:p>
          <a:p>
            <a:pPr algn="ctr"/>
            <a:r>
              <a:rPr lang="en-US" altLang="en-US" sz="1800" dirty="0">
                <a:solidFill>
                  <a:srgbClr val="7030A0"/>
                </a:solidFill>
              </a:rPr>
              <a:t>Assistant Professor</a:t>
            </a:r>
          </a:p>
          <a:p>
            <a:pPr algn="ctr"/>
            <a:r>
              <a:rPr lang="en-US" altLang="en-US" sz="1800" dirty="0">
                <a:solidFill>
                  <a:srgbClr val="7030A0"/>
                </a:solidFill>
              </a:rPr>
              <a:t>Department of Chemistry</a:t>
            </a:r>
          </a:p>
          <a:p>
            <a:pPr algn="ctr"/>
            <a:r>
              <a:rPr lang="en-US" altLang="en-US" sz="1800" dirty="0">
                <a:solidFill>
                  <a:srgbClr val="7030A0"/>
                </a:solidFill>
              </a:rPr>
              <a:t>Bejoy Narayan Mahavidyalaya,</a:t>
            </a:r>
          </a:p>
          <a:p>
            <a:pPr algn="ctr"/>
            <a:r>
              <a:rPr lang="en-US" altLang="en-US" sz="1800" dirty="0" err="1">
                <a:solidFill>
                  <a:srgbClr val="7030A0"/>
                </a:solidFill>
              </a:rPr>
              <a:t>Itachuna</a:t>
            </a:r>
            <a:r>
              <a:rPr lang="en-US" altLang="en-US" sz="1800" dirty="0">
                <a:solidFill>
                  <a:srgbClr val="7030A0"/>
                </a:solidFill>
              </a:rPr>
              <a:t>, Hooghly, W. B., India</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194B8E3-93B3-9177-3955-6DF0900B329C}"/>
              </a:ext>
            </a:extLst>
          </p:cNvPr>
          <p:cNvSpPr txBox="1"/>
          <p:nvPr/>
        </p:nvSpPr>
        <p:spPr>
          <a:xfrm>
            <a:off x="431514" y="393483"/>
            <a:ext cx="8280971" cy="6370975"/>
          </a:xfrm>
          <a:prstGeom prst="rect">
            <a:avLst/>
          </a:prstGeom>
          <a:noFill/>
        </p:spPr>
        <p:txBody>
          <a:bodyPr wrap="square">
            <a:spAutoFit/>
          </a:bodyPr>
          <a:lstStyle/>
          <a:p>
            <a:pPr algn="ctr"/>
            <a:r>
              <a:rPr lang="en-IN" sz="3500" b="1" dirty="0">
                <a:solidFill>
                  <a:srgbClr val="C00000"/>
                </a:solidFill>
                <a:highlight>
                  <a:srgbClr val="FFFFFF"/>
                </a:highlight>
                <a:latin typeface="Times New Roman" panose="02020603050405020304" pitchFamily="18" charset="0"/>
                <a:ea typeface="Calibri" panose="020F0502020204030204" pitchFamily="34" charset="0"/>
                <a:cs typeface="Times New Roman" panose="02020603050405020304" pitchFamily="18" charset="0"/>
              </a:rPr>
              <a:t>Coordination Number &amp; Stereo Chemistry</a:t>
            </a:r>
          </a:p>
          <a:p>
            <a:pPr algn="ctr"/>
            <a:endParaRPr lang="en-IN" sz="3600" b="1" dirty="0">
              <a:solidFill>
                <a:srgbClr val="C00000"/>
              </a:solidFill>
              <a:effectLst/>
              <a:highlight>
                <a:srgbClr val="FFFFFF"/>
              </a:highlight>
              <a:latin typeface="ff8"/>
            </a:endParaRPr>
          </a:p>
          <a:p>
            <a:pPr algn="ctr"/>
            <a:endParaRPr lang="en-IN" sz="1400" b="0" dirty="0">
              <a:solidFill>
                <a:srgbClr val="FF0000"/>
              </a:solidFill>
              <a:effectLst/>
              <a:highlight>
                <a:srgbClr val="FFFFFF"/>
              </a:highlight>
              <a:latin typeface="ff8"/>
            </a:endParaRPr>
          </a:p>
          <a:p>
            <a:pPr marL="457200" indent="-457200" algn="just">
              <a:buAutoNum type="arabicPeriod"/>
            </a:pPr>
            <a:r>
              <a:rPr lang="en-IN" sz="3600" dirty="0">
                <a:effectLst/>
                <a:latin typeface="Times New Roman" panose="02020603050405020304" pitchFamily="18" charset="0"/>
                <a:ea typeface="Calibri" panose="020F0502020204030204" pitchFamily="34" charset="0"/>
                <a:cs typeface="Times New Roman" panose="02020603050405020304" pitchFamily="18" charset="0"/>
              </a:rPr>
              <a:t>Since an attraction between a metal ion and dipolar molecules or anions is involved the coordination number will tend to be as large as possible.</a:t>
            </a:r>
          </a:p>
          <a:p>
            <a:pPr algn="just"/>
            <a:endParaRPr lang="en-IN" sz="36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en-IN" sz="3600" dirty="0">
                <a:effectLst/>
                <a:latin typeface="Times New Roman" panose="02020603050405020304" pitchFamily="18" charset="0"/>
                <a:ea typeface="Calibri" panose="020F0502020204030204" pitchFamily="34" charset="0"/>
                <a:cs typeface="Times New Roman" panose="02020603050405020304" pitchFamily="18" charset="0"/>
              </a:rPr>
              <a:t>2. The arrangement of the coordinated ligands must be such that it minimises the electrostatic repulsion between ligands.</a:t>
            </a:r>
          </a:p>
        </p:txBody>
      </p:sp>
    </p:spTree>
    <p:extLst>
      <p:ext uri="{BB962C8B-B14F-4D97-AF65-F5344CB8AC3E}">
        <p14:creationId xmlns:p14="http://schemas.microsoft.com/office/powerpoint/2010/main" val="19283320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194B8E3-93B3-9177-3955-6DF0900B329C}"/>
              </a:ext>
            </a:extLst>
          </p:cNvPr>
          <p:cNvSpPr txBox="1"/>
          <p:nvPr/>
        </p:nvSpPr>
        <p:spPr>
          <a:xfrm rot="16200000">
            <a:off x="-1679848" y="3185341"/>
            <a:ext cx="5825483" cy="461665"/>
          </a:xfrm>
          <a:prstGeom prst="rect">
            <a:avLst/>
          </a:prstGeom>
          <a:noFill/>
        </p:spPr>
        <p:txBody>
          <a:bodyPr wrap="square">
            <a:spAutoFit/>
          </a:bodyPr>
          <a:lstStyle/>
          <a:p>
            <a:pPr algn="ctr"/>
            <a:r>
              <a:rPr lang="en-IN" sz="2400" b="1" dirty="0">
                <a:solidFill>
                  <a:srgbClr val="C00000"/>
                </a:solidFill>
                <a:highlight>
                  <a:srgbClr val="FFFFFF"/>
                </a:highlight>
                <a:latin typeface="Times New Roman" panose="02020603050405020304" pitchFamily="18" charset="0"/>
                <a:ea typeface="Calibri" panose="020F0502020204030204" pitchFamily="34" charset="0"/>
                <a:cs typeface="Times New Roman" panose="02020603050405020304" pitchFamily="18" charset="0"/>
              </a:rPr>
              <a:t>Coordination Number &amp; Stereo Chemistry</a:t>
            </a:r>
            <a:endParaRPr lang="en-IN" sz="2400" b="0" dirty="0">
              <a:solidFill>
                <a:srgbClr val="FF0000"/>
              </a:solidFill>
              <a:effectLst/>
              <a:highlight>
                <a:srgbClr val="FFFFFF"/>
              </a:highlight>
              <a:latin typeface="ff8"/>
            </a:endParaRPr>
          </a:p>
        </p:txBody>
      </p:sp>
      <p:pic>
        <p:nvPicPr>
          <p:cNvPr id="4" name="Picture 3">
            <a:extLst>
              <a:ext uri="{FF2B5EF4-FFF2-40B4-BE49-F238E27FC236}">
                <a16:creationId xmlns:a16="http://schemas.microsoft.com/office/drawing/2014/main" id="{D0959BCD-1368-85D8-7D9F-BF0185BEB16A}"/>
              </a:ext>
            </a:extLst>
          </p:cNvPr>
          <p:cNvPicPr>
            <a:picLocks noChangeAspect="1"/>
          </p:cNvPicPr>
          <p:nvPr/>
        </p:nvPicPr>
        <p:blipFill>
          <a:blip r:embed="rId2"/>
          <a:stretch>
            <a:fillRect/>
          </a:stretch>
        </p:blipFill>
        <p:spPr>
          <a:xfrm>
            <a:off x="2300287" y="61912"/>
            <a:ext cx="4543425" cy="6734175"/>
          </a:xfrm>
          <a:prstGeom prst="rect">
            <a:avLst/>
          </a:prstGeom>
        </p:spPr>
      </p:pic>
    </p:spTree>
    <p:extLst>
      <p:ext uri="{BB962C8B-B14F-4D97-AF65-F5344CB8AC3E}">
        <p14:creationId xmlns:p14="http://schemas.microsoft.com/office/powerpoint/2010/main" val="37031454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194B8E3-93B3-9177-3955-6DF0900B329C}"/>
              </a:ext>
            </a:extLst>
          </p:cNvPr>
          <p:cNvSpPr txBox="1"/>
          <p:nvPr/>
        </p:nvSpPr>
        <p:spPr>
          <a:xfrm>
            <a:off x="970887" y="205833"/>
            <a:ext cx="7087425" cy="461665"/>
          </a:xfrm>
          <a:prstGeom prst="rect">
            <a:avLst/>
          </a:prstGeom>
          <a:noFill/>
        </p:spPr>
        <p:txBody>
          <a:bodyPr wrap="square">
            <a:spAutoFit/>
          </a:bodyPr>
          <a:lstStyle/>
          <a:p>
            <a:pPr algn="ctr"/>
            <a:r>
              <a:rPr lang="en-IN" sz="2400" b="1" dirty="0">
                <a:solidFill>
                  <a:srgbClr val="C00000"/>
                </a:solidFill>
                <a:highlight>
                  <a:srgbClr val="FFFFFF"/>
                </a:highlight>
                <a:latin typeface="Times New Roman" panose="02020603050405020304" pitchFamily="18" charset="0"/>
                <a:ea typeface="Calibri" panose="020F0502020204030204" pitchFamily="34" charset="0"/>
                <a:cs typeface="Times New Roman" panose="02020603050405020304" pitchFamily="18" charset="0"/>
              </a:rPr>
              <a:t>Coordination Number, Geometry &amp; hybridisation </a:t>
            </a:r>
            <a:endParaRPr lang="en-IN" sz="2400" b="0" dirty="0">
              <a:solidFill>
                <a:srgbClr val="FF0000"/>
              </a:solidFill>
              <a:effectLst/>
              <a:highlight>
                <a:srgbClr val="FFFFFF"/>
              </a:highlight>
              <a:latin typeface="ff8"/>
            </a:endParaRPr>
          </a:p>
        </p:txBody>
      </p:sp>
      <p:pic>
        <p:nvPicPr>
          <p:cNvPr id="5" name="Picture 4">
            <a:extLst>
              <a:ext uri="{FF2B5EF4-FFF2-40B4-BE49-F238E27FC236}">
                <a16:creationId xmlns:a16="http://schemas.microsoft.com/office/drawing/2014/main" id="{9E15D8EF-8360-BB56-72D0-6849C438A558}"/>
              </a:ext>
            </a:extLst>
          </p:cNvPr>
          <p:cNvPicPr>
            <a:picLocks noChangeAspect="1"/>
          </p:cNvPicPr>
          <p:nvPr/>
        </p:nvPicPr>
        <p:blipFill>
          <a:blip r:embed="rId2"/>
          <a:stretch>
            <a:fillRect/>
          </a:stretch>
        </p:blipFill>
        <p:spPr>
          <a:xfrm>
            <a:off x="431471" y="821930"/>
            <a:ext cx="8438498" cy="5928190"/>
          </a:xfrm>
          <a:prstGeom prst="rect">
            <a:avLst/>
          </a:prstGeom>
        </p:spPr>
      </p:pic>
    </p:spTree>
    <p:extLst>
      <p:ext uri="{BB962C8B-B14F-4D97-AF65-F5344CB8AC3E}">
        <p14:creationId xmlns:p14="http://schemas.microsoft.com/office/powerpoint/2010/main" val="38676951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8-Cordination-compound-18-638.jpg"/>
          <p:cNvPicPr>
            <a:picLocks noChangeAspect="1"/>
          </p:cNvPicPr>
          <p:nvPr/>
        </p:nvPicPr>
        <p:blipFill>
          <a:blip r:embed="rId2"/>
          <a:stretch>
            <a:fillRect/>
          </a:stretch>
        </p:blipFill>
        <p:spPr>
          <a:xfrm>
            <a:off x="0" y="4571"/>
            <a:ext cx="9144000" cy="685800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139900D-0C7C-4A52-7B91-608E8E9B7A6F}"/>
              </a:ext>
            </a:extLst>
          </p:cNvPr>
          <p:cNvPicPr>
            <a:picLocks noChangeAspect="1"/>
          </p:cNvPicPr>
          <p:nvPr/>
        </p:nvPicPr>
        <p:blipFill>
          <a:blip r:embed="rId2"/>
          <a:stretch>
            <a:fillRect/>
          </a:stretch>
        </p:blipFill>
        <p:spPr>
          <a:xfrm>
            <a:off x="215755" y="124115"/>
            <a:ext cx="8752484" cy="6564363"/>
          </a:xfrm>
          <a:prstGeom prst="rect">
            <a:avLst/>
          </a:prstGeom>
        </p:spPr>
      </p:pic>
    </p:spTree>
    <p:extLst>
      <p:ext uri="{BB962C8B-B14F-4D97-AF65-F5344CB8AC3E}">
        <p14:creationId xmlns:p14="http://schemas.microsoft.com/office/powerpoint/2010/main" val="32357953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26-Cordination-compound-26-638.jpg"/>
          <p:cNvPicPr>
            <a:picLocks noChangeAspect="1"/>
          </p:cNvPicPr>
          <p:nvPr/>
        </p:nvPicPr>
        <p:blipFill>
          <a:blip r:embed="rId2"/>
          <a:stretch>
            <a:fillRect/>
          </a:stretch>
        </p:blipFill>
        <p:spPr>
          <a:xfrm>
            <a:off x="113018" y="4571"/>
            <a:ext cx="8866598" cy="6649949"/>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27-Cordination-compound-27-638.jpg"/>
          <p:cNvPicPr>
            <a:picLocks noChangeAspect="1"/>
          </p:cNvPicPr>
          <p:nvPr/>
        </p:nvPicPr>
        <p:blipFill>
          <a:blip r:embed="rId2"/>
          <a:stretch>
            <a:fillRect/>
          </a:stretch>
        </p:blipFill>
        <p:spPr>
          <a:xfrm>
            <a:off x="0" y="4571"/>
            <a:ext cx="9144000" cy="685800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23920D1-78C8-3CBB-A4E5-ED02314CC175}"/>
              </a:ext>
            </a:extLst>
          </p:cNvPr>
          <p:cNvPicPr>
            <a:picLocks noChangeAspect="1"/>
          </p:cNvPicPr>
          <p:nvPr/>
        </p:nvPicPr>
        <p:blipFill>
          <a:blip r:embed="rId2">
            <a:biLevel thresh="50000"/>
            <a:extLst>
              <a:ext uri="{BEBA8EAE-BF5A-486C-A8C5-ECC9F3942E4B}">
                <a14:imgProps xmlns:a14="http://schemas.microsoft.com/office/drawing/2010/main">
                  <a14:imgLayer r:embed="rId3">
                    <a14:imgEffect>
                      <a14:sharpenSoften amount="100000"/>
                    </a14:imgEffect>
                  </a14:imgLayer>
                </a14:imgProps>
              </a:ext>
            </a:extLst>
          </a:blip>
          <a:stretch>
            <a:fillRect/>
          </a:stretch>
        </p:blipFill>
        <p:spPr>
          <a:xfrm>
            <a:off x="1364371" y="0"/>
            <a:ext cx="6415257" cy="6858000"/>
          </a:xfrm>
          <a:prstGeom prst="rect">
            <a:avLst/>
          </a:prstGeom>
        </p:spPr>
      </p:pic>
    </p:spTree>
    <p:extLst>
      <p:ext uri="{BB962C8B-B14F-4D97-AF65-F5344CB8AC3E}">
        <p14:creationId xmlns:p14="http://schemas.microsoft.com/office/powerpoint/2010/main" val="5327489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194B8E3-93B3-9177-3955-6DF0900B329C}"/>
              </a:ext>
            </a:extLst>
          </p:cNvPr>
          <p:cNvSpPr txBox="1"/>
          <p:nvPr/>
        </p:nvSpPr>
        <p:spPr>
          <a:xfrm>
            <a:off x="431514" y="74989"/>
            <a:ext cx="8280971" cy="1200329"/>
          </a:xfrm>
          <a:prstGeom prst="rect">
            <a:avLst/>
          </a:prstGeom>
          <a:noFill/>
        </p:spPr>
        <p:txBody>
          <a:bodyPr wrap="square">
            <a:spAutoFit/>
          </a:bodyPr>
          <a:lstStyle/>
          <a:p>
            <a:pPr algn="ctr"/>
            <a:endParaRPr lang="en-IN" sz="3600" b="1" dirty="0">
              <a:solidFill>
                <a:srgbClr val="FF0000"/>
              </a:solidFill>
              <a:effectLst/>
              <a:highlight>
                <a:srgbClr val="FFFFFF"/>
              </a:highlight>
              <a:latin typeface="ff8"/>
            </a:endParaRPr>
          </a:p>
          <a:p>
            <a:pPr algn="ctr"/>
            <a:endParaRPr lang="en-IN" sz="3600" b="1" dirty="0">
              <a:solidFill>
                <a:srgbClr val="FF0000"/>
              </a:solidFill>
              <a:effectLst/>
              <a:highlight>
                <a:srgbClr val="FFFFFF"/>
              </a:highlight>
              <a:latin typeface="ff8"/>
            </a:endParaRPr>
          </a:p>
        </p:txBody>
      </p:sp>
      <p:pic>
        <p:nvPicPr>
          <p:cNvPr id="6" name="Picture 5">
            <a:extLst>
              <a:ext uri="{FF2B5EF4-FFF2-40B4-BE49-F238E27FC236}">
                <a16:creationId xmlns:a16="http://schemas.microsoft.com/office/drawing/2014/main" id="{18B4AF88-7AC4-061A-6514-BB6F8F824F49}"/>
              </a:ext>
            </a:extLst>
          </p:cNvPr>
          <p:cNvPicPr>
            <a:picLocks noChangeAspect="1"/>
          </p:cNvPicPr>
          <p:nvPr/>
        </p:nvPicPr>
        <p:blipFill>
          <a:blip r:embed="rId2">
            <a:biLevel thresh="50000"/>
            <a:extLst>
              <a:ext uri="{BEBA8EAE-BF5A-486C-A8C5-ECC9F3942E4B}">
                <a14:imgProps xmlns:a14="http://schemas.microsoft.com/office/drawing/2010/main">
                  <a14:imgLayer r:embed="rId3">
                    <a14:imgEffect>
                      <a14:sharpenSoften amount="100000"/>
                    </a14:imgEffect>
                  </a14:imgLayer>
                </a14:imgProps>
              </a:ext>
            </a:extLst>
          </a:blip>
          <a:stretch>
            <a:fillRect/>
          </a:stretch>
        </p:blipFill>
        <p:spPr>
          <a:xfrm>
            <a:off x="1196578" y="0"/>
            <a:ext cx="6750844" cy="6858000"/>
          </a:xfrm>
          <a:prstGeom prst="rect">
            <a:avLst/>
          </a:prstGeom>
        </p:spPr>
      </p:pic>
    </p:spTree>
    <p:extLst>
      <p:ext uri="{BB962C8B-B14F-4D97-AF65-F5344CB8AC3E}">
        <p14:creationId xmlns:p14="http://schemas.microsoft.com/office/powerpoint/2010/main" val="11790827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98A3BA8-4476-01A5-E690-C1F767328969}"/>
              </a:ext>
            </a:extLst>
          </p:cNvPr>
          <p:cNvPicPr>
            <a:picLocks noChangeAspect="1"/>
          </p:cNvPicPr>
          <p:nvPr/>
        </p:nvPicPr>
        <p:blipFill>
          <a:blip r:embed="rId2">
            <a:biLevel thresh="50000"/>
          </a:blip>
          <a:stretch>
            <a:fillRect/>
          </a:stretch>
        </p:blipFill>
        <p:spPr>
          <a:xfrm>
            <a:off x="567328" y="0"/>
            <a:ext cx="8009343" cy="6858000"/>
          </a:xfrm>
          <a:prstGeom prst="rect">
            <a:avLst/>
          </a:prstGeom>
        </p:spPr>
      </p:pic>
    </p:spTree>
    <p:extLst>
      <p:ext uri="{BB962C8B-B14F-4D97-AF65-F5344CB8AC3E}">
        <p14:creationId xmlns:p14="http://schemas.microsoft.com/office/powerpoint/2010/main" val="26699977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194B8E3-93B3-9177-3955-6DF0900B329C}"/>
              </a:ext>
            </a:extLst>
          </p:cNvPr>
          <p:cNvSpPr txBox="1"/>
          <p:nvPr/>
        </p:nvSpPr>
        <p:spPr>
          <a:xfrm>
            <a:off x="431514" y="74989"/>
            <a:ext cx="8280971" cy="1200329"/>
          </a:xfrm>
          <a:prstGeom prst="rect">
            <a:avLst/>
          </a:prstGeom>
          <a:noFill/>
        </p:spPr>
        <p:txBody>
          <a:bodyPr wrap="square">
            <a:spAutoFit/>
          </a:bodyPr>
          <a:lstStyle/>
          <a:p>
            <a:pPr algn="ctr"/>
            <a:endParaRPr lang="en-IN" sz="3600" b="1" dirty="0">
              <a:solidFill>
                <a:srgbClr val="FF0000"/>
              </a:solidFill>
              <a:effectLst/>
              <a:highlight>
                <a:srgbClr val="FFFFFF"/>
              </a:highlight>
              <a:latin typeface="ff8"/>
            </a:endParaRPr>
          </a:p>
          <a:p>
            <a:pPr algn="ctr"/>
            <a:endParaRPr lang="en-IN" sz="3600" b="1" dirty="0">
              <a:solidFill>
                <a:srgbClr val="FF0000"/>
              </a:solidFill>
              <a:effectLst/>
              <a:highlight>
                <a:srgbClr val="FFFFFF"/>
              </a:highlight>
              <a:latin typeface="ff8"/>
            </a:endParaRPr>
          </a:p>
        </p:txBody>
      </p:sp>
      <p:pic>
        <p:nvPicPr>
          <p:cNvPr id="4" name="Picture 3">
            <a:extLst>
              <a:ext uri="{FF2B5EF4-FFF2-40B4-BE49-F238E27FC236}">
                <a16:creationId xmlns:a16="http://schemas.microsoft.com/office/drawing/2014/main" id="{EB753637-244F-53B0-BFDC-71F45CC3BE5A}"/>
              </a:ext>
            </a:extLst>
          </p:cNvPr>
          <p:cNvPicPr>
            <a:picLocks noChangeAspect="1"/>
          </p:cNvPicPr>
          <p:nvPr/>
        </p:nvPicPr>
        <p:blipFill>
          <a:blip r:embed="rId2">
            <a:biLevel thresh="50000"/>
            <a:extLst>
              <a:ext uri="{BEBA8EAE-BF5A-486C-A8C5-ECC9F3942E4B}">
                <a14:imgProps xmlns:a14="http://schemas.microsoft.com/office/drawing/2010/main">
                  <a14:imgLayer r:embed="rId3">
                    <a14:imgEffect>
                      <a14:sharpenSoften amount="100000"/>
                    </a14:imgEffect>
                  </a14:imgLayer>
                </a14:imgProps>
              </a:ext>
            </a:extLst>
          </a:blip>
          <a:stretch>
            <a:fillRect/>
          </a:stretch>
        </p:blipFill>
        <p:spPr>
          <a:xfrm>
            <a:off x="721894" y="0"/>
            <a:ext cx="7700211" cy="6858000"/>
          </a:xfrm>
          <a:prstGeom prst="rect">
            <a:avLst/>
          </a:prstGeom>
        </p:spPr>
      </p:pic>
    </p:spTree>
    <p:extLst>
      <p:ext uri="{BB962C8B-B14F-4D97-AF65-F5344CB8AC3E}">
        <p14:creationId xmlns:p14="http://schemas.microsoft.com/office/powerpoint/2010/main" val="35517861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6053A5B-7F51-2D5B-308B-F49378B27629}"/>
              </a:ext>
            </a:extLst>
          </p:cNvPr>
          <p:cNvPicPr>
            <a:picLocks noChangeAspect="1"/>
          </p:cNvPicPr>
          <p:nvPr/>
        </p:nvPicPr>
        <p:blipFill>
          <a:blip r:embed="rId2">
            <a:biLevel thresh="50000"/>
            <a:extLst>
              <a:ext uri="{BEBA8EAE-BF5A-486C-A8C5-ECC9F3942E4B}">
                <a14:imgProps xmlns:a14="http://schemas.microsoft.com/office/drawing/2010/main">
                  <a14:imgLayer r:embed="rId3">
                    <a14:imgEffect>
                      <a14:sharpenSoften amount="100000"/>
                    </a14:imgEffect>
                    <a14:imgEffect>
                      <a14:brightnessContrast bright="15000" contrast="40000"/>
                    </a14:imgEffect>
                  </a14:imgLayer>
                </a14:imgProps>
              </a:ext>
            </a:extLst>
          </a:blip>
          <a:stretch>
            <a:fillRect/>
          </a:stretch>
        </p:blipFill>
        <p:spPr>
          <a:xfrm>
            <a:off x="1177290" y="0"/>
            <a:ext cx="6789420" cy="6858000"/>
          </a:xfrm>
          <a:prstGeom prst="rect">
            <a:avLst/>
          </a:prstGeom>
        </p:spPr>
      </p:pic>
    </p:spTree>
    <p:extLst>
      <p:ext uri="{BB962C8B-B14F-4D97-AF65-F5344CB8AC3E}">
        <p14:creationId xmlns:p14="http://schemas.microsoft.com/office/powerpoint/2010/main" val="22534243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194B8E3-93B3-9177-3955-6DF0900B329C}"/>
              </a:ext>
            </a:extLst>
          </p:cNvPr>
          <p:cNvSpPr txBox="1"/>
          <p:nvPr/>
        </p:nvSpPr>
        <p:spPr>
          <a:xfrm>
            <a:off x="431514" y="74989"/>
            <a:ext cx="8280971" cy="1200329"/>
          </a:xfrm>
          <a:prstGeom prst="rect">
            <a:avLst/>
          </a:prstGeom>
          <a:noFill/>
        </p:spPr>
        <p:txBody>
          <a:bodyPr wrap="square">
            <a:spAutoFit/>
          </a:bodyPr>
          <a:lstStyle/>
          <a:p>
            <a:pPr algn="ctr"/>
            <a:endParaRPr lang="en-IN" sz="3600" b="1" dirty="0">
              <a:solidFill>
                <a:srgbClr val="FF0000"/>
              </a:solidFill>
              <a:effectLst/>
              <a:highlight>
                <a:srgbClr val="FFFFFF"/>
              </a:highlight>
              <a:latin typeface="ff8"/>
            </a:endParaRPr>
          </a:p>
          <a:p>
            <a:pPr algn="ctr"/>
            <a:endParaRPr lang="en-IN" sz="3600" b="1" dirty="0">
              <a:solidFill>
                <a:srgbClr val="FF0000"/>
              </a:solidFill>
              <a:effectLst/>
              <a:highlight>
                <a:srgbClr val="FFFFFF"/>
              </a:highlight>
              <a:latin typeface="ff8"/>
            </a:endParaRPr>
          </a:p>
        </p:txBody>
      </p:sp>
      <p:pic>
        <p:nvPicPr>
          <p:cNvPr id="6" name="Picture 5">
            <a:extLst>
              <a:ext uri="{FF2B5EF4-FFF2-40B4-BE49-F238E27FC236}">
                <a16:creationId xmlns:a16="http://schemas.microsoft.com/office/drawing/2014/main" id="{E99B2333-4959-E5E3-C1C7-CB70224C6372}"/>
              </a:ext>
            </a:extLst>
          </p:cNvPr>
          <p:cNvPicPr>
            <a:picLocks noChangeAspect="1"/>
          </p:cNvPicPr>
          <p:nvPr/>
        </p:nvPicPr>
        <p:blipFill>
          <a:blip r:embed="rId2">
            <a:biLevel thresh="50000"/>
            <a:extLst>
              <a:ext uri="{BEBA8EAE-BF5A-486C-A8C5-ECC9F3942E4B}">
                <a14:imgProps xmlns:a14="http://schemas.microsoft.com/office/drawing/2010/main">
                  <a14:imgLayer r:embed="rId3">
                    <a14:imgEffect>
                      <a14:sharpenSoften amount="100000"/>
                    </a14:imgEffect>
                  </a14:imgLayer>
                </a14:imgProps>
              </a:ext>
            </a:extLst>
          </a:blip>
          <a:stretch>
            <a:fillRect/>
          </a:stretch>
        </p:blipFill>
        <p:spPr>
          <a:xfrm>
            <a:off x="2058114" y="0"/>
            <a:ext cx="5027771" cy="6858000"/>
          </a:xfrm>
          <a:prstGeom prst="rect">
            <a:avLst/>
          </a:prstGeom>
        </p:spPr>
      </p:pic>
    </p:spTree>
    <p:extLst>
      <p:ext uri="{BB962C8B-B14F-4D97-AF65-F5344CB8AC3E}">
        <p14:creationId xmlns:p14="http://schemas.microsoft.com/office/powerpoint/2010/main" val="33539620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BCF7F6F-D6CD-A1C4-1090-0BD1489D9078}"/>
              </a:ext>
            </a:extLst>
          </p:cNvPr>
          <p:cNvSpPr txBox="1"/>
          <p:nvPr/>
        </p:nvSpPr>
        <p:spPr>
          <a:xfrm>
            <a:off x="609600" y="433901"/>
            <a:ext cx="7709647" cy="4031873"/>
          </a:xfrm>
          <a:prstGeom prst="rect">
            <a:avLst/>
          </a:prstGeom>
          <a:noFill/>
        </p:spPr>
        <p:txBody>
          <a:bodyPr wrap="square">
            <a:spAutoFit/>
          </a:bodyPr>
          <a:lstStyle/>
          <a:p>
            <a:pPr algn="ctr"/>
            <a:r>
              <a:rPr lang="en-IN" sz="3200" b="1" dirty="0">
                <a:solidFill>
                  <a:srgbClr val="C00000"/>
                </a:solidFill>
                <a:highlight>
                  <a:srgbClr val="FFFFFF"/>
                </a:highlight>
                <a:latin typeface="Times New Roman" panose="02020603050405020304" pitchFamily="18" charset="0"/>
                <a:ea typeface="Calibri" panose="020F0502020204030204" pitchFamily="34" charset="0"/>
                <a:cs typeface="Times New Roman" panose="02020603050405020304" pitchFamily="18" charset="0"/>
              </a:rPr>
              <a:t>Isomerism in Coordination Compounds</a:t>
            </a:r>
          </a:p>
          <a:p>
            <a:pPr algn="ctr"/>
            <a:endParaRPr lang="en-IN" sz="3200" b="1" dirty="0">
              <a:solidFill>
                <a:srgbClr val="C00000"/>
              </a:solidFill>
              <a:highlight>
                <a:srgbClr val="FFFFFF"/>
              </a:highlight>
              <a:latin typeface="Times New Roman" panose="02020603050405020304" pitchFamily="18" charset="0"/>
              <a:ea typeface="Calibri" panose="020F0502020204030204" pitchFamily="34" charset="0"/>
              <a:cs typeface="Times New Roman" panose="02020603050405020304" pitchFamily="18" charset="0"/>
            </a:endParaRPr>
          </a:p>
          <a:p>
            <a:pPr algn="just"/>
            <a:r>
              <a:rPr lang="en-IN" sz="3200" b="1" dirty="0">
                <a:highlight>
                  <a:srgbClr val="FFFFFF"/>
                </a:highlight>
                <a:latin typeface="Times New Roman" panose="02020603050405020304" pitchFamily="18" charset="0"/>
                <a:ea typeface="Calibri" panose="020F0502020204030204" pitchFamily="34" charset="0"/>
                <a:cs typeface="Times New Roman" panose="02020603050405020304" pitchFamily="18" charset="0"/>
              </a:rPr>
              <a:t>Compounds which have the same chemical composition and different properties this phenomenon is called isomerism.</a:t>
            </a:r>
          </a:p>
          <a:p>
            <a:pPr algn="just"/>
            <a:endParaRPr lang="en-IN" sz="3200" b="1" dirty="0">
              <a:highlight>
                <a:srgbClr val="FFFFFF"/>
              </a:highlight>
              <a:latin typeface="Times New Roman" panose="02020603050405020304" pitchFamily="18" charset="0"/>
              <a:ea typeface="Calibri" panose="020F0502020204030204" pitchFamily="34" charset="0"/>
              <a:cs typeface="Times New Roman" panose="02020603050405020304" pitchFamily="18" charset="0"/>
            </a:endParaRPr>
          </a:p>
          <a:p>
            <a:r>
              <a:rPr lang="en-IN" sz="3200" b="1" dirty="0">
                <a:solidFill>
                  <a:srgbClr val="C00000"/>
                </a:solidFill>
                <a:highlight>
                  <a:srgbClr val="FFFFFF"/>
                </a:highlight>
                <a:latin typeface="Times New Roman" panose="02020603050405020304" pitchFamily="18" charset="0"/>
                <a:ea typeface="Calibri" panose="020F0502020204030204" pitchFamily="34" charset="0"/>
                <a:cs typeface="Times New Roman" panose="02020603050405020304" pitchFamily="18" charset="0"/>
              </a:rPr>
              <a:t>Same Chemical formula → Different Properties</a:t>
            </a:r>
            <a:endParaRPr lang="en-IN" sz="3200" dirty="0"/>
          </a:p>
        </p:txBody>
      </p:sp>
    </p:spTree>
    <p:extLst>
      <p:ext uri="{BB962C8B-B14F-4D97-AF65-F5344CB8AC3E}">
        <p14:creationId xmlns:p14="http://schemas.microsoft.com/office/powerpoint/2010/main" val="26807871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2C6F0901-7A82-516D-82AC-91FF45BF662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71886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BCF7F6F-D6CD-A1C4-1090-0BD1489D9078}"/>
              </a:ext>
            </a:extLst>
          </p:cNvPr>
          <p:cNvSpPr txBox="1"/>
          <p:nvPr/>
        </p:nvSpPr>
        <p:spPr>
          <a:xfrm>
            <a:off x="609600" y="105133"/>
            <a:ext cx="7709647" cy="6547433"/>
          </a:xfrm>
          <a:prstGeom prst="rect">
            <a:avLst/>
          </a:prstGeom>
          <a:noFill/>
        </p:spPr>
        <p:txBody>
          <a:bodyPr wrap="square">
            <a:spAutoFit/>
          </a:bodyPr>
          <a:lstStyle/>
          <a:p>
            <a:pPr algn="ctr">
              <a:lnSpc>
                <a:spcPct val="120000"/>
              </a:lnSpc>
            </a:pPr>
            <a:r>
              <a:rPr lang="en-IN" sz="3600" b="1" dirty="0">
                <a:solidFill>
                  <a:srgbClr val="C00000"/>
                </a:solidFill>
                <a:highlight>
                  <a:srgbClr val="FFFFFF"/>
                </a:highlight>
                <a:latin typeface="Times New Roman" panose="02020603050405020304" pitchFamily="18" charset="0"/>
                <a:ea typeface="Calibri" panose="020F0502020204030204" pitchFamily="34" charset="0"/>
                <a:cs typeface="Times New Roman" panose="02020603050405020304" pitchFamily="18" charset="0"/>
              </a:rPr>
              <a:t>Structural Isomerism</a:t>
            </a:r>
          </a:p>
          <a:p>
            <a:pPr algn="ctr">
              <a:lnSpc>
                <a:spcPct val="120000"/>
              </a:lnSpc>
            </a:pPr>
            <a:endParaRPr lang="en-IN" sz="800" b="1" dirty="0">
              <a:solidFill>
                <a:srgbClr val="C00000"/>
              </a:solidFill>
              <a:highlight>
                <a:srgbClr val="FFFFFF"/>
              </a:highligh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20000"/>
              </a:lnSpc>
            </a:pPr>
            <a:r>
              <a:rPr lang="en-IN" sz="2800" b="1" dirty="0">
                <a:highlight>
                  <a:srgbClr val="FFFFFF"/>
                </a:highlight>
                <a:latin typeface="Times New Roman" panose="02020603050405020304" pitchFamily="18" charset="0"/>
                <a:ea typeface="Calibri" panose="020F0502020204030204" pitchFamily="34" charset="0"/>
                <a:cs typeface="Times New Roman" panose="02020603050405020304" pitchFamily="18" charset="0"/>
              </a:rPr>
              <a:t>Compounds which have the same chemical composition and different structural arrangements are called structural isomerism.</a:t>
            </a:r>
          </a:p>
          <a:p>
            <a:pPr marL="514350" indent="-514350" algn="just">
              <a:lnSpc>
                <a:spcPct val="120000"/>
              </a:lnSpc>
              <a:buAutoNum type="arabicPeriod"/>
            </a:pPr>
            <a:r>
              <a:rPr lang="en-IN" sz="2800" b="1" dirty="0">
                <a:solidFill>
                  <a:srgbClr val="7030A0"/>
                </a:solidFill>
                <a:highlight>
                  <a:srgbClr val="FFFFFF"/>
                </a:highlight>
                <a:latin typeface="Times New Roman" panose="02020603050405020304" pitchFamily="18" charset="0"/>
                <a:ea typeface="Calibri" panose="020F0502020204030204" pitchFamily="34" charset="0"/>
                <a:cs typeface="Times New Roman" panose="02020603050405020304" pitchFamily="18" charset="0"/>
              </a:rPr>
              <a:t>Ionisation Isomerism </a:t>
            </a:r>
            <a:r>
              <a:rPr lang="en-IN" sz="2800" b="1" dirty="0">
                <a:highlight>
                  <a:srgbClr val="FFFFFF"/>
                </a:highlight>
                <a:latin typeface="Times New Roman" panose="02020603050405020304" pitchFamily="18" charset="0"/>
                <a:ea typeface="Calibri" panose="020F0502020204030204" pitchFamily="34" charset="0"/>
                <a:cs typeface="Times New Roman" panose="02020603050405020304" pitchFamily="18" charset="0"/>
              </a:rPr>
              <a:t>(Forming different ions)</a:t>
            </a:r>
          </a:p>
          <a:p>
            <a:pPr marL="514350" indent="-514350" algn="just">
              <a:lnSpc>
                <a:spcPct val="120000"/>
              </a:lnSpc>
              <a:buAutoNum type="arabicPeriod"/>
            </a:pPr>
            <a:r>
              <a:rPr lang="en-IN" sz="2800" b="1" dirty="0">
                <a:solidFill>
                  <a:srgbClr val="FF0000"/>
                </a:solidFill>
                <a:highlight>
                  <a:srgbClr val="FFFFFF"/>
                </a:highlight>
                <a:latin typeface="Times New Roman" panose="02020603050405020304" pitchFamily="18" charset="0"/>
                <a:ea typeface="Calibri" panose="020F0502020204030204" pitchFamily="34" charset="0"/>
                <a:cs typeface="Times New Roman" panose="02020603050405020304" pitchFamily="18" charset="0"/>
              </a:rPr>
              <a:t>Hydrate Isomerism </a:t>
            </a:r>
            <a:r>
              <a:rPr lang="en-IN" sz="2800" b="1" dirty="0">
                <a:highlight>
                  <a:srgbClr val="FFFFFF"/>
                </a:highlight>
                <a:latin typeface="Times New Roman" panose="02020603050405020304" pitchFamily="18" charset="0"/>
                <a:ea typeface="Calibri" panose="020F0502020204030204" pitchFamily="34" charset="0"/>
                <a:cs typeface="Times New Roman" panose="02020603050405020304" pitchFamily="18" charset="0"/>
              </a:rPr>
              <a:t>(must have water of crystallisation)</a:t>
            </a:r>
          </a:p>
          <a:p>
            <a:pPr marL="514350" indent="-514350" algn="just">
              <a:lnSpc>
                <a:spcPct val="120000"/>
              </a:lnSpc>
              <a:buAutoNum type="arabicPeriod"/>
            </a:pPr>
            <a:r>
              <a:rPr lang="en-IN" sz="2800" b="1" dirty="0">
                <a:solidFill>
                  <a:srgbClr val="7030A0"/>
                </a:solidFill>
                <a:highlight>
                  <a:srgbClr val="FFFFFF"/>
                </a:highlight>
                <a:latin typeface="Times New Roman" panose="02020603050405020304" pitchFamily="18" charset="0"/>
                <a:ea typeface="Calibri" panose="020F0502020204030204" pitchFamily="34" charset="0"/>
                <a:cs typeface="Times New Roman" panose="02020603050405020304" pitchFamily="18" charset="0"/>
              </a:rPr>
              <a:t>Ligand Isomerism</a:t>
            </a:r>
          </a:p>
          <a:p>
            <a:pPr marL="514350" indent="-514350" algn="just">
              <a:lnSpc>
                <a:spcPct val="120000"/>
              </a:lnSpc>
              <a:buAutoNum type="arabicPeriod"/>
            </a:pPr>
            <a:r>
              <a:rPr lang="en-IN" sz="2800" b="1" dirty="0">
                <a:solidFill>
                  <a:srgbClr val="FF0000"/>
                </a:solidFill>
                <a:highlight>
                  <a:srgbClr val="FFFFFF"/>
                </a:highlight>
                <a:latin typeface="Times New Roman" panose="02020603050405020304" pitchFamily="18" charset="0"/>
                <a:ea typeface="Calibri" panose="020F0502020204030204" pitchFamily="34" charset="0"/>
                <a:cs typeface="Times New Roman" panose="02020603050405020304" pitchFamily="18" charset="0"/>
              </a:rPr>
              <a:t>Linkage Isomerism </a:t>
            </a:r>
            <a:r>
              <a:rPr lang="en-IN" sz="2800" b="1" dirty="0">
                <a:highlight>
                  <a:srgbClr val="FFFFFF"/>
                </a:highlight>
                <a:latin typeface="Times New Roman" panose="02020603050405020304" pitchFamily="18" charset="0"/>
                <a:ea typeface="Calibri" panose="020F0502020204030204" pitchFamily="34" charset="0"/>
                <a:cs typeface="Times New Roman" panose="02020603050405020304" pitchFamily="18" charset="0"/>
              </a:rPr>
              <a:t>(Ambidentate ligands)</a:t>
            </a:r>
          </a:p>
          <a:p>
            <a:pPr marL="514350" indent="-514350" algn="just">
              <a:lnSpc>
                <a:spcPct val="120000"/>
              </a:lnSpc>
              <a:buAutoNum type="arabicPeriod"/>
            </a:pPr>
            <a:r>
              <a:rPr lang="en-IN" sz="2800" b="1" dirty="0">
                <a:solidFill>
                  <a:srgbClr val="7030A0"/>
                </a:solidFill>
                <a:highlight>
                  <a:srgbClr val="FFFFFF"/>
                </a:highlight>
                <a:latin typeface="Times New Roman" panose="02020603050405020304" pitchFamily="18" charset="0"/>
                <a:ea typeface="Calibri" panose="020F0502020204030204" pitchFamily="34" charset="0"/>
                <a:cs typeface="Times New Roman" panose="02020603050405020304" pitchFamily="18" charset="0"/>
              </a:rPr>
              <a:t>Coordination Isomerism </a:t>
            </a:r>
            <a:r>
              <a:rPr lang="en-IN" sz="2800" b="1" dirty="0">
                <a:highlight>
                  <a:srgbClr val="FFFFFF"/>
                </a:highlight>
                <a:latin typeface="Times New Roman" panose="02020603050405020304" pitchFamily="18" charset="0"/>
                <a:ea typeface="Calibri" panose="020F0502020204030204" pitchFamily="34" charset="0"/>
                <a:cs typeface="Times New Roman" panose="02020603050405020304" pitchFamily="18" charset="0"/>
              </a:rPr>
              <a:t>(Both complex ions)</a:t>
            </a:r>
          </a:p>
          <a:p>
            <a:pPr marL="514350" indent="-514350">
              <a:lnSpc>
                <a:spcPct val="120000"/>
              </a:lnSpc>
              <a:buAutoNum type="arabicPeriod"/>
            </a:pPr>
            <a:r>
              <a:rPr lang="en-IN" sz="2800" b="1" dirty="0">
                <a:solidFill>
                  <a:srgbClr val="FF0000"/>
                </a:solidFill>
                <a:highlight>
                  <a:srgbClr val="FFFFFF"/>
                </a:highlight>
                <a:latin typeface="Times New Roman" panose="02020603050405020304" pitchFamily="18" charset="0"/>
                <a:ea typeface="Calibri" panose="020F0502020204030204" pitchFamily="34" charset="0"/>
                <a:cs typeface="Times New Roman" panose="02020603050405020304" pitchFamily="18" charset="0"/>
              </a:rPr>
              <a:t>Coordination Position Isomerism </a:t>
            </a:r>
            <a:r>
              <a:rPr lang="en-IN" sz="2800" b="1" dirty="0">
                <a:highlight>
                  <a:srgbClr val="FFFFFF"/>
                </a:highlight>
                <a:latin typeface="Times New Roman" panose="02020603050405020304" pitchFamily="18" charset="0"/>
                <a:ea typeface="Calibri" panose="020F0502020204030204" pitchFamily="34" charset="0"/>
                <a:cs typeface="Times New Roman" panose="02020603050405020304" pitchFamily="18" charset="0"/>
              </a:rPr>
              <a:t>(Polynuclear complexes)</a:t>
            </a:r>
          </a:p>
        </p:txBody>
      </p:sp>
    </p:spTree>
    <p:extLst>
      <p:ext uri="{BB962C8B-B14F-4D97-AF65-F5344CB8AC3E}">
        <p14:creationId xmlns:p14="http://schemas.microsoft.com/office/powerpoint/2010/main" val="23571945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37-Cordination-compound-37-638.jpg"/>
          <p:cNvPicPr>
            <a:picLocks noChangeAspect="1"/>
          </p:cNvPicPr>
          <p:nvPr/>
        </p:nvPicPr>
        <p:blipFill>
          <a:blip r:embed="rId2"/>
          <a:stretch>
            <a:fillRect/>
          </a:stretch>
        </p:blipFill>
        <p:spPr>
          <a:xfrm>
            <a:off x="0" y="4571"/>
            <a:ext cx="9144000" cy="6858000"/>
          </a:xfrm>
          <a:prstGeom prst="rect">
            <a:avLst/>
          </a:prstGeom>
        </p:spPr>
      </p:pic>
    </p:spTree>
    <p:extLst>
      <p:ext uri="{BB962C8B-B14F-4D97-AF65-F5344CB8AC3E}">
        <p14:creationId xmlns:p14="http://schemas.microsoft.com/office/powerpoint/2010/main" val="31428412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40-Cordination-compound-40-638.jpg"/>
          <p:cNvPicPr>
            <a:picLocks noChangeAspect="1"/>
          </p:cNvPicPr>
          <p:nvPr/>
        </p:nvPicPr>
        <p:blipFill>
          <a:blip r:embed="rId2"/>
          <a:stretch>
            <a:fillRect/>
          </a:stretch>
        </p:blipFill>
        <p:spPr>
          <a:xfrm>
            <a:off x="0" y="4571"/>
            <a:ext cx="9144000" cy="6858000"/>
          </a:xfrm>
          <a:prstGeom prst="rect">
            <a:avLst/>
          </a:prstGeom>
        </p:spPr>
      </p:pic>
    </p:spTree>
    <p:extLst>
      <p:ext uri="{BB962C8B-B14F-4D97-AF65-F5344CB8AC3E}">
        <p14:creationId xmlns:p14="http://schemas.microsoft.com/office/powerpoint/2010/main" val="7871261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BCF7F6F-D6CD-A1C4-1090-0BD1489D9078}"/>
              </a:ext>
            </a:extLst>
          </p:cNvPr>
          <p:cNvSpPr txBox="1"/>
          <p:nvPr/>
        </p:nvSpPr>
        <p:spPr>
          <a:xfrm>
            <a:off x="609600" y="105133"/>
            <a:ext cx="7709647" cy="3846630"/>
          </a:xfrm>
          <a:prstGeom prst="rect">
            <a:avLst/>
          </a:prstGeom>
          <a:noFill/>
        </p:spPr>
        <p:txBody>
          <a:bodyPr wrap="square">
            <a:spAutoFit/>
          </a:bodyPr>
          <a:lstStyle/>
          <a:p>
            <a:pPr algn="ctr">
              <a:lnSpc>
                <a:spcPct val="120000"/>
              </a:lnSpc>
            </a:pPr>
            <a:r>
              <a:rPr lang="en-IN" sz="3600" b="1" dirty="0">
                <a:solidFill>
                  <a:srgbClr val="C00000"/>
                </a:solidFill>
                <a:highlight>
                  <a:srgbClr val="FFFFFF"/>
                </a:highlight>
                <a:latin typeface="Times New Roman" panose="02020603050405020304" pitchFamily="18" charset="0"/>
                <a:ea typeface="Calibri" panose="020F0502020204030204" pitchFamily="34" charset="0"/>
                <a:cs typeface="Times New Roman" panose="02020603050405020304" pitchFamily="18" charset="0"/>
              </a:rPr>
              <a:t>Ligand Isomerism</a:t>
            </a:r>
          </a:p>
          <a:p>
            <a:pPr algn="just">
              <a:lnSpc>
                <a:spcPct val="120000"/>
              </a:lnSpc>
            </a:pPr>
            <a:r>
              <a:rPr lang="en-IN" sz="3200" b="1" dirty="0">
                <a:solidFill>
                  <a:srgbClr val="7030A0"/>
                </a:solidFill>
                <a:highlight>
                  <a:srgbClr val="FFFFFF"/>
                </a:highlight>
                <a:latin typeface="Times New Roman" panose="02020603050405020304" pitchFamily="18" charset="0"/>
                <a:ea typeface="Calibri" panose="020F0502020204030204" pitchFamily="34" charset="0"/>
                <a:cs typeface="Times New Roman" panose="02020603050405020304" pitchFamily="18" charset="0"/>
              </a:rPr>
              <a:t>Some ligands themselves are capable of existing as isomers e.g. diamino propane can exist both as 1, 2-diamino propane (</a:t>
            </a:r>
            <a:r>
              <a:rPr lang="en-IN" sz="3200" b="1" dirty="0" err="1">
                <a:solidFill>
                  <a:srgbClr val="7030A0"/>
                </a:solidFill>
                <a:highlight>
                  <a:srgbClr val="FFFFFF"/>
                </a:highlight>
                <a:latin typeface="Times New Roman" panose="02020603050405020304" pitchFamily="18" charset="0"/>
                <a:ea typeface="Calibri" panose="020F0502020204030204" pitchFamily="34" charset="0"/>
                <a:cs typeface="Times New Roman" panose="02020603050405020304" pitchFamily="18" charset="0"/>
              </a:rPr>
              <a:t>pn</a:t>
            </a:r>
            <a:r>
              <a:rPr lang="en-IN" sz="3200" b="1" dirty="0">
                <a:solidFill>
                  <a:srgbClr val="7030A0"/>
                </a:solidFill>
                <a:highlight>
                  <a:srgbClr val="FFFFFF"/>
                </a:highlight>
                <a:latin typeface="Times New Roman" panose="02020603050405020304" pitchFamily="18" charset="0"/>
                <a:ea typeface="Calibri" panose="020F0502020204030204" pitchFamily="34" charset="0"/>
                <a:cs typeface="Times New Roman" panose="02020603050405020304" pitchFamily="18" charset="0"/>
              </a:rPr>
              <a:t>) and 1, 3-diamino propane (</a:t>
            </a:r>
            <a:r>
              <a:rPr lang="en-IN" sz="3200" b="1" dirty="0" err="1">
                <a:solidFill>
                  <a:srgbClr val="7030A0"/>
                </a:solidFill>
                <a:highlight>
                  <a:srgbClr val="FFFFFF"/>
                </a:highlight>
                <a:latin typeface="Times New Roman" panose="02020603050405020304" pitchFamily="18" charset="0"/>
                <a:ea typeface="Calibri" panose="020F0502020204030204" pitchFamily="34" charset="0"/>
                <a:cs typeface="Times New Roman" panose="02020603050405020304" pitchFamily="18" charset="0"/>
              </a:rPr>
              <a:t>tn</a:t>
            </a:r>
            <a:r>
              <a:rPr lang="en-IN" sz="3200" b="1" dirty="0">
                <a:solidFill>
                  <a:srgbClr val="7030A0"/>
                </a:solidFill>
                <a:highlight>
                  <a:srgbClr val="FFFFFF"/>
                </a:highlight>
                <a:latin typeface="Times New Roman" panose="02020603050405020304" pitchFamily="18" charset="0"/>
                <a:ea typeface="Calibri" panose="020F0502020204030204" pitchFamily="34" charset="0"/>
                <a:cs typeface="Times New Roman" panose="02020603050405020304" pitchFamily="18" charset="0"/>
              </a:rPr>
              <a:t>) </a:t>
            </a:r>
          </a:p>
          <a:p>
            <a:pPr algn="ctr">
              <a:lnSpc>
                <a:spcPct val="120000"/>
              </a:lnSpc>
            </a:pPr>
            <a:endParaRPr lang="en-IN" sz="3200" b="1" dirty="0">
              <a:solidFill>
                <a:srgbClr val="7030A0"/>
              </a:solidFill>
              <a:highlight>
                <a:srgbClr val="FFFFFF"/>
              </a:highligh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20000"/>
              </a:lnSpc>
            </a:pPr>
            <a:endParaRPr lang="en-IN" sz="800" b="1" dirty="0">
              <a:solidFill>
                <a:srgbClr val="C00000"/>
              </a:solidFill>
              <a:highlight>
                <a:srgbClr val="FFFFFF"/>
              </a:highlight>
              <a:latin typeface="Times New Roman" panose="02020603050405020304" pitchFamily="18" charset="0"/>
              <a:ea typeface="Calibri" panose="020F050202020403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20605902-3305-08CF-969F-98291159373D}"/>
              </a:ext>
            </a:extLst>
          </p:cNvPr>
          <p:cNvSpPr txBox="1"/>
          <p:nvPr/>
        </p:nvSpPr>
        <p:spPr>
          <a:xfrm>
            <a:off x="2286000" y="3246902"/>
            <a:ext cx="4572000" cy="369332"/>
          </a:xfrm>
          <a:prstGeom prst="rect">
            <a:avLst/>
          </a:prstGeom>
          <a:noFill/>
        </p:spPr>
        <p:txBody>
          <a:bodyPr wrap="square">
            <a:spAutoFit/>
          </a:bodyPr>
          <a:lstStyle/>
          <a:p>
            <a:r>
              <a:rPr lang="en-IN" sz="1800" b="1" dirty="0">
                <a:solidFill>
                  <a:srgbClr val="7030A0"/>
                </a:solidFill>
                <a:highlight>
                  <a:srgbClr val="FFFFFF"/>
                </a:highlight>
                <a:latin typeface="Times New Roman" panose="02020603050405020304" pitchFamily="18" charset="0"/>
                <a:ea typeface="Calibri" panose="020F0502020204030204" pitchFamily="34" charset="0"/>
                <a:cs typeface="Times New Roman" panose="02020603050405020304" pitchFamily="18" charset="0"/>
              </a:rPr>
              <a:t> </a:t>
            </a:r>
            <a:endParaRPr lang="en-IN" dirty="0"/>
          </a:p>
        </p:txBody>
      </p:sp>
      <p:pic>
        <p:nvPicPr>
          <p:cNvPr id="8" name="Picture 7">
            <a:extLst>
              <a:ext uri="{FF2B5EF4-FFF2-40B4-BE49-F238E27FC236}">
                <a16:creationId xmlns:a16="http://schemas.microsoft.com/office/drawing/2014/main" id="{04D4AA18-8A94-C599-DED8-106EBD3AC850}"/>
              </a:ext>
            </a:extLst>
          </p:cNvPr>
          <p:cNvPicPr>
            <a:picLocks noChangeAspect="1"/>
          </p:cNvPicPr>
          <p:nvPr/>
        </p:nvPicPr>
        <p:blipFill>
          <a:blip r:embed="rId2"/>
          <a:stretch>
            <a:fillRect/>
          </a:stretch>
        </p:blipFill>
        <p:spPr>
          <a:xfrm>
            <a:off x="307053" y="3619896"/>
            <a:ext cx="8602614" cy="2739808"/>
          </a:xfrm>
          <a:prstGeom prst="rect">
            <a:avLst/>
          </a:prstGeom>
        </p:spPr>
      </p:pic>
    </p:spTree>
    <p:extLst>
      <p:ext uri="{BB962C8B-B14F-4D97-AF65-F5344CB8AC3E}">
        <p14:creationId xmlns:p14="http://schemas.microsoft.com/office/powerpoint/2010/main" val="22785196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38-Cordination-compound-38-638.jpg"/>
          <p:cNvPicPr>
            <a:picLocks noChangeAspect="1"/>
          </p:cNvPicPr>
          <p:nvPr/>
        </p:nvPicPr>
        <p:blipFill>
          <a:blip r:embed="rId2"/>
          <a:stretch>
            <a:fillRect/>
          </a:stretch>
        </p:blipFill>
        <p:spPr>
          <a:xfrm>
            <a:off x="0" y="4571"/>
            <a:ext cx="9144000" cy="6858000"/>
          </a:xfrm>
          <a:prstGeom prst="rect">
            <a:avLst/>
          </a:prstGeom>
        </p:spPr>
      </p:pic>
    </p:spTree>
    <p:extLst>
      <p:ext uri="{BB962C8B-B14F-4D97-AF65-F5344CB8AC3E}">
        <p14:creationId xmlns:p14="http://schemas.microsoft.com/office/powerpoint/2010/main" val="11742446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39-Cordination-compound-39-638.jpg"/>
          <p:cNvPicPr>
            <a:picLocks noChangeAspect="1"/>
          </p:cNvPicPr>
          <p:nvPr/>
        </p:nvPicPr>
        <p:blipFill>
          <a:blip r:embed="rId2"/>
          <a:stretch>
            <a:fillRect/>
          </a:stretch>
        </p:blipFill>
        <p:spPr>
          <a:xfrm>
            <a:off x="0" y="4571"/>
            <a:ext cx="9144000" cy="6858000"/>
          </a:xfrm>
          <a:prstGeom prst="rect">
            <a:avLst/>
          </a:prstGeom>
        </p:spPr>
      </p:pic>
    </p:spTree>
    <p:extLst>
      <p:ext uri="{BB962C8B-B14F-4D97-AF65-F5344CB8AC3E}">
        <p14:creationId xmlns:p14="http://schemas.microsoft.com/office/powerpoint/2010/main" val="12155470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FD32243-0E61-995E-28A4-CFCC13BDB4EA}"/>
              </a:ext>
            </a:extLst>
          </p:cNvPr>
          <p:cNvPicPr>
            <a:picLocks noChangeAspect="1"/>
          </p:cNvPicPr>
          <p:nvPr/>
        </p:nvPicPr>
        <p:blipFill>
          <a:blip r:embed="rId2">
            <a:biLevel thresh="25000"/>
            <a:extLst>
              <a:ext uri="{BEBA8EAE-BF5A-486C-A8C5-ECC9F3942E4B}">
                <a14:imgProps xmlns:a14="http://schemas.microsoft.com/office/drawing/2010/main">
                  <a14:imgLayer r:embed="rId3">
                    <a14:imgEffect>
                      <a14:sharpenSoften amount="50000"/>
                    </a14:imgEffect>
                    <a14:imgEffect>
                      <a14:brightnessContrast bright="-20000"/>
                    </a14:imgEffect>
                  </a14:imgLayer>
                </a14:imgProps>
              </a:ext>
            </a:extLst>
          </a:blip>
          <a:stretch>
            <a:fillRect/>
          </a:stretch>
        </p:blipFill>
        <p:spPr>
          <a:xfrm>
            <a:off x="0" y="994410"/>
            <a:ext cx="9144000" cy="4869180"/>
          </a:xfrm>
          <a:prstGeom prst="rect">
            <a:avLst/>
          </a:prstGeom>
        </p:spPr>
      </p:pic>
    </p:spTree>
    <p:extLst>
      <p:ext uri="{BB962C8B-B14F-4D97-AF65-F5344CB8AC3E}">
        <p14:creationId xmlns:p14="http://schemas.microsoft.com/office/powerpoint/2010/main" val="40706021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BCF7F6F-D6CD-A1C4-1090-0BD1489D9078}"/>
              </a:ext>
            </a:extLst>
          </p:cNvPr>
          <p:cNvSpPr txBox="1"/>
          <p:nvPr/>
        </p:nvSpPr>
        <p:spPr>
          <a:xfrm>
            <a:off x="609600" y="105133"/>
            <a:ext cx="7709647" cy="6614888"/>
          </a:xfrm>
          <a:prstGeom prst="rect">
            <a:avLst/>
          </a:prstGeom>
          <a:noFill/>
        </p:spPr>
        <p:txBody>
          <a:bodyPr wrap="square">
            <a:spAutoFit/>
          </a:bodyPr>
          <a:lstStyle/>
          <a:p>
            <a:pPr algn="ctr">
              <a:lnSpc>
                <a:spcPct val="120000"/>
              </a:lnSpc>
            </a:pPr>
            <a:r>
              <a:rPr lang="en-IN" sz="3600" b="1" dirty="0">
                <a:solidFill>
                  <a:srgbClr val="C00000"/>
                </a:solidFill>
                <a:highlight>
                  <a:srgbClr val="FFFFFF"/>
                </a:highlight>
                <a:latin typeface="Times New Roman" panose="02020603050405020304" pitchFamily="18" charset="0"/>
                <a:ea typeface="Calibri" panose="020F0502020204030204" pitchFamily="34" charset="0"/>
                <a:cs typeface="Times New Roman" panose="02020603050405020304" pitchFamily="18" charset="0"/>
              </a:rPr>
              <a:t>Stereoisomerism</a:t>
            </a:r>
          </a:p>
          <a:p>
            <a:pPr algn="just">
              <a:lnSpc>
                <a:spcPct val="120000"/>
              </a:lnSpc>
            </a:pPr>
            <a:r>
              <a:rPr lang="en-IN" sz="3200" b="1" dirty="0">
                <a:solidFill>
                  <a:srgbClr val="7030A0"/>
                </a:solidFill>
                <a:highlight>
                  <a:srgbClr val="FFFFFF"/>
                </a:highlight>
                <a:latin typeface="Times New Roman" panose="02020603050405020304" pitchFamily="18" charset="0"/>
                <a:ea typeface="Calibri" panose="020F0502020204030204" pitchFamily="34" charset="0"/>
                <a:cs typeface="Times New Roman" panose="02020603050405020304" pitchFamily="18" charset="0"/>
              </a:rPr>
              <a:t>When 2 compounds contain the same ligands coordinated to the same central ion, but the arrangement of ligands in space is different, the two compounds are said to be stereoisomers and the type of isomerism is called stereoisomerism.</a:t>
            </a:r>
          </a:p>
          <a:p>
            <a:pPr algn="ctr">
              <a:lnSpc>
                <a:spcPct val="120000"/>
              </a:lnSpc>
            </a:pPr>
            <a:endParaRPr lang="en-IN" sz="3200" b="1" dirty="0">
              <a:solidFill>
                <a:srgbClr val="7030A0"/>
              </a:solidFill>
              <a:highlight>
                <a:srgbClr val="FFFFFF"/>
              </a:highlight>
              <a:latin typeface="Times New Roman" panose="02020603050405020304" pitchFamily="18" charset="0"/>
              <a:ea typeface="Calibri" panose="020F0502020204030204" pitchFamily="34" charset="0"/>
              <a:cs typeface="Times New Roman" panose="02020603050405020304" pitchFamily="18" charset="0"/>
            </a:endParaRPr>
          </a:p>
          <a:p>
            <a:pPr>
              <a:lnSpc>
                <a:spcPct val="120000"/>
              </a:lnSpc>
            </a:pPr>
            <a:r>
              <a:rPr lang="en-IN" sz="3200" b="1" dirty="0">
                <a:solidFill>
                  <a:srgbClr val="FF0000"/>
                </a:solidFill>
                <a:highlight>
                  <a:srgbClr val="FFFFFF"/>
                </a:highlight>
                <a:latin typeface="Times New Roman" panose="02020603050405020304" pitchFamily="18" charset="0"/>
                <a:ea typeface="Calibri" panose="020F0502020204030204" pitchFamily="34" charset="0"/>
                <a:cs typeface="Times New Roman" panose="02020603050405020304" pitchFamily="18" charset="0"/>
              </a:rPr>
              <a:t>Stereoisomerism is of 2 types: </a:t>
            </a:r>
          </a:p>
          <a:p>
            <a:pPr marL="457200" indent="-457200">
              <a:lnSpc>
                <a:spcPct val="120000"/>
              </a:lnSpc>
              <a:buAutoNum type="arabicPeriod"/>
            </a:pPr>
            <a:r>
              <a:rPr lang="en-IN" sz="3200" b="1" dirty="0">
                <a:solidFill>
                  <a:srgbClr val="FF0000"/>
                </a:solidFill>
                <a:highlight>
                  <a:srgbClr val="FFFFFF"/>
                </a:highlight>
                <a:latin typeface="Times New Roman" panose="02020603050405020304" pitchFamily="18" charset="0"/>
                <a:ea typeface="Calibri" panose="020F0502020204030204" pitchFamily="34" charset="0"/>
                <a:cs typeface="Times New Roman" panose="02020603050405020304" pitchFamily="18" charset="0"/>
              </a:rPr>
              <a:t>Geometrical isomerism</a:t>
            </a:r>
          </a:p>
          <a:p>
            <a:pPr marL="457200" indent="-457200">
              <a:lnSpc>
                <a:spcPct val="120000"/>
              </a:lnSpc>
              <a:buAutoNum type="arabicPeriod"/>
            </a:pPr>
            <a:r>
              <a:rPr lang="en-IN" sz="3200" b="1" dirty="0">
                <a:solidFill>
                  <a:srgbClr val="FF0000"/>
                </a:solidFill>
                <a:highlight>
                  <a:srgbClr val="FFFFFF"/>
                </a:highlight>
                <a:latin typeface="Times New Roman" panose="02020603050405020304" pitchFamily="18" charset="0"/>
                <a:ea typeface="Calibri" panose="020F0502020204030204" pitchFamily="34" charset="0"/>
                <a:cs typeface="Times New Roman" panose="02020603050405020304" pitchFamily="18" charset="0"/>
              </a:rPr>
              <a:t>Optical or mirror-image isomerism</a:t>
            </a:r>
          </a:p>
        </p:txBody>
      </p:sp>
    </p:spTree>
    <p:extLst>
      <p:ext uri="{BB962C8B-B14F-4D97-AF65-F5344CB8AC3E}">
        <p14:creationId xmlns:p14="http://schemas.microsoft.com/office/powerpoint/2010/main" val="315462948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BCF7F6F-D6CD-A1C4-1090-0BD1489D9078}"/>
              </a:ext>
            </a:extLst>
          </p:cNvPr>
          <p:cNvSpPr txBox="1"/>
          <p:nvPr/>
        </p:nvSpPr>
        <p:spPr>
          <a:xfrm>
            <a:off x="609600" y="105133"/>
            <a:ext cx="7709647" cy="6470361"/>
          </a:xfrm>
          <a:prstGeom prst="rect">
            <a:avLst/>
          </a:prstGeom>
          <a:noFill/>
        </p:spPr>
        <p:txBody>
          <a:bodyPr wrap="square">
            <a:spAutoFit/>
          </a:bodyPr>
          <a:lstStyle/>
          <a:p>
            <a:pPr algn="ctr">
              <a:lnSpc>
                <a:spcPct val="120000"/>
              </a:lnSpc>
            </a:pPr>
            <a:r>
              <a:rPr lang="en-IN" sz="3600" b="1" dirty="0">
                <a:solidFill>
                  <a:srgbClr val="C00000"/>
                </a:solidFill>
                <a:highlight>
                  <a:srgbClr val="FFFFFF"/>
                </a:highlight>
                <a:latin typeface="Times New Roman" panose="02020603050405020304" pitchFamily="18" charset="0"/>
                <a:ea typeface="Calibri" panose="020F0502020204030204" pitchFamily="34" charset="0"/>
                <a:cs typeface="Times New Roman" panose="02020603050405020304" pitchFamily="18" charset="0"/>
              </a:rPr>
              <a:t>Geometrical Isomerism</a:t>
            </a:r>
          </a:p>
          <a:p>
            <a:pPr algn="ctr">
              <a:lnSpc>
                <a:spcPct val="120000"/>
              </a:lnSpc>
            </a:pPr>
            <a:endParaRPr lang="en-IN" sz="1200" b="1" dirty="0">
              <a:solidFill>
                <a:srgbClr val="C00000"/>
              </a:solidFill>
              <a:highlight>
                <a:srgbClr val="FFFFFF"/>
              </a:highligh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20000"/>
              </a:lnSpc>
            </a:pPr>
            <a:r>
              <a:rPr lang="en-US" sz="3000" b="1" dirty="0">
                <a:solidFill>
                  <a:srgbClr val="7030A0"/>
                </a:solidFill>
                <a:highlight>
                  <a:srgbClr val="FFFFFF"/>
                </a:highlight>
                <a:latin typeface="Times New Roman" panose="02020603050405020304" pitchFamily="18" charset="0"/>
                <a:ea typeface="Calibri" panose="020F0502020204030204" pitchFamily="34" charset="0"/>
                <a:cs typeface="Times New Roman" panose="02020603050405020304" pitchFamily="18" charset="0"/>
              </a:rPr>
              <a:t>Geometrical isomers have identical empirical formula but differ in chemical and physical properties </a:t>
            </a:r>
            <a:r>
              <a:rPr lang="en-US" sz="3000" b="1" dirty="0">
                <a:solidFill>
                  <a:srgbClr val="FF0000"/>
                </a:solidFill>
                <a:highlight>
                  <a:srgbClr val="FFFFFF"/>
                </a:highlight>
                <a:latin typeface="Times New Roman" panose="02020603050405020304" pitchFamily="18" charset="0"/>
                <a:ea typeface="Calibri" panose="020F0502020204030204" pitchFamily="34" charset="0"/>
                <a:cs typeface="Times New Roman" panose="02020603050405020304" pitchFamily="18" charset="0"/>
              </a:rPr>
              <a:t>because of the different arrangement of ligands</a:t>
            </a:r>
            <a:r>
              <a:rPr lang="en-US" sz="3000" b="1" dirty="0">
                <a:solidFill>
                  <a:srgbClr val="7030A0"/>
                </a:solidFill>
                <a:highlight>
                  <a:srgbClr val="FFFFFF"/>
                </a:highlight>
                <a:latin typeface="Times New Roman" panose="02020603050405020304" pitchFamily="18" charset="0"/>
                <a:ea typeface="Calibri" panose="020F0502020204030204" pitchFamily="34" charset="0"/>
                <a:cs typeface="Times New Roman" panose="02020603050405020304" pitchFamily="18" charset="0"/>
              </a:rPr>
              <a:t>. They are not usually easily separated by chemical or physical means. Some (not all) of the isomers may develop optical activity due to distinct mirror-image forms. Thus, geometrical isomer which is capable of existing in non-superimposable mirror-image form is isomer of it. </a:t>
            </a:r>
          </a:p>
        </p:txBody>
      </p:sp>
    </p:spTree>
    <p:extLst>
      <p:ext uri="{BB962C8B-B14F-4D97-AF65-F5344CB8AC3E}">
        <p14:creationId xmlns:p14="http://schemas.microsoft.com/office/powerpoint/2010/main" val="20944397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TextBox 2">
                <a:extLst>
                  <a:ext uri="{FF2B5EF4-FFF2-40B4-BE49-F238E27FC236}">
                    <a16:creationId xmlns:a16="http://schemas.microsoft.com/office/drawing/2014/main" id="{5BCF7F6F-D6CD-A1C4-1090-0BD1489D9078}"/>
                  </a:ext>
                </a:extLst>
              </p:cNvPr>
              <p:cNvSpPr txBox="1"/>
              <p:nvPr/>
            </p:nvSpPr>
            <p:spPr>
              <a:xfrm>
                <a:off x="517134" y="105133"/>
                <a:ext cx="8195353" cy="6606617"/>
              </a:xfrm>
              <a:prstGeom prst="rect">
                <a:avLst/>
              </a:prstGeom>
              <a:noFill/>
            </p:spPr>
            <p:txBody>
              <a:bodyPr wrap="square">
                <a:spAutoFit/>
              </a:bodyPr>
              <a:lstStyle/>
              <a:p>
                <a:pPr algn="ctr">
                  <a:lnSpc>
                    <a:spcPct val="120000"/>
                  </a:lnSpc>
                </a:pPr>
                <a:r>
                  <a:rPr lang="en-IN" sz="3600" b="1" dirty="0">
                    <a:solidFill>
                      <a:srgbClr val="C00000"/>
                    </a:solidFill>
                    <a:highlight>
                      <a:srgbClr val="FFFFFF"/>
                    </a:highlight>
                    <a:latin typeface="Times New Roman" panose="02020603050405020304" pitchFamily="18" charset="0"/>
                    <a:ea typeface="Calibri" panose="020F0502020204030204" pitchFamily="34" charset="0"/>
                    <a:cs typeface="Times New Roman" panose="02020603050405020304" pitchFamily="18" charset="0"/>
                  </a:rPr>
                  <a:t>Geometrical Isomerism with C.N.= 4</a:t>
                </a:r>
                <a:endParaRPr lang="en-IN" sz="800" b="1" dirty="0">
                  <a:solidFill>
                    <a:srgbClr val="7030A0"/>
                  </a:solidFill>
                  <a:highlight>
                    <a:srgbClr val="FFFFFF"/>
                  </a:highlight>
                  <a:latin typeface="Times New Roman" panose="02020603050405020304" pitchFamily="18" charset="0"/>
                  <a:ea typeface="Calibri" panose="020F0502020204030204" pitchFamily="34" charset="0"/>
                  <a:cs typeface="Times New Roman" panose="02020603050405020304" pitchFamily="18" charset="0"/>
                </a:endParaRPr>
              </a:p>
              <a:p>
                <a:pPr marL="342900" indent="-342900" algn="just">
                  <a:spcBef>
                    <a:spcPts val="600"/>
                  </a:spcBef>
                  <a:spcAft>
                    <a:spcPts val="600"/>
                  </a:spcAft>
                  <a:buFont typeface="Arial" panose="020B0604020202020204" pitchFamily="34" charset="0"/>
                  <a:buChar char="•"/>
                </a:pPr>
                <a:r>
                  <a:rPr lang="en-IN" sz="2700" b="1" dirty="0">
                    <a:solidFill>
                      <a:srgbClr val="7030A0"/>
                    </a:solidFill>
                    <a:highlight>
                      <a:srgbClr val="FFFFFF"/>
                    </a:highlight>
                    <a:latin typeface="Times New Roman" panose="02020603050405020304" pitchFamily="18" charset="0"/>
                    <a:ea typeface="Calibri" panose="020F0502020204030204" pitchFamily="34" charset="0"/>
                    <a:cs typeface="Times New Roman" panose="02020603050405020304" pitchFamily="18" charset="0"/>
                  </a:rPr>
                  <a:t>Geometrical isomerism is not possible for complexes with C.N = 2 &amp; 3</a:t>
                </a:r>
              </a:p>
              <a:p>
                <a:pPr marL="342900" indent="-342900" algn="just">
                  <a:spcBef>
                    <a:spcPts val="600"/>
                  </a:spcBef>
                  <a:spcAft>
                    <a:spcPts val="600"/>
                  </a:spcAft>
                  <a:buFont typeface="Arial" panose="020B0604020202020204" pitchFamily="34" charset="0"/>
                  <a:buChar char="•"/>
                </a:pPr>
                <a:r>
                  <a:rPr lang="en-IN" sz="2700" b="1" dirty="0">
                    <a:solidFill>
                      <a:srgbClr val="7030A0"/>
                    </a:solidFill>
                    <a:highlight>
                      <a:srgbClr val="FFFFFF"/>
                    </a:highlight>
                    <a:latin typeface="Times New Roman" panose="02020603050405020304" pitchFamily="18" charset="0"/>
                    <a:ea typeface="Calibri" panose="020F0502020204030204" pitchFamily="34" charset="0"/>
                    <a:cs typeface="Times New Roman" panose="02020603050405020304" pitchFamily="18" charset="0"/>
                  </a:rPr>
                  <a:t>Tetrahedral complexes do not show geometrical isomerism because all the 4 positions are equivalent.</a:t>
                </a:r>
              </a:p>
              <a:p>
                <a:pPr marL="342900" indent="-342900" algn="just">
                  <a:spcBef>
                    <a:spcPts val="600"/>
                  </a:spcBef>
                  <a:spcAft>
                    <a:spcPts val="600"/>
                  </a:spcAft>
                  <a:buFont typeface="Arial" panose="020B0604020202020204" pitchFamily="34" charset="0"/>
                  <a:buChar char="•"/>
                </a:pPr>
                <a:r>
                  <a:rPr lang="en-IN" sz="2700" b="1" dirty="0">
                    <a:solidFill>
                      <a:srgbClr val="7030A0"/>
                    </a:solidFill>
                    <a:highlight>
                      <a:srgbClr val="FFFFFF"/>
                    </a:highlight>
                    <a:latin typeface="Times New Roman" panose="02020603050405020304" pitchFamily="18" charset="0"/>
                    <a:ea typeface="Calibri" panose="020F0502020204030204" pitchFamily="34" charset="0"/>
                    <a:cs typeface="Times New Roman" panose="02020603050405020304" pitchFamily="18" charset="0"/>
                  </a:rPr>
                  <a:t>[Ma</a:t>
                </a:r>
                <a:r>
                  <a:rPr lang="en-IN" sz="2700" b="1" baseline="-25000" dirty="0">
                    <a:solidFill>
                      <a:srgbClr val="7030A0"/>
                    </a:solidFill>
                    <a:highlight>
                      <a:srgbClr val="FFFFFF"/>
                    </a:highlight>
                    <a:latin typeface="Times New Roman" panose="02020603050405020304" pitchFamily="18" charset="0"/>
                    <a:ea typeface="Calibri" panose="020F0502020204030204" pitchFamily="34" charset="0"/>
                    <a:cs typeface="Times New Roman" panose="02020603050405020304" pitchFamily="18" charset="0"/>
                  </a:rPr>
                  <a:t>4</a:t>
                </a:r>
                <a14:m>
                  <m:oMath xmlns:m="http://schemas.openxmlformats.org/officeDocument/2006/math">
                    <m:sSup>
                      <m:sSupPr>
                        <m:ctrlPr>
                          <a:rPr lang="en-IN" sz="2700" b="1" i="1" smtClean="0">
                            <a:solidFill>
                              <a:srgbClr val="7030A0"/>
                            </a:solidFill>
                            <a:highlight>
                              <a:srgbClr val="FFFFFF"/>
                            </a:highlight>
                            <a:latin typeface="Cambria Math" panose="02040503050406030204" pitchFamily="18" charset="0"/>
                            <a:ea typeface="Calibri" panose="020F0502020204030204" pitchFamily="34" charset="0"/>
                            <a:cs typeface="Times New Roman" panose="02020603050405020304" pitchFamily="18" charset="0"/>
                          </a:rPr>
                        </m:ctrlPr>
                      </m:sSupPr>
                      <m:e>
                        <m:r>
                          <a:rPr lang="en-IN" sz="2700" b="1" i="1" smtClean="0">
                            <a:solidFill>
                              <a:srgbClr val="7030A0"/>
                            </a:solidFill>
                            <a:highlight>
                              <a:srgbClr val="FFFFFF"/>
                            </a:highlight>
                            <a:latin typeface="Cambria Math" panose="02040503050406030204" pitchFamily="18" charset="0"/>
                            <a:ea typeface="Calibri" panose="020F0502020204030204" pitchFamily="34" charset="0"/>
                            <a:cs typeface="Times New Roman" panose="02020603050405020304" pitchFamily="18" charset="0"/>
                          </a:rPr>
                          <m:t>]</m:t>
                        </m:r>
                      </m:e>
                      <m:sup>
                        <m:r>
                          <a:rPr lang="en-IN" sz="2700" b="1" i="1" smtClean="0">
                            <a:solidFill>
                              <a:srgbClr val="7030A0"/>
                            </a:solidFill>
                            <a:highlight>
                              <a:srgbClr val="FFFFFF"/>
                            </a:highlight>
                            <a:latin typeface="Cambria Math" panose="02040503050406030204" pitchFamily="18" charset="0"/>
                            <a:ea typeface="Calibri" panose="020F0502020204030204" pitchFamily="34" charset="0"/>
                            <a:cs typeface="Times New Roman" panose="02020603050405020304" pitchFamily="18" charset="0"/>
                          </a:rPr>
                          <m:t>±</m:t>
                        </m:r>
                        <m:r>
                          <a:rPr lang="en-IN" sz="2700" b="1" i="1" smtClean="0">
                            <a:solidFill>
                              <a:srgbClr val="7030A0"/>
                            </a:solidFill>
                            <a:highlight>
                              <a:srgbClr val="FFFFFF"/>
                            </a:highlight>
                            <a:latin typeface="Cambria Math" panose="02040503050406030204" pitchFamily="18" charset="0"/>
                            <a:ea typeface="Calibri" panose="020F0502020204030204" pitchFamily="34" charset="0"/>
                            <a:cs typeface="Times New Roman" panose="02020603050405020304" pitchFamily="18" charset="0"/>
                          </a:rPr>
                          <m:t>𝒏</m:t>
                        </m:r>
                      </m:sup>
                    </m:sSup>
                  </m:oMath>
                </a14:m>
                <a:r>
                  <a:rPr lang="en-IN" sz="2700" b="1" dirty="0">
                    <a:solidFill>
                      <a:srgbClr val="7030A0"/>
                    </a:solidFill>
                    <a:highlight>
                      <a:srgbClr val="FFFFFF"/>
                    </a:highlight>
                    <a:latin typeface="Times New Roman" panose="02020603050405020304" pitchFamily="18" charset="0"/>
                    <a:ea typeface="Calibri" panose="020F0502020204030204" pitchFamily="34" charset="0"/>
                    <a:cs typeface="Times New Roman" panose="02020603050405020304" pitchFamily="18" charset="0"/>
                  </a:rPr>
                  <a:t>, [Ma</a:t>
                </a:r>
                <a:r>
                  <a:rPr lang="en-IN" sz="2700" b="1" baseline="-25000" dirty="0">
                    <a:solidFill>
                      <a:srgbClr val="7030A0"/>
                    </a:solidFill>
                    <a:highlight>
                      <a:srgbClr val="FFFFFF"/>
                    </a:highlight>
                    <a:latin typeface="Times New Roman" panose="02020603050405020304" pitchFamily="18" charset="0"/>
                    <a:ea typeface="Calibri" panose="020F0502020204030204" pitchFamily="34" charset="0"/>
                    <a:cs typeface="Times New Roman" panose="02020603050405020304" pitchFamily="18" charset="0"/>
                  </a:rPr>
                  <a:t>3</a:t>
                </a:r>
                <a14:m>
                  <m:oMath xmlns:m="http://schemas.openxmlformats.org/officeDocument/2006/math">
                    <m:r>
                      <a:rPr lang="en-IN" sz="2700" b="1" i="0" smtClean="0">
                        <a:solidFill>
                          <a:srgbClr val="7030A0"/>
                        </a:solidFill>
                        <a:highlight>
                          <a:srgbClr val="FFFFFF"/>
                        </a:highlight>
                        <a:latin typeface="Cambria Math" panose="02040503050406030204" pitchFamily="18" charset="0"/>
                        <a:ea typeface="Calibri" panose="020F0502020204030204" pitchFamily="34" charset="0"/>
                        <a:cs typeface="Times New Roman" panose="02020603050405020304" pitchFamily="18" charset="0"/>
                      </a:rPr>
                      <m:t>𝐛</m:t>
                    </m:r>
                    <m:sSup>
                      <m:sSupPr>
                        <m:ctrlPr>
                          <a:rPr lang="en-IN" sz="2700" b="1" i="1">
                            <a:solidFill>
                              <a:srgbClr val="7030A0"/>
                            </a:solidFill>
                            <a:highlight>
                              <a:srgbClr val="FFFFFF"/>
                            </a:highlight>
                            <a:latin typeface="Cambria Math" panose="02040503050406030204" pitchFamily="18" charset="0"/>
                            <a:ea typeface="Calibri" panose="020F0502020204030204" pitchFamily="34" charset="0"/>
                            <a:cs typeface="Times New Roman" panose="02020603050405020304" pitchFamily="18" charset="0"/>
                          </a:rPr>
                        </m:ctrlPr>
                      </m:sSupPr>
                      <m:e>
                        <m:r>
                          <a:rPr lang="en-IN" sz="2700" b="1" i="1">
                            <a:solidFill>
                              <a:srgbClr val="7030A0"/>
                            </a:solidFill>
                            <a:highlight>
                              <a:srgbClr val="FFFFFF"/>
                            </a:highlight>
                            <a:latin typeface="Cambria Math" panose="02040503050406030204" pitchFamily="18" charset="0"/>
                            <a:ea typeface="Calibri" panose="020F0502020204030204" pitchFamily="34" charset="0"/>
                            <a:cs typeface="Times New Roman" panose="02020603050405020304" pitchFamily="18" charset="0"/>
                          </a:rPr>
                          <m:t>]</m:t>
                        </m:r>
                      </m:e>
                      <m:sup>
                        <m:r>
                          <a:rPr lang="en-IN" sz="2700" b="1" i="1">
                            <a:solidFill>
                              <a:srgbClr val="7030A0"/>
                            </a:solidFill>
                            <a:highlight>
                              <a:srgbClr val="FFFFFF"/>
                            </a:highlight>
                            <a:latin typeface="Cambria Math" panose="02040503050406030204" pitchFamily="18" charset="0"/>
                            <a:ea typeface="Calibri" panose="020F0502020204030204" pitchFamily="34" charset="0"/>
                            <a:cs typeface="Times New Roman" panose="02020603050405020304" pitchFamily="18" charset="0"/>
                          </a:rPr>
                          <m:t>±</m:t>
                        </m:r>
                        <m:r>
                          <a:rPr lang="en-IN" sz="2700" b="1" i="1">
                            <a:solidFill>
                              <a:srgbClr val="7030A0"/>
                            </a:solidFill>
                            <a:highlight>
                              <a:srgbClr val="FFFFFF"/>
                            </a:highlight>
                            <a:latin typeface="Cambria Math" panose="02040503050406030204" pitchFamily="18" charset="0"/>
                            <a:ea typeface="Calibri" panose="020F0502020204030204" pitchFamily="34" charset="0"/>
                            <a:cs typeface="Times New Roman" panose="02020603050405020304" pitchFamily="18" charset="0"/>
                          </a:rPr>
                          <m:t>𝒏</m:t>
                        </m:r>
                      </m:sup>
                    </m:sSup>
                  </m:oMath>
                </a14:m>
                <a:r>
                  <a:rPr lang="en-IN" sz="2700" b="1" dirty="0">
                    <a:solidFill>
                      <a:srgbClr val="7030A0"/>
                    </a:solidFill>
                    <a:highlight>
                      <a:srgbClr val="FFFFFF"/>
                    </a:highlight>
                    <a:latin typeface="Times New Roman" panose="02020603050405020304" pitchFamily="18" charset="0"/>
                    <a:ea typeface="Calibri" panose="020F0502020204030204" pitchFamily="34" charset="0"/>
                    <a:cs typeface="Times New Roman" panose="02020603050405020304" pitchFamily="18" charset="0"/>
                  </a:rPr>
                  <a:t> type square planner complexes does not show geometrical isomerism.</a:t>
                </a:r>
              </a:p>
              <a:p>
                <a:pPr marL="342900" indent="-342900" algn="just">
                  <a:spcBef>
                    <a:spcPts val="600"/>
                  </a:spcBef>
                  <a:spcAft>
                    <a:spcPts val="600"/>
                  </a:spcAft>
                  <a:buFont typeface="Arial" panose="020B0604020202020204" pitchFamily="34" charset="0"/>
                  <a:buChar char="•"/>
                </a:pPr>
                <a:r>
                  <a:rPr lang="en-IN" sz="2700" b="1" dirty="0">
                    <a:solidFill>
                      <a:srgbClr val="7030A0"/>
                    </a:solidFill>
                    <a:highlight>
                      <a:srgbClr val="FFFFFF"/>
                    </a:highlight>
                    <a:latin typeface="Times New Roman" panose="02020603050405020304" pitchFamily="18" charset="0"/>
                    <a:ea typeface="Calibri" panose="020F0502020204030204" pitchFamily="34" charset="0"/>
                    <a:cs typeface="Times New Roman" panose="02020603050405020304" pitchFamily="18" charset="0"/>
                  </a:rPr>
                  <a:t>[Mabcd</a:t>
                </a:r>
                <a14:m>
                  <m:oMath xmlns:m="http://schemas.openxmlformats.org/officeDocument/2006/math">
                    <m:sSup>
                      <m:sSupPr>
                        <m:ctrlPr>
                          <a:rPr lang="en-IN" sz="2700" b="1" i="1" smtClean="0">
                            <a:solidFill>
                              <a:srgbClr val="7030A0"/>
                            </a:solidFill>
                            <a:highlight>
                              <a:srgbClr val="FFFFFF"/>
                            </a:highlight>
                            <a:latin typeface="Cambria Math" panose="02040503050406030204" pitchFamily="18" charset="0"/>
                            <a:ea typeface="Calibri" panose="020F0502020204030204" pitchFamily="34" charset="0"/>
                            <a:cs typeface="Times New Roman" panose="02020603050405020304" pitchFamily="18" charset="0"/>
                          </a:rPr>
                        </m:ctrlPr>
                      </m:sSupPr>
                      <m:e>
                        <m:r>
                          <a:rPr lang="en-IN" sz="2700" b="1" i="1" smtClean="0">
                            <a:solidFill>
                              <a:srgbClr val="7030A0"/>
                            </a:solidFill>
                            <a:highlight>
                              <a:srgbClr val="FFFFFF"/>
                            </a:highlight>
                            <a:latin typeface="Cambria Math" panose="02040503050406030204" pitchFamily="18" charset="0"/>
                            <a:ea typeface="Calibri" panose="020F0502020204030204" pitchFamily="34" charset="0"/>
                            <a:cs typeface="Times New Roman" panose="02020603050405020304" pitchFamily="18" charset="0"/>
                          </a:rPr>
                          <m:t>]</m:t>
                        </m:r>
                      </m:e>
                      <m:sup>
                        <m:r>
                          <a:rPr lang="en-IN" sz="2700" b="1" i="1" smtClean="0">
                            <a:solidFill>
                              <a:srgbClr val="7030A0"/>
                            </a:solidFill>
                            <a:highlight>
                              <a:srgbClr val="FFFFFF"/>
                            </a:highlight>
                            <a:latin typeface="Cambria Math" panose="02040503050406030204" pitchFamily="18" charset="0"/>
                            <a:ea typeface="Calibri" panose="020F0502020204030204" pitchFamily="34" charset="0"/>
                            <a:cs typeface="Times New Roman" panose="02020603050405020304" pitchFamily="18" charset="0"/>
                          </a:rPr>
                          <m:t>±</m:t>
                        </m:r>
                        <m:r>
                          <a:rPr lang="en-IN" sz="2700" b="1" i="1" smtClean="0">
                            <a:solidFill>
                              <a:srgbClr val="7030A0"/>
                            </a:solidFill>
                            <a:highlight>
                              <a:srgbClr val="FFFFFF"/>
                            </a:highlight>
                            <a:latin typeface="Cambria Math" panose="02040503050406030204" pitchFamily="18" charset="0"/>
                            <a:ea typeface="Calibri" panose="020F0502020204030204" pitchFamily="34" charset="0"/>
                            <a:cs typeface="Times New Roman" panose="02020603050405020304" pitchFamily="18" charset="0"/>
                          </a:rPr>
                          <m:t>𝒏</m:t>
                        </m:r>
                      </m:sup>
                    </m:sSup>
                  </m:oMath>
                </a14:m>
                <a:r>
                  <a:rPr lang="en-IN" sz="2700" b="1" dirty="0">
                    <a:solidFill>
                      <a:srgbClr val="7030A0"/>
                    </a:solidFill>
                    <a:highlight>
                      <a:srgbClr val="FFFFFF"/>
                    </a:highlight>
                    <a:latin typeface="Times New Roman" panose="02020603050405020304" pitchFamily="18" charset="0"/>
                    <a:ea typeface="Calibri" panose="020F0502020204030204" pitchFamily="34" charset="0"/>
                    <a:cs typeface="Times New Roman" panose="02020603050405020304" pitchFamily="18" charset="0"/>
                  </a:rPr>
                  <a:t>, [Ma</a:t>
                </a:r>
                <a:r>
                  <a:rPr lang="en-IN" sz="2700" b="1" baseline="-25000" dirty="0">
                    <a:solidFill>
                      <a:srgbClr val="7030A0"/>
                    </a:solidFill>
                    <a:highlight>
                      <a:srgbClr val="FFFFFF"/>
                    </a:highlight>
                    <a:latin typeface="Times New Roman" panose="02020603050405020304" pitchFamily="18" charset="0"/>
                    <a:ea typeface="Calibri" panose="020F0502020204030204" pitchFamily="34" charset="0"/>
                    <a:cs typeface="Times New Roman" panose="02020603050405020304" pitchFamily="18" charset="0"/>
                  </a:rPr>
                  <a:t>2</a:t>
                </a:r>
                <a14:m>
                  <m:oMath xmlns:m="http://schemas.openxmlformats.org/officeDocument/2006/math">
                    <m:r>
                      <a:rPr lang="en-IN" sz="2700" b="1" i="0" smtClean="0">
                        <a:solidFill>
                          <a:srgbClr val="7030A0"/>
                        </a:solidFill>
                        <a:highlight>
                          <a:srgbClr val="FFFFFF"/>
                        </a:highlight>
                        <a:latin typeface="Cambria Math" panose="02040503050406030204" pitchFamily="18" charset="0"/>
                        <a:ea typeface="Calibri" panose="020F0502020204030204" pitchFamily="34" charset="0"/>
                        <a:cs typeface="Times New Roman" panose="02020603050405020304" pitchFamily="18" charset="0"/>
                      </a:rPr>
                      <m:t>𝐛</m:t>
                    </m:r>
                    <m:sSup>
                      <m:sSupPr>
                        <m:ctrlPr>
                          <a:rPr lang="en-IN" sz="2700" b="1" i="1">
                            <a:solidFill>
                              <a:srgbClr val="7030A0"/>
                            </a:solidFill>
                            <a:highlight>
                              <a:srgbClr val="FFFFFF"/>
                            </a:highlight>
                            <a:latin typeface="Cambria Math" panose="02040503050406030204" pitchFamily="18" charset="0"/>
                            <a:ea typeface="Calibri" panose="020F0502020204030204" pitchFamily="34" charset="0"/>
                            <a:cs typeface="Times New Roman" panose="02020603050405020304" pitchFamily="18" charset="0"/>
                          </a:rPr>
                        </m:ctrlPr>
                      </m:sSupPr>
                      <m:e>
                        <m:r>
                          <a:rPr lang="en-IN" sz="2700" b="1" i="0" smtClean="0">
                            <a:solidFill>
                              <a:srgbClr val="7030A0"/>
                            </a:solidFill>
                            <a:highlight>
                              <a:srgbClr val="FFFFFF"/>
                            </a:highlight>
                            <a:latin typeface="Cambria Math" panose="02040503050406030204" pitchFamily="18" charset="0"/>
                            <a:ea typeface="Calibri" panose="020F0502020204030204" pitchFamily="34" charset="0"/>
                            <a:cs typeface="Times New Roman" panose="02020603050405020304" pitchFamily="18" charset="0"/>
                          </a:rPr>
                          <m:t>𝐜</m:t>
                        </m:r>
                        <m:r>
                          <a:rPr lang="en-IN" sz="2700" b="1" i="1">
                            <a:solidFill>
                              <a:srgbClr val="7030A0"/>
                            </a:solidFill>
                            <a:highlight>
                              <a:srgbClr val="FFFFFF"/>
                            </a:highlight>
                            <a:latin typeface="Cambria Math" panose="02040503050406030204" pitchFamily="18" charset="0"/>
                            <a:ea typeface="Calibri" panose="020F0502020204030204" pitchFamily="34" charset="0"/>
                            <a:cs typeface="Times New Roman" panose="02020603050405020304" pitchFamily="18" charset="0"/>
                          </a:rPr>
                          <m:t>]</m:t>
                        </m:r>
                      </m:e>
                      <m:sup>
                        <m:r>
                          <a:rPr lang="en-IN" sz="2700" b="1" i="1">
                            <a:solidFill>
                              <a:srgbClr val="7030A0"/>
                            </a:solidFill>
                            <a:highlight>
                              <a:srgbClr val="FFFFFF"/>
                            </a:highlight>
                            <a:latin typeface="Cambria Math" panose="02040503050406030204" pitchFamily="18" charset="0"/>
                            <a:ea typeface="Calibri" panose="020F0502020204030204" pitchFamily="34" charset="0"/>
                            <a:cs typeface="Times New Roman" panose="02020603050405020304" pitchFamily="18" charset="0"/>
                          </a:rPr>
                          <m:t>±</m:t>
                        </m:r>
                        <m:r>
                          <a:rPr lang="en-IN" sz="2700" b="1" i="1">
                            <a:solidFill>
                              <a:srgbClr val="7030A0"/>
                            </a:solidFill>
                            <a:highlight>
                              <a:srgbClr val="FFFFFF"/>
                            </a:highlight>
                            <a:latin typeface="Cambria Math" panose="02040503050406030204" pitchFamily="18" charset="0"/>
                            <a:ea typeface="Calibri" panose="020F0502020204030204" pitchFamily="34" charset="0"/>
                            <a:cs typeface="Times New Roman" panose="02020603050405020304" pitchFamily="18" charset="0"/>
                          </a:rPr>
                          <m:t>𝒏</m:t>
                        </m:r>
                      </m:sup>
                    </m:sSup>
                  </m:oMath>
                </a14:m>
                <a:r>
                  <a:rPr lang="en-IN" sz="2700" b="1" dirty="0">
                    <a:solidFill>
                      <a:srgbClr val="7030A0"/>
                    </a:solidFill>
                    <a:highlight>
                      <a:srgbClr val="FFFFFF"/>
                    </a:highlight>
                    <a:latin typeface="Times New Roman" panose="02020603050405020304" pitchFamily="18" charset="0"/>
                    <a:ea typeface="Calibri" panose="020F0502020204030204" pitchFamily="34" charset="0"/>
                    <a:cs typeface="Times New Roman" panose="02020603050405020304" pitchFamily="18" charset="0"/>
                  </a:rPr>
                  <a:t>, [Ma</a:t>
                </a:r>
                <a:r>
                  <a:rPr lang="en-IN" sz="2700" b="1" baseline="-25000" dirty="0">
                    <a:solidFill>
                      <a:srgbClr val="7030A0"/>
                    </a:solidFill>
                    <a:highlight>
                      <a:srgbClr val="FFFFFF"/>
                    </a:highlight>
                    <a:latin typeface="Times New Roman" panose="02020603050405020304" pitchFamily="18" charset="0"/>
                    <a:ea typeface="Calibri" panose="020F0502020204030204" pitchFamily="34" charset="0"/>
                    <a:cs typeface="Times New Roman" panose="02020603050405020304" pitchFamily="18" charset="0"/>
                  </a:rPr>
                  <a:t>2</a:t>
                </a:r>
                <a:r>
                  <a:rPr lang="en-IN" sz="2700" b="1" dirty="0">
                    <a:solidFill>
                      <a:srgbClr val="7030A0"/>
                    </a:solidFill>
                    <a:highlight>
                      <a:srgbClr val="FFFFFF"/>
                    </a:highlight>
                    <a:latin typeface="Times New Roman" panose="02020603050405020304" pitchFamily="18" charset="0"/>
                    <a:ea typeface="Calibri" panose="020F0502020204030204" pitchFamily="34" charset="0"/>
                    <a:cs typeface="Times New Roman" panose="02020603050405020304" pitchFamily="18" charset="0"/>
                  </a:rPr>
                  <a:t>b</a:t>
                </a:r>
                <a:r>
                  <a:rPr lang="en-IN" sz="2700" b="1" baseline="-25000" dirty="0">
                    <a:solidFill>
                      <a:srgbClr val="7030A0"/>
                    </a:solidFill>
                    <a:highlight>
                      <a:srgbClr val="FFFFFF"/>
                    </a:highlight>
                    <a:latin typeface="Times New Roman" panose="02020603050405020304" pitchFamily="18" charset="0"/>
                    <a:ea typeface="Calibri" panose="020F0502020204030204" pitchFamily="34" charset="0"/>
                    <a:cs typeface="Times New Roman" panose="02020603050405020304" pitchFamily="18" charset="0"/>
                  </a:rPr>
                  <a:t>2</a:t>
                </a:r>
                <a14:m>
                  <m:oMath xmlns:m="http://schemas.openxmlformats.org/officeDocument/2006/math">
                    <m:sSup>
                      <m:sSupPr>
                        <m:ctrlPr>
                          <a:rPr lang="en-IN" sz="2700" b="1" i="1">
                            <a:solidFill>
                              <a:srgbClr val="7030A0"/>
                            </a:solidFill>
                            <a:highlight>
                              <a:srgbClr val="FFFFFF"/>
                            </a:highlight>
                            <a:latin typeface="Cambria Math" panose="02040503050406030204" pitchFamily="18" charset="0"/>
                            <a:ea typeface="Calibri" panose="020F0502020204030204" pitchFamily="34" charset="0"/>
                            <a:cs typeface="Times New Roman" panose="02020603050405020304" pitchFamily="18" charset="0"/>
                          </a:rPr>
                        </m:ctrlPr>
                      </m:sSupPr>
                      <m:e>
                        <m:r>
                          <a:rPr lang="en-IN" sz="2700" b="1" i="1">
                            <a:solidFill>
                              <a:srgbClr val="7030A0"/>
                            </a:solidFill>
                            <a:highlight>
                              <a:srgbClr val="FFFFFF"/>
                            </a:highlight>
                            <a:latin typeface="Cambria Math" panose="02040503050406030204" pitchFamily="18" charset="0"/>
                            <a:ea typeface="Calibri" panose="020F0502020204030204" pitchFamily="34" charset="0"/>
                            <a:cs typeface="Times New Roman" panose="02020603050405020304" pitchFamily="18" charset="0"/>
                          </a:rPr>
                          <m:t>]</m:t>
                        </m:r>
                      </m:e>
                      <m:sup>
                        <m:r>
                          <a:rPr lang="en-IN" sz="2700" b="1" i="1">
                            <a:solidFill>
                              <a:srgbClr val="7030A0"/>
                            </a:solidFill>
                            <a:highlight>
                              <a:srgbClr val="FFFFFF"/>
                            </a:highlight>
                            <a:latin typeface="Cambria Math" panose="02040503050406030204" pitchFamily="18" charset="0"/>
                            <a:ea typeface="Calibri" panose="020F0502020204030204" pitchFamily="34" charset="0"/>
                            <a:cs typeface="Times New Roman" panose="02020603050405020304" pitchFamily="18" charset="0"/>
                          </a:rPr>
                          <m:t>±</m:t>
                        </m:r>
                        <m:r>
                          <a:rPr lang="en-IN" sz="2700" b="1" i="1">
                            <a:solidFill>
                              <a:srgbClr val="7030A0"/>
                            </a:solidFill>
                            <a:highlight>
                              <a:srgbClr val="FFFFFF"/>
                            </a:highlight>
                            <a:latin typeface="Cambria Math" panose="02040503050406030204" pitchFamily="18" charset="0"/>
                            <a:ea typeface="Calibri" panose="020F0502020204030204" pitchFamily="34" charset="0"/>
                            <a:cs typeface="Times New Roman" panose="02020603050405020304" pitchFamily="18" charset="0"/>
                          </a:rPr>
                          <m:t>𝒏</m:t>
                        </m:r>
                      </m:sup>
                    </m:sSup>
                  </m:oMath>
                </a14:m>
                <a:r>
                  <a:rPr lang="en-IN" sz="2700" b="1" dirty="0">
                    <a:solidFill>
                      <a:srgbClr val="7030A0"/>
                    </a:solidFill>
                    <a:highlight>
                      <a:srgbClr val="FFFFFF"/>
                    </a:highlight>
                    <a:latin typeface="Times New Roman" panose="02020603050405020304" pitchFamily="18" charset="0"/>
                    <a:ea typeface="Calibri" panose="020F0502020204030204" pitchFamily="34" charset="0"/>
                    <a:cs typeface="Times New Roman" panose="02020603050405020304" pitchFamily="18" charset="0"/>
                  </a:rPr>
                  <a:t> type square planner complexes </a:t>
                </a:r>
                <a:r>
                  <a:rPr lang="en-IN" sz="2700" b="1" dirty="0">
                    <a:solidFill>
                      <a:srgbClr val="FF0000"/>
                    </a:solidFill>
                    <a:highlight>
                      <a:srgbClr val="FFFFFF"/>
                    </a:highlight>
                    <a:latin typeface="Times New Roman" panose="02020603050405020304" pitchFamily="18" charset="0"/>
                    <a:ea typeface="Calibri" panose="020F0502020204030204" pitchFamily="34" charset="0"/>
                    <a:cs typeface="Times New Roman" panose="02020603050405020304" pitchFamily="18" charset="0"/>
                  </a:rPr>
                  <a:t>shows geometrical isomerism</a:t>
                </a:r>
                <a:r>
                  <a:rPr lang="en-IN" sz="2700" b="1" dirty="0">
                    <a:solidFill>
                      <a:srgbClr val="7030A0"/>
                    </a:solidFill>
                    <a:highlight>
                      <a:srgbClr val="FFFFFF"/>
                    </a:highlight>
                    <a:latin typeface="Times New Roman" panose="02020603050405020304" pitchFamily="18" charset="0"/>
                    <a:ea typeface="Calibri" panose="020F0502020204030204" pitchFamily="34" charset="0"/>
                    <a:cs typeface="Times New Roman" panose="02020603050405020304" pitchFamily="18" charset="0"/>
                  </a:rPr>
                  <a:t>.</a:t>
                </a:r>
              </a:p>
              <a:p>
                <a:pPr marL="342900" indent="-342900" algn="just">
                  <a:spcBef>
                    <a:spcPts val="600"/>
                  </a:spcBef>
                  <a:spcAft>
                    <a:spcPts val="600"/>
                  </a:spcAft>
                  <a:buFont typeface="Arial" panose="020B0604020202020204" pitchFamily="34" charset="0"/>
                  <a:buChar char="•"/>
                </a:pPr>
                <a:r>
                  <a:rPr lang="en-IN" sz="2700" b="1" dirty="0">
                    <a:solidFill>
                      <a:srgbClr val="7030A0"/>
                    </a:solidFill>
                    <a:highlight>
                      <a:srgbClr val="FFFFFF"/>
                    </a:highlight>
                    <a:latin typeface="Times New Roman" panose="02020603050405020304" pitchFamily="18" charset="0"/>
                    <a:ea typeface="Calibri" panose="020F0502020204030204" pitchFamily="34" charset="0"/>
                    <a:cs typeface="Times New Roman" panose="02020603050405020304" pitchFamily="18" charset="0"/>
                  </a:rPr>
                  <a:t>[Pt(II)(NH</a:t>
                </a:r>
                <a:r>
                  <a:rPr lang="en-IN" sz="2700" b="1" baseline="-25000" dirty="0">
                    <a:solidFill>
                      <a:srgbClr val="7030A0"/>
                    </a:solidFill>
                    <a:highlight>
                      <a:srgbClr val="FFFFFF"/>
                    </a:highlight>
                    <a:latin typeface="Times New Roman" panose="02020603050405020304" pitchFamily="18" charset="0"/>
                    <a:ea typeface="Calibri" panose="020F0502020204030204" pitchFamily="34" charset="0"/>
                    <a:cs typeface="Times New Roman" panose="02020603050405020304" pitchFamily="18" charset="0"/>
                  </a:rPr>
                  <a:t>3</a:t>
                </a:r>
                <a:r>
                  <a:rPr lang="en-IN" sz="2700" b="1" dirty="0">
                    <a:solidFill>
                      <a:srgbClr val="7030A0"/>
                    </a:solidFill>
                    <a:highlight>
                      <a:srgbClr val="FFFFFF"/>
                    </a:highlight>
                    <a:latin typeface="Times New Roman" panose="02020603050405020304" pitchFamily="18" charset="0"/>
                    <a:ea typeface="Calibri" panose="020F0502020204030204" pitchFamily="34" charset="0"/>
                    <a:cs typeface="Times New Roman" panose="02020603050405020304" pitchFamily="18" charset="0"/>
                  </a:rPr>
                  <a:t>)(</a:t>
                </a:r>
                <a:r>
                  <a:rPr lang="en-IN" sz="2700" b="1" dirty="0" err="1">
                    <a:solidFill>
                      <a:srgbClr val="7030A0"/>
                    </a:solidFill>
                    <a:highlight>
                      <a:srgbClr val="FFFFFF"/>
                    </a:highlight>
                    <a:latin typeface="Times New Roman" panose="02020603050405020304" pitchFamily="18" charset="0"/>
                    <a:ea typeface="Calibri" panose="020F0502020204030204" pitchFamily="34" charset="0"/>
                    <a:cs typeface="Times New Roman" panose="02020603050405020304" pitchFamily="18" charset="0"/>
                  </a:rPr>
                  <a:t>py</a:t>
                </a:r>
                <a:r>
                  <a:rPr lang="en-IN" sz="2700" b="1" dirty="0">
                    <a:solidFill>
                      <a:srgbClr val="7030A0"/>
                    </a:solidFill>
                    <a:highlight>
                      <a:srgbClr val="FFFFFF"/>
                    </a:highlight>
                    <a:latin typeface="Times New Roman" panose="02020603050405020304" pitchFamily="18" charset="0"/>
                    <a:ea typeface="Calibri" panose="020F0502020204030204" pitchFamily="34" charset="0"/>
                    <a:cs typeface="Times New Roman" panose="02020603050405020304" pitchFamily="18" charset="0"/>
                  </a:rPr>
                  <a:t>)(Cl)(Br)] can exists in 3 isomeric forms</a:t>
                </a:r>
              </a:p>
              <a:p>
                <a:pPr marL="342900" indent="-342900" algn="just">
                  <a:spcBef>
                    <a:spcPts val="600"/>
                  </a:spcBef>
                  <a:spcAft>
                    <a:spcPts val="600"/>
                  </a:spcAft>
                  <a:buFont typeface="Arial" panose="020B0604020202020204" pitchFamily="34" charset="0"/>
                  <a:buChar char="•"/>
                </a:pPr>
                <a:r>
                  <a:rPr lang="en-IN" sz="2700" b="1" dirty="0">
                    <a:solidFill>
                      <a:srgbClr val="7030A0"/>
                    </a:solidFill>
                    <a:highlight>
                      <a:srgbClr val="FFFFFF"/>
                    </a:highlight>
                    <a:latin typeface="Times New Roman" panose="02020603050405020304" pitchFamily="18" charset="0"/>
                    <a:ea typeface="Calibri" panose="020F0502020204030204" pitchFamily="34" charset="0"/>
                    <a:cs typeface="Times New Roman" panose="02020603050405020304" pitchFamily="18" charset="0"/>
                  </a:rPr>
                  <a:t>[Ma</a:t>
                </a:r>
                <a:r>
                  <a:rPr lang="en-IN" sz="2700" b="1" baseline="-25000" dirty="0">
                    <a:solidFill>
                      <a:srgbClr val="7030A0"/>
                    </a:solidFill>
                    <a:highlight>
                      <a:srgbClr val="FFFFFF"/>
                    </a:highlight>
                    <a:latin typeface="Times New Roman" panose="02020603050405020304" pitchFamily="18" charset="0"/>
                    <a:ea typeface="Calibri" panose="020F0502020204030204" pitchFamily="34" charset="0"/>
                    <a:cs typeface="Times New Roman" panose="02020603050405020304" pitchFamily="18" charset="0"/>
                  </a:rPr>
                  <a:t>2</a:t>
                </a:r>
                <a14:m>
                  <m:oMath xmlns:m="http://schemas.openxmlformats.org/officeDocument/2006/math">
                    <m:r>
                      <a:rPr lang="en-IN" sz="2700" b="1" i="0" smtClean="0">
                        <a:solidFill>
                          <a:srgbClr val="7030A0"/>
                        </a:solidFill>
                        <a:highlight>
                          <a:srgbClr val="FFFFFF"/>
                        </a:highlight>
                        <a:latin typeface="Cambria Math" panose="02040503050406030204" pitchFamily="18" charset="0"/>
                        <a:ea typeface="Calibri" panose="020F0502020204030204" pitchFamily="34" charset="0"/>
                        <a:cs typeface="Times New Roman" panose="02020603050405020304" pitchFamily="18" charset="0"/>
                      </a:rPr>
                      <m:t>𝐛</m:t>
                    </m:r>
                    <m:sSup>
                      <m:sSupPr>
                        <m:ctrlPr>
                          <a:rPr lang="en-IN" sz="2700" b="1" i="1">
                            <a:solidFill>
                              <a:srgbClr val="7030A0"/>
                            </a:solidFill>
                            <a:highlight>
                              <a:srgbClr val="FFFFFF"/>
                            </a:highlight>
                            <a:latin typeface="Cambria Math" panose="02040503050406030204" pitchFamily="18" charset="0"/>
                            <a:ea typeface="Calibri" panose="020F0502020204030204" pitchFamily="34" charset="0"/>
                            <a:cs typeface="Times New Roman" panose="02020603050405020304" pitchFamily="18" charset="0"/>
                          </a:rPr>
                        </m:ctrlPr>
                      </m:sSupPr>
                      <m:e>
                        <m:r>
                          <a:rPr lang="en-IN" sz="2700" b="1" i="0" smtClean="0">
                            <a:solidFill>
                              <a:srgbClr val="7030A0"/>
                            </a:solidFill>
                            <a:highlight>
                              <a:srgbClr val="FFFFFF"/>
                            </a:highlight>
                            <a:latin typeface="Cambria Math" panose="02040503050406030204" pitchFamily="18" charset="0"/>
                            <a:ea typeface="Calibri" panose="020F0502020204030204" pitchFamily="34" charset="0"/>
                            <a:cs typeface="Times New Roman" panose="02020603050405020304" pitchFamily="18" charset="0"/>
                          </a:rPr>
                          <m:t>𝐜</m:t>
                        </m:r>
                        <m:r>
                          <a:rPr lang="en-IN" sz="2700" b="1" i="1">
                            <a:solidFill>
                              <a:srgbClr val="7030A0"/>
                            </a:solidFill>
                            <a:highlight>
                              <a:srgbClr val="FFFFFF"/>
                            </a:highlight>
                            <a:latin typeface="Cambria Math" panose="02040503050406030204" pitchFamily="18" charset="0"/>
                            <a:ea typeface="Calibri" panose="020F0502020204030204" pitchFamily="34" charset="0"/>
                            <a:cs typeface="Times New Roman" panose="02020603050405020304" pitchFamily="18" charset="0"/>
                          </a:rPr>
                          <m:t>]</m:t>
                        </m:r>
                      </m:e>
                      <m:sup>
                        <m:r>
                          <a:rPr lang="en-IN" sz="2700" b="1" i="1">
                            <a:solidFill>
                              <a:srgbClr val="7030A0"/>
                            </a:solidFill>
                            <a:highlight>
                              <a:srgbClr val="FFFFFF"/>
                            </a:highlight>
                            <a:latin typeface="Cambria Math" panose="02040503050406030204" pitchFamily="18" charset="0"/>
                            <a:ea typeface="Calibri" panose="020F0502020204030204" pitchFamily="34" charset="0"/>
                            <a:cs typeface="Times New Roman" panose="02020603050405020304" pitchFamily="18" charset="0"/>
                          </a:rPr>
                          <m:t>±</m:t>
                        </m:r>
                        <m:r>
                          <a:rPr lang="en-IN" sz="2700" b="1" i="1">
                            <a:solidFill>
                              <a:srgbClr val="7030A0"/>
                            </a:solidFill>
                            <a:highlight>
                              <a:srgbClr val="FFFFFF"/>
                            </a:highlight>
                            <a:latin typeface="Cambria Math" panose="02040503050406030204" pitchFamily="18" charset="0"/>
                            <a:ea typeface="Calibri" panose="020F0502020204030204" pitchFamily="34" charset="0"/>
                            <a:cs typeface="Times New Roman" panose="02020603050405020304" pitchFamily="18" charset="0"/>
                          </a:rPr>
                          <m:t>𝒏</m:t>
                        </m:r>
                      </m:sup>
                    </m:sSup>
                  </m:oMath>
                </a14:m>
                <a:r>
                  <a:rPr lang="en-IN" sz="2700" b="1" dirty="0">
                    <a:solidFill>
                      <a:srgbClr val="7030A0"/>
                    </a:solidFill>
                    <a:highlight>
                      <a:srgbClr val="FFFFFF"/>
                    </a:highlight>
                    <a:latin typeface="Times New Roman" panose="02020603050405020304" pitchFamily="18" charset="0"/>
                    <a:ea typeface="Calibri" panose="020F0502020204030204" pitchFamily="34" charset="0"/>
                    <a:cs typeface="Times New Roman" panose="02020603050405020304" pitchFamily="18" charset="0"/>
                  </a:rPr>
                  <a:t> &amp; [Ma</a:t>
                </a:r>
                <a:r>
                  <a:rPr lang="en-IN" sz="2700" b="1" baseline="-25000" dirty="0">
                    <a:solidFill>
                      <a:srgbClr val="7030A0"/>
                    </a:solidFill>
                    <a:highlight>
                      <a:srgbClr val="FFFFFF"/>
                    </a:highlight>
                    <a:latin typeface="Times New Roman" panose="02020603050405020304" pitchFamily="18" charset="0"/>
                    <a:ea typeface="Calibri" panose="020F0502020204030204" pitchFamily="34" charset="0"/>
                    <a:cs typeface="Times New Roman" panose="02020603050405020304" pitchFamily="18" charset="0"/>
                  </a:rPr>
                  <a:t>2</a:t>
                </a:r>
                <a:r>
                  <a:rPr lang="en-IN" sz="2700" b="1" dirty="0">
                    <a:solidFill>
                      <a:srgbClr val="7030A0"/>
                    </a:solidFill>
                    <a:highlight>
                      <a:srgbClr val="FFFFFF"/>
                    </a:highlight>
                    <a:latin typeface="Times New Roman" panose="02020603050405020304" pitchFamily="18" charset="0"/>
                    <a:ea typeface="Calibri" panose="020F0502020204030204" pitchFamily="34" charset="0"/>
                    <a:cs typeface="Times New Roman" panose="02020603050405020304" pitchFamily="18" charset="0"/>
                  </a:rPr>
                  <a:t>b</a:t>
                </a:r>
                <a:r>
                  <a:rPr lang="en-IN" sz="2700" b="1" baseline="-25000" dirty="0">
                    <a:solidFill>
                      <a:srgbClr val="7030A0"/>
                    </a:solidFill>
                    <a:highlight>
                      <a:srgbClr val="FFFFFF"/>
                    </a:highlight>
                    <a:latin typeface="Times New Roman" panose="02020603050405020304" pitchFamily="18" charset="0"/>
                    <a:ea typeface="Calibri" panose="020F0502020204030204" pitchFamily="34" charset="0"/>
                    <a:cs typeface="Times New Roman" panose="02020603050405020304" pitchFamily="18" charset="0"/>
                  </a:rPr>
                  <a:t>2</a:t>
                </a:r>
                <a14:m>
                  <m:oMath xmlns:m="http://schemas.openxmlformats.org/officeDocument/2006/math">
                    <m:sSup>
                      <m:sSupPr>
                        <m:ctrlPr>
                          <a:rPr lang="en-IN" sz="2700" b="1" i="1">
                            <a:solidFill>
                              <a:srgbClr val="7030A0"/>
                            </a:solidFill>
                            <a:highlight>
                              <a:srgbClr val="FFFFFF"/>
                            </a:highlight>
                            <a:latin typeface="Cambria Math" panose="02040503050406030204" pitchFamily="18" charset="0"/>
                            <a:ea typeface="Calibri" panose="020F0502020204030204" pitchFamily="34" charset="0"/>
                            <a:cs typeface="Times New Roman" panose="02020603050405020304" pitchFamily="18" charset="0"/>
                          </a:rPr>
                        </m:ctrlPr>
                      </m:sSupPr>
                      <m:e>
                        <m:r>
                          <a:rPr lang="en-IN" sz="2700" b="1" i="1">
                            <a:solidFill>
                              <a:srgbClr val="7030A0"/>
                            </a:solidFill>
                            <a:highlight>
                              <a:srgbClr val="FFFFFF"/>
                            </a:highlight>
                            <a:latin typeface="Cambria Math" panose="02040503050406030204" pitchFamily="18" charset="0"/>
                            <a:ea typeface="Calibri" panose="020F0502020204030204" pitchFamily="34" charset="0"/>
                            <a:cs typeface="Times New Roman" panose="02020603050405020304" pitchFamily="18" charset="0"/>
                          </a:rPr>
                          <m:t>]</m:t>
                        </m:r>
                      </m:e>
                      <m:sup>
                        <m:r>
                          <a:rPr lang="en-IN" sz="2700" b="1" i="1">
                            <a:solidFill>
                              <a:srgbClr val="7030A0"/>
                            </a:solidFill>
                            <a:highlight>
                              <a:srgbClr val="FFFFFF"/>
                            </a:highlight>
                            <a:latin typeface="Cambria Math" panose="02040503050406030204" pitchFamily="18" charset="0"/>
                            <a:ea typeface="Calibri" panose="020F0502020204030204" pitchFamily="34" charset="0"/>
                            <a:cs typeface="Times New Roman" panose="02020603050405020304" pitchFamily="18" charset="0"/>
                          </a:rPr>
                          <m:t>±</m:t>
                        </m:r>
                        <m:r>
                          <a:rPr lang="en-IN" sz="2700" b="1" i="1">
                            <a:solidFill>
                              <a:srgbClr val="7030A0"/>
                            </a:solidFill>
                            <a:highlight>
                              <a:srgbClr val="FFFFFF"/>
                            </a:highlight>
                            <a:latin typeface="Cambria Math" panose="02040503050406030204" pitchFamily="18" charset="0"/>
                            <a:ea typeface="Calibri" panose="020F0502020204030204" pitchFamily="34" charset="0"/>
                            <a:cs typeface="Times New Roman" panose="02020603050405020304" pitchFamily="18" charset="0"/>
                          </a:rPr>
                          <m:t>𝒏</m:t>
                        </m:r>
                      </m:sup>
                    </m:sSup>
                    <m:r>
                      <a:rPr lang="en-IN" sz="2700" b="1" i="1">
                        <a:solidFill>
                          <a:srgbClr val="7030A0"/>
                        </a:solidFill>
                        <a:highlight>
                          <a:srgbClr val="FFFFFF"/>
                        </a:highlight>
                        <a:latin typeface="Cambria Math" panose="02040503050406030204" pitchFamily="18" charset="0"/>
                        <a:ea typeface="Calibri" panose="020F0502020204030204" pitchFamily="34" charset="0"/>
                        <a:cs typeface="Times New Roman" panose="02020603050405020304" pitchFamily="18" charset="0"/>
                      </a:rPr>
                      <m:t> </m:t>
                    </m:r>
                  </m:oMath>
                </a14:m>
                <a:r>
                  <a:rPr lang="en-IN" sz="2700" b="1" dirty="0">
                    <a:solidFill>
                      <a:srgbClr val="7030A0"/>
                    </a:solidFill>
                    <a:highlight>
                      <a:srgbClr val="FFFFFF"/>
                    </a:highlight>
                    <a:latin typeface="Times New Roman" panose="02020603050405020304" pitchFamily="18" charset="0"/>
                    <a:ea typeface="Calibri" panose="020F0502020204030204" pitchFamily="34" charset="0"/>
                    <a:cs typeface="Times New Roman" panose="02020603050405020304" pitchFamily="18" charset="0"/>
                  </a:rPr>
                  <a:t>can exists in 2 isomeric forms, cis and trans.</a:t>
                </a:r>
              </a:p>
            </p:txBody>
          </p:sp>
        </mc:Choice>
        <mc:Fallback>
          <p:sp>
            <p:nvSpPr>
              <p:cNvPr id="3" name="TextBox 2">
                <a:extLst>
                  <a:ext uri="{FF2B5EF4-FFF2-40B4-BE49-F238E27FC236}">
                    <a16:creationId xmlns:a16="http://schemas.microsoft.com/office/drawing/2014/main" id="{5BCF7F6F-D6CD-A1C4-1090-0BD1489D9078}"/>
                  </a:ext>
                </a:extLst>
              </p:cNvPr>
              <p:cNvSpPr txBox="1">
                <a:spLocks noRot="1" noChangeAspect="1" noMove="1" noResize="1" noEditPoints="1" noAdjustHandles="1" noChangeArrowheads="1" noChangeShapeType="1" noTextEdit="1"/>
              </p:cNvSpPr>
              <p:nvPr/>
            </p:nvSpPr>
            <p:spPr>
              <a:xfrm>
                <a:off x="517134" y="105133"/>
                <a:ext cx="8195353" cy="6606617"/>
              </a:xfrm>
              <a:prstGeom prst="rect">
                <a:avLst/>
              </a:prstGeom>
              <a:blipFill>
                <a:blip r:embed="rId2"/>
                <a:stretch>
                  <a:fillRect l="-1265" t="-646" r="-2530" b="-1476"/>
                </a:stretch>
              </a:blipFill>
            </p:spPr>
            <p:txBody>
              <a:bodyPr/>
              <a:lstStyle/>
              <a:p>
                <a:r>
                  <a:rPr lang="en-IN">
                    <a:noFill/>
                  </a:rPr>
                  <a:t> </a:t>
                </a:r>
              </a:p>
            </p:txBody>
          </p:sp>
        </mc:Fallback>
      </mc:AlternateContent>
    </p:spTree>
    <p:extLst>
      <p:ext uri="{BB962C8B-B14F-4D97-AF65-F5344CB8AC3E}">
        <p14:creationId xmlns:p14="http://schemas.microsoft.com/office/powerpoint/2010/main" val="147060515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BCF7F6F-D6CD-A1C4-1090-0BD1489D9078}"/>
              </a:ext>
            </a:extLst>
          </p:cNvPr>
          <p:cNvSpPr txBox="1"/>
          <p:nvPr/>
        </p:nvSpPr>
        <p:spPr>
          <a:xfrm>
            <a:off x="517134" y="105133"/>
            <a:ext cx="8195353" cy="699102"/>
          </a:xfrm>
          <a:prstGeom prst="rect">
            <a:avLst/>
          </a:prstGeom>
          <a:noFill/>
        </p:spPr>
        <p:txBody>
          <a:bodyPr wrap="square">
            <a:spAutoFit/>
          </a:bodyPr>
          <a:lstStyle/>
          <a:p>
            <a:pPr algn="ctr">
              <a:lnSpc>
                <a:spcPct val="120000"/>
              </a:lnSpc>
            </a:pPr>
            <a:r>
              <a:rPr lang="en-IN" sz="3600" b="1" dirty="0">
                <a:solidFill>
                  <a:srgbClr val="C00000"/>
                </a:solidFill>
                <a:highlight>
                  <a:srgbClr val="FFFFFF"/>
                </a:highlight>
                <a:latin typeface="Times New Roman" panose="02020603050405020304" pitchFamily="18" charset="0"/>
                <a:ea typeface="Calibri" panose="020F0502020204030204" pitchFamily="34" charset="0"/>
                <a:cs typeface="Times New Roman" panose="02020603050405020304" pitchFamily="18" charset="0"/>
              </a:rPr>
              <a:t>Geometrical Isomerism with C.N.= 4</a:t>
            </a:r>
            <a:endParaRPr lang="en-IN" sz="800" b="1" dirty="0">
              <a:solidFill>
                <a:srgbClr val="7030A0"/>
              </a:solidFill>
              <a:highlight>
                <a:srgbClr val="FFFFFF"/>
              </a:highligh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7" name="Picture 6">
            <a:extLst>
              <a:ext uri="{FF2B5EF4-FFF2-40B4-BE49-F238E27FC236}">
                <a16:creationId xmlns:a16="http://schemas.microsoft.com/office/drawing/2014/main" id="{C1B4AC54-37B1-72AF-C495-61B17B0B6568}"/>
              </a:ext>
            </a:extLst>
          </p:cNvPr>
          <p:cNvPicPr>
            <a:picLocks noChangeAspect="1"/>
          </p:cNvPicPr>
          <p:nvPr/>
        </p:nvPicPr>
        <p:blipFill>
          <a:blip r:embed="rId2">
            <a:biLevel thresh="50000"/>
            <a:extLst>
              <a:ext uri="{BEBA8EAE-BF5A-486C-A8C5-ECC9F3942E4B}">
                <a14:imgProps xmlns:a14="http://schemas.microsoft.com/office/drawing/2010/main">
                  <a14:imgLayer r:embed="rId3">
                    <a14:imgEffect>
                      <a14:sharpenSoften amount="100000"/>
                    </a14:imgEffect>
                    <a14:imgEffect>
                      <a14:brightnessContrast contrast="40000"/>
                    </a14:imgEffect>
                  </a14:imgLayer>
                </a14:imgProps>
              </a:ext>
            </a:extLst>
          </a:blip>
          <a:stretch>
            <a:fillRect/>
          </a:stretch>
        </p:blipFill>
        <p:spPr>
          <a:xfrm>
            <a:off x="0" y="883920"/>
            <a:ext cx="9144000" cy="5090160"/>
          </a:xfrm>
          <a:prstGeom prst="rect">
            <a:avLst/>
          </a:prstGeom>
        </p:spPr>
      </p:pic>
    </p:spTree>
    <p:extLst>
      <p:ext uri="{BB962C8B-B14F-4D97-AF65-F5344CB8AC3E}">
        <p14:creationId xmlns:p14="http://schemas.microsoft.com/office/powerpoint/2010/main" val="118439801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BCF7F6F-D6CD-A1C4-1090-0BD1489D9078}"/>
              </a:ext>
            </a:extLst>
          </p:cNvPr>
          <p:cNvSpPr txBox="1"/>
          <p:nvPr/>
        </p:nvSpPr>
        <p:spPr>
          <a:xfrm>
            <a:off x="517134" y="105133"/>
            <a:ext cx="8195353" cy="891975"/>
          </a:xfrm>
          <a:prstGeom prst="rect">
            <a:avLst/>
          </a:prstGeom>
          <a:noFill/>
        </p:spPr>
        <p:txBody>
          <a:bodyPr wrap="square">
            <a:spAutoFit/>
          </a:bodyPr>
          <a:lstStyle/>
          <a:p>
            <a:pPr algn="ctr">
              <a:lnSpc>
                <a:spcPct val="120000"/>
              </a:lnSpc>
            </a:pPr>
            <a:r>
              <a:rPr lang="en-IN" sz="3600" b="1" dirty="0">
                <a:solidFill>
                  <a:srgbClr val="C00000"/>
                </a:solidFill>
                <a:highlight>
                  <a:srgbClr val="FFFFFF"/>
                </a:highlight>
                <a:latin typeface="Times New Roman" panose="02020603050405020304" pitchFamily="18" charset="0"/>
                <a:ea typeface="Calibri" panose="020F0502020204030204" pitchFamily="34" charset="0"/>
                <a:cs typeface="Times New Roman" panose="02020603050405020304" pitchFamily="18" charset="0"/>
              </a:rPr>
              <a:t>Geometrical Isomerism with C.N.= 4</a:t>
            </a:r>
          </a:p>
          <a:p>
            <a:pPr algn="ctr">
              <a:lnSpc>
                <a:spcPct val="120000"/>
              </a:lnSpc>
            </a:pPr>
            <a:endParaRPr lang="en-IN" sz="800" b="1" dirty="0">
              <a:solidFill>
                <a:srgbClr val="7030A0"/>
              </a:solidFill>
              <a:highlight>
                <a:srgbClr val="FFFFFF"/>
              </a:highligh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7BBA387F-AC3B-9445-4997-47B8F03DA23D}"/>
              </a:ext>
            </a:extLst>
          </p:cNvPr>
          <p:cNvPicPr>
            <a:picLocks noChangeAspect="1"/>
          </p:cNvPicPr>
          <p:nvPr/>
        </p:nvPicPr>
        <p:blipFill>
          <a:blip r:embed="rId2">
            <a:biLevel thresh="50000"/>
            <a:extLst>
              <a:ext uri="{BEBA8EAE-BF5A-486C-A8C5-ECC9F3942E4B}">
                <a14:imgProps xmlns:a14="http://schemas.microsoft.com/office/drawing/2010/main">
                  <a14:imgLayer r:embed="rId3">
                    <a14:imgEffect>
                      <a14:sharpenSoften amount="50000"/>
                    </a14:imgEffect>
                    <a14:imgEffect>
                      <a14:brightnessContrast bright="40000" contrast="40000"/>
                    </a14:imgEffect>
                  </a14:imgLayer>
                </a14:imgProps>
              </a:ext>
            </a:extLst>
          </a:blip>
          <a:stretch>
            <a:fillRect/>
          </a:stretch>
        </p:blipFill>
        <p:spPr>
          <a:xfrm>
            <a:off x="0" y="3002238"/>
            <a:ext cx="9144000" cy="3360420"/>
          </a:xfrm>
          <a:prstGeom prst="rect">
            <a:avLst/>
          </a:prstGeom>
        </p:spPr>
      </p:pic>
      <p:pic>
        <p:nvPicPr>
          <p:cNvPr id="6" name="Picture 5">
            <a:extLst>
              <a:ext uri="{FF2B5EF4-FFF2-40B4-BE49-F238E27FC236}">
                <a16:creationId xmlns:a16="http://schemas.microsoft.com/office/drawing/2014/main" id="{276CFBCB-4157-2110-124D-1C79B7D49593}"/>
              </a:ext>
            </a:extLst>
          </p:cNvPr>
          <p:cNvPicPr>
            <a:picLocks noChangeAspect="1"/>
          </p:cNvPicPr>
          <p:nvPr/>
        </p:nvPicPr>
        <p:blipFill>
          <a:blip r:embed="rId4">
            <a:biLevel thresh="50000"/>
            <a:extLst>
              <a:ext uri="{BEBA8EAE-BF5A-486C-A8C5-ECC9F3942E4B}">
                <a14:imgProps xmlns:a14="http://schemas.microsoft.com/office/drawing/2010/main">
                  <a14:imgLayer r:embed="rId5">
                    <a14:imgEffect>
                      <a14:sharpenSoften amount="50000"/>
                    </a14:imgEffect>
                    <a14:imgEffect>
                      <a14:brightnessContrast bright="20000" contrast="-40000"/>
                    </a14:imgEffect>
                  </a14:imgLayer>
                </a14:imgProps>
              </a:ext>
            </a:extLst>
          </a:blip>
          <a:stretch>
            <a:fillRect/>
          </a:stretch>
        </p:blipFill>
        <p:spPr>
          <a:xfrm>
            <a:off x="0" y="1123124"/>
            <a:ext cx="9144000" cy="1878821"/>
          </a:xfrm>
          <a:prstGeom prst="rect">
            <a:avLst/>
          </a:prstGeom>
        </p:spPr>
      </p:pic>
    </p:spTree>
    <p:extLst>
      <p:ext uri="{BB962C8B-B14F-4D97-AF65-F5344CB8AC3E}">
        <p14:creationId xmlns:p14="http://schemas.microsoft.com/office/powerpoint/2010/main" val="344081163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53886336-96BF-C1FB-2DD5-40EC6E19CA1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569466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a:extLst>
              <a:ext uri="{FF2B5EF4-FFF2-40B4-BE49-F238E27FC236}">
                <a16:creationId xmlns:a16="http://schemas.microsoft.com/office/drawing/2014/main" id="{0BDC99E3-4480-0DBB-1F29-02BC6305826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2386376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32-Cordination-compound-32-638.jpg"/>
          <p:cNvPicPr>
            <a:picLocks noChangeAspect="1"/>
          </p:cNvPicPr>
          <p:nvPr/>
        </p:nvPicPr>
        <p:blipFill>
          <a:blip r:embed="rId2"/>
          <a:stretch>
            <a:fillRect/>
          </a:stretch>
        </p:blipFill>
        <p:spPr>
          <a:xfrm>
            <a:off x="0" y="4571"/>
            <a:ext cx="9144000" cy="6858000"/>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a:extLst>
              <a:ext uri="{FF2B5EF4-FFF2-40B4-BE49-F238E27FC236}">
                <a16:creationId xmlns:a16="http://schemas.microsoft.com/office/drawing/2014/main" id="{125CEA7E-4086-AB50-32B6-7F1CC331BA3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041837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33-Cordination-compound-33-638.jpg"/>
          <p:cNvPicPr>
            <a:picLocks noChangeAspect="1"/>
          </p:cNvPicPr>
          <p:nvPr/>
        </p:nvPicPr>
        <p:blipFill>
          <a:blip r:embed="rId2"/>
          <a:stretch>
            <a:fillRect/>
          </a:stretch>
        </p:blipFill>
        <p:spPr>
          <a:xfrm>
            <a:off x="0" y="4571"/>
            <a:ext cx="9144000" cy="6858000"/>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a:extLst>
              <a:ext uri="{FF2B5EF4-FFF2-40B4-BE49-F238E27FC236}">
                <a16:creationId xmlns:a16="http://schemas.microsoft.com/office/drawing/2014/main" id="{29D33F35-E317-DECB-0F89-AB19010F8C2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6228098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37D1851-6FD6-0B36-4BFC-F4642AFDCA75}"/>
              </a:ext>
            </a:extLst>
          </p:cNvPr>
          <p:cNvSpPr txBox="1"/>
          <p:nvPr/>
        </p:nvSpPr>
        <p:spPr>
          <a:xfrm>
            <a:off x="606175" y="400465"/>
            <a:ext cx="7941924" cy="6401753"/>
          </a:xfrm>
          <a:prstGeom prst="rect">
            <a:avLst/>
          </a:prstGeom>
          <a:noFill/>
        </p:spPr>
        <p:txBody>
          <a:bodyPr wrap="square">
            <a:spAutoFit/>
          </a:bodyPr>
          <a:lstStyle/>
          <a:p>
            <a:pPr algn="just"/>
            <a:r>
              <a:rPr lang="en-IN" sz="3000" b="1" dirty="0">
                <a:solidFill>
                  <a:srgbClr val="C00000"/>
                </a:solidFill>
              </a:rPr>
              <a:t>How can we understand the cis or trans isomer?</a:t>
            </a:r>
          </a:p>
          <a:p>
            <a:pPr algn="just"/>
            <a:endParaRPr lang="en-IN" sz="2000" dirty="0"/>
          </a:p>
          <a:p>
            <a:pPr algn="just"/>
            <a:r>
              <a:rPr lang="en-IN" sz="2000" dirty="0"/>
              <a:t>The following methods may be used to distinguish between cis-and trans-isomers.</a:t>
            </a:r>
          </a:p>
          <a:p>
            <a:pPr marL="342900" indent="-342900" algn="just">
              <a:buAutoNum type="arabicParenBoth"/>
            </a:pPr>
            <a:r>
              <a:rPr lang="en-IN" sz="2000" b="1" dirty="0"/>
              <a:t>Dipole Moments Measurements.</a:t>
            </a:r>
          </a:p>
          <a:p>
            <a:pPr algn="just"/>
            <a:r>
              <a:rPr lang="en-IN" sz="2000" dirty="0"/>
              <a:t>Jensen has shown that the Pt(</a:t>
            </a:r>
            <a:r>
              <a:rPr lang="en-IN" sz="2000" dirty="0" err="1"/>
              <a:t>ll</a:t>
            </a:r>
            <a:r>
              <a:rPr lang="en-IN" sz="2000" dirty="0"/>
              <a:t>) complexes of [Pt(II) A₂X</a:t>
            </a:r>
            <a:r>
              <a:rPr lang="en-IN" sz="2000" baseline="-25000" dirty="0"/>
              <a:t>2</a:t>
            </a:r>
            <a:r>
              <a:rPr lang="en-IN" sz="2000" dirty="0"/>
              <a:t>] type where A =  substituted phosphine, arsine or </a:t>
            </a:r>
            <a:r>
              <a:rPr lang="en-IN" sz="2000" dirty="0" err="1"/>
              <a:t>stilbine</a:t>
            </a:r>
            <a:r>
              <a:rPr lang="en-IN" sz="2000" dirty="0"/>
              <a:t> such as (C₂H</a:t>
            </a:r>
            <a:r>
              <a:rPr lang="en-IN" sz="2000" baseline="-25000" dirty="0"/>
              <a:t>5</a:t>
            </a:r>
            <a:r>
              <a:rPr lang="en-IN" sz="2000" dirty="0"/>
              <a:t>)</a:t>
            </a:r>
            <a:r>
              <a:rPr lang="en-IN" sz="2000" baseline="-25000" dirty="0"/>
              <a:t>3</a:t>
            </a:r>
            <a:r>
              <a:rPr lang="en-IN" sz="2000" dirty="0"/>
              <a:t>P, (C</a:t>
            </a:r>
            <a:r>
              <a:rPr lang="en-IN" sz="2000" baseline="-25000" dirty="0"/>
              <a:t>3</a:t>
            </a:r>
            <a:r>
              <a:rPr lang="en-IN" sz="2000" dirty="0"/>
              <a:t>H</a:t>
            </a:r>
            <a:r>
              <a:rPr lang="en-IN" sz="2000" baseline="-25000" dirty="0"/>
              <a:t>7</a:t>
            </a:r>
            <a:r>
              <a:rPr lang="en-IN" sz="2000" dirty="0"/>
              <a:t>)</a:t>
            </a:r>
            <a:r>
              <a:rPr lang="en-IN" sz="2000" baseline="-25000" dirty="0"/>
              <a:t>3</a:t>
            </a:r>
            <a:r>
              <a:rPr lang="en-IN" sz="2000" dirty="0"/>
              <a:t>As or (C₂H</a:t>
            </a:r>
            <a:r>
              <a:rPr lang="en-IN" sz="2000" baseline="-25000" dirty="0"/>
              <a:t>5</a:t>
            </a:r>
            <a:r>
              <a:rPr lang="en-IN" sz="2000" dirty="0"/>
              <a:t>)</a:t>
            </a:r>
            <a:r>
              <a:rPr lang="en-IN" sz="2000" baseline="-25000" dirty="0"/>
              <a:t>3</a:t>
            </a:r>
            <a:r>
              <a:rPr lang="en-IN" sz="2000" dirty="0"/>
              <a:t>Sb and X=a halogen, have their dipole moments (</a:t>
            </a:r>
            <a:r>
              <a:rPr lang="el-GR" sz="2000" dirty="0"/>
              <a:t>μ</a:t>
            </a:r>
            <a:r>
              <a:rPr lang="en-IN" sz="2000" dirty="0"/>
              <a:t>) either equal to zero or between 8 and 12. Debye units. In the compounds with </a:t>
            </a:r>
            <a:r>
              <a:rPr lang="el-GR" sz="2000" dirty="0"/>
              <a:t>μ </a:t>
            </a:r>
            <a:r>
              <a:rPr lang="en-IN" sz="2000" dirty="0"/>
              <a:t>= 0, the individual moments have cancelled one another and so these are trans-isomers. The compound with μ = 8-12 Debye units are cis-isomers.</a:t>
            </a:r>
          </a:p>
          <a:p>
            <a:pPr algn="just"/>
            <a:r>
              <a:rPr lang="en-IN" sz="2000" b="1" dirty="0"/>
              <a:t>(2) X-ray Crystal Analysis</a:t>
            </a:r>
          </a:p>
          <a:p>
            <a:pPr algn="just"/>
            <a:r>
              <a:rPr lang="en-IN" sz="2000" dirty="0"/>
              <a:t>X-ray crystal analysis and dipole moment measurements of several Pt(II) complexes have confirmed the square-planarity of the bonds around the central metal atom. This square planar arrangement has also been established for 4-coordinated pt(II), Ag(II) Cu(II) and Au(</a:t>
            </a:r>
            <a:r>
              <a:rPr lang="en-IN" sz="2000" dirty="0" err="1"/>
              <a:t>lll</a:t>
            </a:r>
            <a:r>
              <a:rPr lang="en-IN" sz="2000" dirty="0"/>
              <a:t>) Tetrahedral configurations have been assigned to Cu(I), Ag(I), Au(I), B(III), Al(III), Zn(II), Cd(</a:t>
            </a:r>
            <a:r>
              <a:rPr lang="en-IN" sz="2000" dirty="0" err="1"/>
              <a:t>ll</a:t>
            </a:r>
            <a:r>
              <a:rPr lang="en-IN" sz="2000" dirty="0"/>
              <a:t>), Hg(</a:t>
            </a:r>
            <a:r>
              <a:rPr lang="en-IN" sz="2000" dirty="0" err="1"/>
              <a:t>ll</a:t>
            </a:r>
            <a:r>
              <a:rPr lang="en-IN" sz="2000" dirty="0"/>
              <a:t>) and Co(</a:t>
            </a:r>
            <a:r>
              <a:rPr lang="en-IN" sz="2000" dirty="0" err="1"/>
              <a:t>ll</a:t>
            </a:r>
            <a:r>
              <a:rPr lang="en-IN" sz="2000" dirty="0"/>
              <a:t>) in their coordination compounds. Some metals such as Ni(</a:t>
            </a:r>
            <a:r>
              <a:rPr lang="en-IN" sz="2000" dirty="0" err="1"/>
              <a:t>ll</a:t>
            </a:r>
            <a:r>
              <a:rPr lang="en-IN" sz="2000" dirty="0"/>
              <a:t>) appear to show either configuration for 4-coordination.</a:t>
            </a:r>
          </a:p>
          <a:p>
            <a:pPr algn="just"/>
            <a:r>
              <a:rPr lang="en-IN" sz="2000" b="1" dirty="0"/>
              <a:t>(3) IR Spectroscopic Technique</a:t>
            </a:r>
          </a:p>
        </p:txBody>
      </p:sp>
    </p:spTree>
    <p:extLst>
      <p:ext uri="{BB962C8B-B14F-4D97-AF65-F5344CB8AC3E}">
        <p14:creationId xmlns:p14="http://schemas.microsoft.com/office/powerpoint/2010/main" val="197917156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1" name="Text Box 3">
            <a:extLst>
              <a:ext uri="{FF2B5EF4-FFF2-40B4-BE49-F238E27FC236}">
                <a16:creationId xmlns:a16="http://schemas.microsoft.com/office/drawing/2014/main" id="{E2334A4F-9939-C377-06C3-BC64ACC593E1}"/>
              </a:ext>
            </a:extLst>
          </p:cNvPr>
          <p:cNvSpPr txBox="1">
            <a:spLocks noChangeArrowheads="1"/>
          </p:cNvSpPr>
          <p:nvPr/>
        </p:nvSpPr>
        <p:spPr bwMode="auto">
          <a:xfrm>
            <a:off x="683568" y="1227575"/>
            <a:ext cx="7920880" cy="5324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just">
              <a:spcBef>
                <a:spcPct val="0"/>
              </a:spcBef>
              <a:spcAft>
                <a:spcPts val="1200"/>
              </a:spcAft>
            </a:pPr>
            <a:r>
              <a:rPr lang="en-IN" altLang="en-US" b="1" dirty="0">
                <a:latin typeface="Times New Roman" panose="02020603050405020304" pitchFamily="18" charset="0"/>
              </a:rPr>
              <a:t>W.U. Malik, G.D. Tuli &amp; R.D. Madan, Selected Topics in Inorganic Chemistry, S. Chand &amp; Company Ltd.</a:t>
            </a:r>
          </a:p>
          <a:p>
            <a:pPr algn="just">
              <a:spcBef>
                <a:spcPct val="0"/>
              </a:spcBef>
              <a:spcAft>
                <a:spcPts val="1200"/>
              </a:spcAft>
            </a:pPr>
            <a:r>
              <a:rPr lang="en-IN" altLang="en-US" b="1" dirty="0" err="1">
                <a:latin typeface="Times New Roman" panose="02020603050405020304" pitchFamily="18" charset="0"/>
              </a:rPr>
              <a:t>Ashim</a:t>
            </a:r>
            <a:r>
              <a:rPr lang="en-IN" altLang="en-US" b="1" dirty="0">
                <a:latin typeface="Times New Roman" panose="02020603050405020304" pitchFamily="18" charset="0"/>
              </a:rPr>
              <a:t> K Das &amp; Mahua Das, </a:t>
            </a:r>
            <a:r>
              <a:rPr lang="en-IN" altLang="en-US" b="1" i="1" dirty="0">
                <a:latin typeface="Times New Roman" panose="02020603050405020304" pitchFamily="18" charset="0"/>
              </a:rPr>
              <a:t>Fundamental Concept of Inorganic Chemistry</a:t>
            </a:r>
            <a:r>
              <a:rPr lang="en-IN" altLang="en-US" b="1" dirty="0">
                <a:latin typeface="Times New Roman" panose="02020603050405020304" pitchFamily="18" charset="0"/>
              </a:rPr>
              <a:t>, CBC Publishers &amp; Distributors, Volume 4, First Edition, 2014</a:t>
            </a:r>
          </a:p>
          <a:p>
            <a:pPr algn="just">
              <a:spcBef>
                <a:spcPct val="0"/>
              </a:spcBef>
              <a:spcAft>
                <a:spcPts val="1200"/>
              </a:spcAft>
            </a:pPr>
            <a:r>
              <a:rPr lang="en-IN" altLang="en-US" b="1" dirty="0">
                <a:latin typeface="Times New Roman" panose="02020603050405020304" pitchFamily="18" charset="0"/>
              </a:rPr>
              <a:t> R.L. Dutta &amp; G.S. De, Inorganic Chemistry, Part-1, The New Book Stall, 6</a:t>
            </a:r>
            <a:r>
              <a:rPr lang="en-IN" altLang="en-US" b="1" baseline="30000" dirty="0">
                <a:latin typeface="Times New Roman" panose="02020603050405020304" pitchFamily="18" charset="0"/>
              </a:rPr>
              <a:t>th</a:t>
            </a:r>
            <a:r>
              <a:rPr lang="en-IN" altLang="en-US" b="1" dirty="0">
                <a:latin typeface="Times New Roman" panose="02020603050405020304" pitchFamily="18" charset="0"/>
              </a:rPr>
              <a:t> Edition 2009</a:t>
            </a:r>
          </a:p>
        </p:txBody>
      </p:sp>
      <p:sp>
        <p:nvSpPr>
          <p:cNvPr id="3" name="TextBox 2">
            <a:extLst>
              <a:ext uri="{FF2B5EF4-FFF2-40B4-BE49-F238E27FC236}">
                <a16:creationId xmlns:a16="http://schemas.microsoft.com/office/drawing/2014/main" id="{FA45D187-D7D3-7301-F89F-7A8F74D68661}"/>
              </a:ext>
            </a:extLst>
          </p:cNvPr>
          <p:cNvSpPr txBox="1"/>
          <p:nvPr/>
        </p:nvSpPr>
        <p:spPr>
          <a:xfrm>
            <a:off x="2286000" y="277666"/>
            <a:ext cx="4572000" cy="646331"/>
          </a:xfrm>
          <a:prstGeom prst="rect">
            <a:avLst/>
          </a:prstGeom>
          <a:noFill/>
        </p:spPr>
        <p:txBody>
          <a:bodyPr wrap="square">
            <a:spAutoFit/>
          </a:bodyPr>
          <a:lstStyle/>
          <a:p>
            <a:pPr algn="ctr">
              <a:spcBef>
                <a:spcPct val="50000"/>
              </a:spcBef>
              <a:buFontTx/>
              <a:buNone/>
            </a:pPr>
            <a:r>
              <a:rPr lang="en-US" altLang="en-US" sz="3600" b="1" dirty="0">
                <a:solidFill>
                  <a:srgbClr val="C00000"/>
                </a:solidFill>
                <a:latin typeface="Times New Roman" panose="02020603050405020304" pitchFamily="18" charset="0"/>
              </a:rPr>
              <a:t>Reference</a:t>
            </a:r>
            <a:endParaRPr lang="en-US" altLang="en-US" sz="3600" dirty="0">
              <a:solidFill>
                <a:srgbClr val="C00000"/>
              </a:solidFill>
              <a:latin typeface="Times New Roman" panose="02020603050405020304" pitchFamily="18" charset="0"/>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1">
            <a:extLst>
              <a:ext uri="{FF2B5EF4-FFF2-40B4-BE49-F238E27FC236}">
                <a16:creationId xmlns:a16="http://schemas.microsoft.com/office/drawing/2014/main" id="{5168B2B1-4421-EEA0-AC29-4951BB54AB68}"/>
              </a:ext>
            </a:extLst>
          </p:cNvPr>
          <p:cNvSpPr>
            <a:spLocks noChangeArrowheads="1"/>
          </p:cNvSpPr>
          <p:nvPr/>
        </p:nvSpPr>
        <p:spPr bwMode="auto">
          <a:xfrm>
            <a:off x="2759092" y="2564904"/>
            <a:ext cx="3397084"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spcBef>
                <a:spcPct val="0"/>
              </a:spcBef>
              <a:buFontTx/>
              <a:buNone/>
            </a:pPr>
            <a:r>
              <a:rPr lang="en-US" altLang="en-US" sz="5400" b="1" dirty="0">
                <a:latin typeface="Times New Roman" panose="02020603050405020304" pitchFamily="18" charset="0"/>
              </a:rPr>
              <a:t>Thank you</a:t>
            </a:r>
            <a:endParaRPr lang="en-US" altLang="en-US" sz="5400" dirty="0">
              <a:latin typeface="Times New Roman" panose="02020603050405020304" pitchFamily="18" charset="0"/>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2685</TotalTime>
  <Words>806</Words>
  <Application>Microsoft Office PowerPoint</Application>
  <PresentationFormat>On-screen Show (4:3)</PresentationFormat>
  <Paragraphs>62</Paragraphs>
  <Slides>37</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37</vt:i4>
      </vt:variant>
    </vt:vector>
  </HeadingPairs>
  <TitlesOfParts>
    <vt:vector size="43" baseType="lpstr">
      <vt:lpstr>Arial</vt:lpstr>
      <vt:lpstr>Calibri</vt:lpstr>
      <vt:lpstr>Cambria Math</vt:lpstr>
      <vt:lpstr>ff8</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Semanti Basu</dc:creator>
  <cp:keywords/>
  <dc:description>generated using python-pptx</dc:description>
  <cp:lastModifiedBy>Semanti Basu</cp:lastModifiedBy>
  <cp:revision>133</cp:revision>
  <dcterms:created xsi:type="dcterms:W3CDTF">2013-01-27T09:14:16Z</dcterms:created>
  <dcterms:modified xsi:type="dcterms:W3CDTF">2024-12-21T12:33:20Z</dcterms:modified>
  <cp:category/>
</cp:coreProperties>
</file>