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58" r:id="rId3"/>
    <p:sldId id="259" r:id="rId4"/>
    <p:sldId id="261" r:id="rId5"/>
    <p:sldId id="274" r:id="rId6"/>
    <p:sldId id="272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0" r:id="rId16"/>
    <p:sldId id="275" r:id="rId17"/>
    <p:sldId id="276" r:id="rId18"/>
    <p:sldId id="273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3" autoAdjust="0"/>
  </p:normalViewPr>
  <p:slideViewPr>
    <p:cSldViewPr>
      <p:cViewPr varScale="1">
        <p:scale>
          <a:sx n="80" d="100"/>
          <a:sy n="80" d="100"/>
        </p:scale>
        <p:origin x="754" y="72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6226-BB45-4F02-88FE-D06014006144}" type="datetimeFigureOut">
              <a:rPr lang="en-IN" smtClean="0"/>
              <a:pPr/>
              <a:t>27-10-2021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CF48F-D5BE-4FB4-AF0C-5BB06221644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7D5D-EF52-4E73-9517-47DF4E2FB0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49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09647-2473-4819-9ED0-005B9BCADD66}" type="slidenum">
              <a:rPr lang="en-GB">
                <a:latin typeface="Arial" charset="0"/>
              </a:rPr>
              <a:pPr/>
              <a:t>14</a:t>
            </a:fld>
            <a:endParaRPr lang="en-GB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6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1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8460A-D0DD-4670-BB7A-83B70840D094}" type="slidenum">
              <a:rPr lang="en-GB">
                <a:latin typeface="Arial" charset="0"/>
              </a:rPr>
              <a:pPr/>
              <a:t>7</a:t>
            </a:fld>
            <a:endParaRPr lang="en-GB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531" tIns="45766" rIns="91531" bIns="45766"/>
          <a:lstStyle/>
          <a:p>
            <a:pPr marL="93663" indent="-93663" eaLnBrk="1" hangingPunct="1"/>
            <a:r>
              <a:rPr lang="en-GB" dirty="0"/>
              <a:t>In </a:t>
            </a:r>
            <a:r>
              <a:rPr lang="en-GB" b="1" dirty="0"/>
              <a:t>the sepsis patient, endothelial dysfunction is central to the imbalance between inflammation, coagulation and </a:t>
            </a:r>
            <a:r>
              <a:rPr lang="en-GB" b="1" dirty="0" err="1"/>
              <a:t>fibrinolysis</a:t>
            </a:r>
            <a:r>
              <a:rPr lang="en-US" b="1" dirty="0"/>
              <a:t>.</a:t>
            </a:r>
          </a:p>
          <a:p>
            <a:pPr marL="93663" indent="-93663" eaLnBrk="1" hangingPunct="1"/>
            <a:r>
              <a:rPr lang="en-GB" dirty="0"/>
              <a:t>Other </a:t>
            </a:r>
            <a:r>
              <a:rPr lang="en-GB" dirty="0" err="1"/>
              <a:t>pathophysiological</a:t>
            </a:r>
            <a:r>
              <a:rPr lang="en-GB" dirty="0"/>
              <a:t> mechanisms, including nitric oxide and mitochondrial dysfunction, may also be involved in disease progression.</a:t>
            </a:r>
            <a:r>
              <a:rPr lang="en-GB" baseline="30000" dirty="0"/>
              <a:t>43</a:t>
            </a:r>
            <a:endParaRPr lang="en-GB" dirty="0"/>
          </a:p>
          <a:p>
            <a:pPr marL="93663" indent="-93663" eaLnBrk="1" hangingPunct="1"/>
            <a:r>
              <a:rPr lang="en-GB" dirty="0"/>
              <a:t>Loss of homeostasis in sepsis patients may result in organ dysfunction.</a:t>
            </a:r>
            <a:r>
              <a:rPr lang="en-GB" baseline="30000" dirty="0"/>
              <a:t>41,44</a:t>
            </a:r>
            <a:endParaRPr lang="en-GB" dirty="0"/>
          </a:p>
          <a:p>
            <a:pPr marL="93663" indent="-93663" eaLnBrk="1" hangingPunct="1"/>
            <a:endParaRPr lang="en-GB" baseline="30000" dirty="0"/>
          </a:p>
          <a:p>
            <a:pPr marL="93663" indent="-93663" eaLnBrk="1" hangingPunct="1"/>
            <a:endParaRPr lang="en-US" b="1" dirty="0"/>
          </a:p>
          <a:p>
            <a:pPr marL="93663" indent="-93663"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1745A-8413-4F51-A664-F73298D5DA33}" type="slidenum">
              <a:rPr lang="en-GB">
                <a:latin typeface="Arial" charset="0"/>
              </a:rPr>
              <a:pPr/>
              <a:t>8</a:t>
            </a:fld>
            <a:endParaRPr lang="en-GB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531" tIns="45766" rIns="91531" bIns="45766">
            <a:normAutofit fontScale="85000" lnSpcReduction="20000"/>
          </a:bodyPr>
          <a:lstStyle/>
          <a:p>
            <a:pPr marL="93663" indent="-93663" eaLnBrk="1" hangingPunct="1"/>
            <a:r>
              <a:rPr lang="en-GB"/>
              <a:t>	Stimulation of the host immune response by toxins causes an inflammatory response 	that can lead to endothelial damage.</a:t>
            </a:r>
            <a:r>
              <a:rPr lang="en-GB" baseline="30000"/>
              <a:t>41</a:t>
            </a:r>
            <a:endParaRPr lang="en-GB"/>
          </a:p>
          <a:p>
            <a:pPr marL="93663" indent="-93663" eaLnBrk="1" hangingPunct="1"/>
            <a:endParaRPr lang="en-GB"/>
          </a:p>
          <a:p>
            <a:pPr marL="93663" indent="-93663" eaLnBrk="1" hangingPunct="1"/>
            <a:r>
              <a:rPr lang="en-GB" b="1"/>
              <a:t>Pro-inflammatory cytokines, such as tumour necrosis factor (TNF), interleukin-1 (IL-1) and </a:t>
            </a:r>
            <a:br>
              <a:rPr lang="en-GB" b="1"/>
            </a:br>
            <a:r>
              <a:rPr lang="en-GB" b="1"/>
              <a:t>IL-6, are released in response to infection with the aim of destroying damaged tissue and promoting wound repair. Normally, anti-inflammatory mediators (e.g. IL-10, IL-13) are subsequently released to regulate the inflammatory response and restore homeostasis.</a:t>
            </a:r>
            <a:r>
              <a:rPr lang="en-GB" b="1" baseline="30000"/>
              <a:t>48</a:t>
            </a:r>
            <a:r>
              <a:rPr lang="en-GB" b="1"/>
              <a:t> </a:t>
            </a:r>
          </a:p>
          <a:p>
            <a:pPr marL="93663" indent="-93663" eaLnBrk="1" hangingPunct="1"/>
            <a:endParaRPr lang="en-GB" b="1"/>
          </a:p>
          <a:p>
            <a:pPr marL="93663" indent="-93663" eaLnBrk="1" hangingPunct="1"/>
            <a:r>
              <a:rPr lang="en-GB" b="1"/>
              <a:t>Although inflammation is an essential host response, excessive levels of pro-inflammatory cytokines can lead to systemic endothelial damage, and high levels of anti-inflammatory mediators can result in immune suppression.</a:t>
            </a:r>
            <a:r>
              <a:rPr lang="en-GB" b="1" baseline="30000"/>
              <a:t>48</a:t>
            </a:r>
          </a:p>
          <a:p>
            <a:pPr marL="93663" indent="-93663" eaLnBrk="1" hangingPunct="1"/>
            <a:endParaRPr lang="en-GB" b="1"/>
          </a:p>
          <a:p>
            <a:pPr marL="93663" indent="-93663" eaLnBrk="1" hangingPunct="1"/>
            <a:r>
              <a:rPr lang="en-GB" b="1"/>
              <a:t>In sepsis, the imbalance between pro-inflammatory cytokines and anti-inflammatory mediators results in:</a:t>
            </a:r>
          </a:p>
          <a:p>
            <a:pPr marL="93663" indent="-93663" eaLnBrk="1" hangingPunct="1"/>
            <a:r>
              <a:rPr lang="en-GB" b="1"/>
              <a:t>• stimulated coagulation response</a:t>
            </a:r>
            <a:r>
              <a:rPr lang="en-GB" b="1" baseline="30000"/>
              <a:t>52</a:t>
            </a:r>
            <a:endParaRPr lang="en-GB" b="1"/>
          </a:p>
          <a:p>
            <a:pPr marL="93663" indent="-93663" eaLnBrk="1" hangingPunct="1"/>
            <a:r>
              <a:rPr lang="en-GB" b="1"/>
              <a:t>• inhibited anticoagulant response</a:t>
            </a:r>
            <a:r>
              <a:rPr lang="en-GB" b="1" baseline="30000"/>
              <a:t>44,47</a:t>
            </a:r>
            <a:endParaRPr lang="en-GB" b="1"/>
          </a:p>
          <a:p>
            <a:pPr marL="93663" indent="-93663" eaLnBrk="1" hangingPunct="1"/>
            <a:r>
              <a:rPr lang="en-GB" b="1"/>
              <a:t>• inhibited fibrinolytic response.</a:t>
            </a:r>
            <a:r>
              <a:rPr lang="en-GB" b="1" baseline="30000"/>
              <a:t>44,47,53,54</a:t>
            </a:r>
          </a:p>
          <a:p>
            <a:pPr marL="93663" indent="-93663" eaLnBrk="1" hangingPunct="1"/>
            <a:endParaRPr lang="en-GB" b="1"/>
          </a:p>
          <a:p>
            <a:pPr marL="93663" indent="-93663" eaLnBrk="1" hangingPunct="1"/>
            <a:r>
              <a:rPr lang="en-GB" b="1"/>
              <a:t>These processes lead to endothelial damage and loss of equilibrium between the coagulation and fibrinolytic mechanisms.</a:t>
            </a:r>
            <a:r>
              <a:rPr lang="en-GB" b="1" baseline="30000"/>
              <a:t>44</a:t>
            </a:r>
            <a:r>
              <a:rPr lang="en-GB" b="1"/>
              <a:t> As a procoagulant state develops, thromboses may form in the microvasculature, and in severe sepsis, the condition may progress to acute organ dysfunction and eventually death.</a:t>
            </a:r>
            <a:r>
              <a:rPr lang="en-GB" b="1" baseline="30000"/>
              <a:t>44,47,55</a:t>
            </a:r>
            <a:endParaRPr lang="en-GB"/>
          </a:p>
          <a:p>
            <a:pPr marL="93663" indent="-93663" eaLnBrk="1" hangingPunct="1"/>
            <a:endParaRPr lang="en-US" baseline="30000"/>
          </a:p>
          <a:p>
            <a:pPr marL="93663" indent="-93663" eaLnBrk="1" hangingPunct="1"/>
            <a:endParaRPr lang="en-US"/>
          </a:p>
          <a:p>
            <a:pPr marL="93663" indent="-93663" eaLnBrk="1" hangingPunct="1"/>
            <a:endParaRPr lang="en-US"/>
          </a:p>
          <a:p>
            <a:pPr marL="93663" indent="-93663" eaLnBrk="1" hangingPunct="1"/>
            <a:r>
              <a:rPr lang="en-GB"/>
              <a:t>Sepsis involves a complex host response in an attempt to maintain homeostasis.</a:t>
            </a:r>
            <a:r>
              <a:rPr lang="en-GB" baseline="30000"/>
              <a:t>41,46</a:t>
            </a:r>
            <a:r>
              <a:rPr lang="en-GB"/>
              <a:t> </a:t>
            </a:r>
          </a:p>
          <a:p>
            <a:pPr marL="93663" indent="-93663" eaLnBrk="1" hangingPunct="1"/>
            <a:r>
              <a:rPr lang="en-GB"/>
              <a:t>This illustration provides a simplification of some of the mechanisms involved in sepsis. In reality, a complex series of physiological events occur simultaneously.</a:t>
            </a:r>
            <a:r>
              <a:rPr lang="en-GB" baseline="30000"/>
              <a:t>41,46</a:t>
            </a:r>
            <a:r>
              <a:rPr lang="en-GB"/>
              <a:t> </a:t>
            </a:r>
            <a:endParaRPr lang="en-US"/>
          </a:p>
          <a:p>
            <a:pPr marL="93663" indent="-93663" eaLnBrk="1" hangingPunct="1"/>
            <a:r>
              <a:rPr lang="en-GB" b="1"/>
              <a:t>Pro-inflammatory cytokines (including tumour necrosis factor, interleukin-1 and interferon-gamma) and thrombin are important in the up-regulation of adhesion molecules.</a:t>
            </a:r>
            <a:r>
              <a:rPr lang="en-GB" b="1" baseline="30000"/>
              <a:t>41,57,58</a:t>
            </a:r>
            <a:r>
              <a:rPr lang="en-GB" b="1"/>
              <a:t> Therefore, in sepsis where there is excessive inflammation and thrombin production, there can also be increased expression of adhesion molecules, which leads to further inflammation, vascular endothelial injury and selectin expression.</a:t>
            </a:r>
            <a:r>
              <a:rPr lang="en-GB" b="1" baseline="30000"/>
              <a:t>59</a:t>
            </a:r>
            <a:r>
              <a:rPr lang="en-GB"/>
              <a:t> </a:t>
            </a:r>
            <a:endParaRPr lang="en-US"/>
          </a:p>
          <a:p>
            <a:pPr marL="93663" indent="-93663" eaLnBrk="1" hangingPunct="1"/>
            <a:endParaRPr lang="en-US"/>
          </a:p>
          <a:p>
            <a:pPr marL="93663" indent="-93663" eaLnBrk="1" hangingPunct="1"/>
            <a:endParaRPr lang="en-GB" baseline="30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0F207-2078-42AC-81FC-21E9ABD9DF57}" type="slidenum">
              <a:rPr lang="en-GB">
                <a:latin typeface="Arial" charset="0"/>
              </a:rPr>
              <a:pPr/>
              <a:t>9</a:t>
            </a:fld>
            <a:endParaRPr lang="en-GB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tabLst>
                <a:tab pos="93663" algn="l"/>
              </a:tabLst>
            </a:pPr>
            <a:r>
              <a:rPr lang="en-GB"/>
              <a:t>	</a:t>
            </a:r>
            <a:r>
              <a:rPr lang="en-US"/>
              <a:t>1991 </a:t>
            </a:r>
            <a:r>
              <a:rPr lang="en-GB"/>
              <a:t>The American College of Chest Physicians and the Society of Critical Care Medicine 	(ACCP/SCCM), at a Consensus Conference, developed clear clinical definitions for the 	disease continuum.	</a:t>
            </a:r>
            <a:endParaRPr lang="en-GB" baseline="30000"/>
          </a:p>
          <a:p>
            <a:pPr eaLnBrk="1" hangingPunct="1">
              <a:tabLst>
                <a:tab pos="93663" algn="l"/>
              </a:tabLst>
            </a:pPr>
            <a:r>
              <a:rPr lang="en-GB" b="1"/>
              <a:t>These groups developed three terms for the progression of clinical symptoms: sepsis, severe sepsis and septic shock.</a:t>
            </a:r>
            <a:r>
              <a:rPr lang="en-GB" b="1" baseline="30000"/>
              <a:t>2,11</a:t>
            </a:r>
            <a:r>
              <a:rPr lang="en-GB" b="1"/>
              <a:t> </a:t>
            </a:r>
          </a:p>
          <a:p>
            <a:pPr eaLnBrk="1" hangingPunct="1">
              <a:tabLst>
                <a:tab pos="93663" algn="l"/>
              </a:tabLst>
            </a:pPr>
            <a:r>
              <a:rPr lang="en-GB" b="1"/>
              <a:t>The conference also defined an initial SIRS, which requires evaluation of abnormalities of temperature, heart rate, respiratory rate and white blood cell count.</a:t>
            </a:r>
            <a:r>
              <a:rPr lang="en-GB" b="1" baseline="30000"/>
              <a:t>2,11</a:t>
            </a:r>
            <a:endParaRPr lang="en-US" b="1" baseline="30000"/>
          </a:p>
          <a:p>
            <a:pPr eaLnBrk="1" hangingPunct="1">
              <a:tabLst>
                <a:tab pos="93663" algn="l"/>
              </a:tabLst>
            </a:pPr>
            <a:r>
              <a:rPr lang="en-GB"/>
              <a:t>SIRS (systemic inflammatory response syndrome) </a:t>
            </a:r>
            <a:r>
              <a:rPr lang="en-US"/>
              <a:t>represents the clinical presentation of the widespread inflammation that results from a variety of insults including infection, pancreatitis, burns and trauma, including surgery. </a:t>
            </a:r>
          </a:p>
          <a:p>
            <a:pPr eaLnBrk="1" hangingPunct="1">
              <a:tabLst>
                <a:tab pos="93663" algn="l"/>
              </a:tabLst>
            </a:pPr>
            <a:r>
              <a:rPr lang="en-US"/>
              <a:t>SIRS </a:t>
            </a:r>
            <a:r>
              <a:rPr lang="en-GB"/>
              <a:t>is defined as the presence of two or more objective signs of systemic inflammation.</a:t>
            </a:r>
            <a:r>
              <a:rPr lang="en-GB" baseline="30000"/>
              <a:t>11</a:t>
            </a:r>
            <a:endParaRPr lang="en-GB"/>
          </a:p>
          <a:p>
            <a:pPr eaLnBrk="1" hangingPunct="1">
              <a:tabLst>
                <a:tab pos="93663" algn="l"/>
              </a:tabLst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1E431-CBA5-4858-800A-709AEED12DA1}" type="slidenum">
              <a:rPr lang="en-GB">
                <a:latin typeface="Arial" charset="0"/>
              </a:rPr>
              <a:pPr/>
              <a:t>10</a:t>
            </a:fld>
            <a:endParaRPr lang="en-GB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tabLst>
                <a:tab pos="93663" algn="l"/>
              </a:tabLst>
            </a:pPr>
            <a:r>
              <a:rPr lang="en-GB"/>
              <a:t>	</a:t>
            </a:r>
            <a:r>
              <a:rPr lang="en-US"/>
              <a:t>1991 </a:t>
            </a:r>
            <a:r>
              <a:rPr lang="en-GB"/>
              <a:t>The American College of Chest Physicians and the Society of Critical Care Medicine 	(ACCP/SCCM), at a Consensus Conference, developed clear clinical definitions for the 	disease continuum.	</a:t>
            </a:r>
            <a:endParaRPr lang="en-GB" baseline="30000"/>
          </a:p>
          <a:p>
            <a:pPr eaLnBrk="1" hangingPunct="1">
              <a:tabLst>
                <a:tab pos="93663" algn="l"/>
              </a:tabLst>
            </a:pPr>
            <a:r>
              <a:rPr lang="en-GB" b="1"/>
              <a:t>These groups developed three terms for the progression of clinical symptoms: sepsis, severe sepsis and septic shock.</a:t>
            </a:r>
            <a:r>
              <a:rPr lang="en-GB" b="1" baseline="30000"/>
              <a:t>2,11</a:t>
            </a:r>
            <a:r>
              <a:rPr lang="en-GB" b="1"/>
              <a:t> </a:t>
            </a:r>
          </a:p>
          <a:p>
            <a:pPr eaLnBrk="1" hangingPunct="1">
              <a:tabLst>
                <a:tab pos="93663" algn="l"/>
              </a:tabLst>
            </a:pPr>
            <a:r>
              <a:rPr lang="en-GB" b="1"/>
              <a:t>The conference also defined an initial SIRS, which requires evaluation of abnormalities of temperature, heart rate, respiratory rate and white blood cell count.</a:t>
            </a:r>
            <a:r>
              <a:rPr lang="en-GB" b="1" baseline="30000"/>
              <a:t>2,11</a:t>
            </a:r>
            <a:endParaRPr lang="en-US" b="1" baseline="30000"/>
          </a:p>
          <a:p>
            <a:pPr eaLnBrk="1" hangingPunct="1">
              <a:tabLst>
                <a:tab pos="93663" algn="l"/>
              </a:tabLst>
            </a:pPr>
            <a:r>
              <a:rPr lang="en-GB"/>
              <a:t>SIRS (systemic inflammatory response syndrome) </a:t>
            </a:r>
            <a:r>
              <a:rPr lang="en-US"/>
              <a:t>represents the clinical presentation of the widespread inflammation that results from a variety of insults including infection, pancreatitis, burns and trauma, including surgery. </a:t>
            </a:r>
          </a:p>
          <a:p>
            <a:pPr eaLnBrk="1" hangingPunct="1">
              <a:tabLst>
                <a:tab pos="93663" algn="l"/>
              </a:tabLst>
            </a:pPr>
            <a:r>
              <a:rPr lang="en-US"/>
              <a:t>SIRS </a:t>
            </a:r>
            <a:r>
              <a:rPr lang="en-GB"/>
              <a:t>is defined as the presence of two or more objective signs of systemic inflammation.</a:t>
            </a:r>
            <a:r>
              <a:rPr lang="en-GB" baseline="30000"/>
              <a:t>11</a:t>
            </a:r>
            <a:endParaRPr lang="en-GB"/>
          </a:p>
          <a:p>
            <a:pPr eaLnBrk="1" hangingPunct="1">
              <a:tabLst>
                <a:tab pos="93663" algn="l"/>
              </a:tabLst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0A142-D9B8-4913-A445-3DEEFA764BF0}" type="slidenum">
              <a:rPr lang="en-GB">
                <a:latin typeface="Arial" charset="0"/>
              </a:rPr>
              <a:pPr/>
              <a:t>11</a:t>
            </a:fld>
            <a:endParaRPr lang="en-GB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BE11B-0E3C-407F-BDD1-71838C13118A}" type="slidenum">
              <a:rPr lang="en-GB">
                <a:latin typeface="Arial" charset="0"/>
              </a:rPr>
              <a:pPr/>
              <a:t>12</a:t>
            </a:fld>
            <a:endParaRPr lang="en-GB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719EE-4C32-4C54-92FC-51DFD9C21D39}" type="slidenum">
              <a:rPr lang="en-GB">
                <a:latin typeface="Arial" charset="0"/>
              </a:rPr>
              <a:pPr/>
              <a:t>13</a:t>
            </a:fld>
            <a:endParaRPr lang="en-GB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11582400" cy="2286000"/>
          </a:xfrm>
          <a:ln>
            <a:solidFill>
              <a:schemeClr val="tx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 </a:t>
            </a:r>
            <a:r>
              <a:rPr lang="en-US" sz="8900" b="1" dirty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Sepsis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 :</a:t>
            </a:r>
            <a:br>
              <a:rPr lang="en-US" sz="6000" dirty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</a:b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 DESTINE" pitchFamily="2" charset="0"/>
              </a:rPr>
              <a:t>Pathophysiology and Dietary Management</a:t>
            </a:r>
            <a:endParaRPr lang="en-IN" sz="4400" dirty="0">
              <a:solidFill>
                <a:schemeClr val="bg2">
                  <a:lumMod val="25000"/>
                </a:schemeClr>
              </a:solidFill>
              <a:latin typeface="AR DESTINE" pitchFamily="2" charset="0"/>
            </a:endParaRPr>
          </a:p>
        </p:txBody>
      </p:sp>
      <p:pic>
        <p:nvPicPr>
          <p:cNvPr id="1026" name="Picture 2" descr="C:\Users\Bidyut Nath\Desktop\santu\sepsis-or-septicemia.jpg"/>
          <p:cNvPicPr>
            <a:picLocks noChangeAspect="1" noChangeArrowheads="1"/>
          </p:cNvPicPr>
          <p:nvPr/>
        </p:nvPicPr>
        <p:blipFill>
          <a:blip r:embed="rId2" cstate="print"/>
          <a:srcRect l="3937" t="10538" r="2996" b="3363"/>
          <a:stretch>
            <a:fillRect/>
          </a:stretch>
        </p:blipFill>
        <p:spPr bwMode="auto">
          <a:xfrm>
            <a:off x="228600" y="3505200"/>
            <a:ext cx="11582400" cy="289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" y="2636838"/>
            <a:ext cx="11887200" cy="4068762"/>
          </a:xfrm>
          <a:prstGeom prst="rect">
            <a:avLst/>
          </a:prstGeom>
          <a:solidFill>
            <a:srgbClr val="007BC5"/>
          </a:solidFill>
          <a:ln w="28575">
            <a:solidFill>
              <a:srgbClr val="F7CE5B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en-GB" sz="2800" dirty="0">
                <a:latin typeface="Times New Roman" pitchFamily="18" charset="0"/>
              </a:rPr>
              <a:t>  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</a:rPr>
              <a:t>SIRS (systemic inflammatory response syndrome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represents the clinical presentation of the widespread inflammation that results from a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variety of insults </a:t>
            </a:r>
            <a:r>
              <a:rPr lang="en-US" sz="2800" dirty="0">
                <a:latin typeface="Times New Roman" pitchFamily="18" charset="0"/>
              </a:rPr>
              <a:t>and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can also be caused by</a:t>
            </a:r>
            <a:r>
              <a:rPr lang="en-US" sz="28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trauma, burns, pancreatitis and other insults…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</a:pPr>
            <a:endParaRPr lang="en-GB" sz="1000" b="1" dirty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GB" sz="2800" dirty="0">
                <a:latin typeface="Times New Roman" pitchFamily="18" charset="0"/>
              </a:rPr>
              <a:t>  The conference defined an initial </a:t>
            </a:r>
            <a:r>
              <a:rPr lang="en-GB" sz="2800" b="1" dirty="0">
                <a:latin typeface="Times New Roman" pitchFamily="18" charset="0"/>
              </a:rPr>
              <a:t>SIRS,</a:t>
            </a:r>
            <a:r>
              <a:rPr lang="en-GB" sz="2800" dirty="0">
                <a:latin typeface="Times New Roman" pitchFamily="18" charset="0"/>
              </a:rPr>
              <a:t> that requires evaluation of:</a:t>
            </a:r>
          </a:p>
          <a:p>
            <a:pPr lvl="2" eaLnBrk="0" hangingPunct="0">
              <a:buFontTx/>
              <a:buChar char="•"/>
            </a:pPr>
            <a:r>
              <a:rPr lang="en-GB" sz="2800" dirty="0">
                <a:latin typeface="Times New Roman" pitchFamily="18" charset="0"/>
              </a:rPr>
              <a:t> temperature, </a:t>
            </a:r>
          </a:p>
          <a:p>
            <a:pPr lvl="2" eaLnBrk="0" hangingPunct="0">
              <a:buFontTx/>
              <a:buChar char="•"/>
            </a:pPr>
            <a:r>
              <a:rPr lang="en-GB" sz="2800" dirty="0">
                <a:latin typeface="Times New Roman" pitchFamily="18" charset="0"/>
              </a:rPr>
              <a:t> heart rate, </a:t>
            </a:r>
          </a:p>
          <a:p>
            <a:pPr lvl="2" eaLnBrk="0" hangingPunct="0">
              <a:buFontTx/>
              <a:buChar char="•"/>
            </a:pPr>
            <a:r>
              <a:rPr lang="en-GB" sz="2800" dirty="0">
                <a:latin typeface="Times New Roman" pitchFamily="18" charset="0"/>
              </a:rPr>
              <a:t> respiratory rate and </a:t>
            </a:r>
          </a:p>
          <a:p>
            <a:pPr lvl="2" eaLnBrk="0" hangingPunct="0">
              <a:buFontTx/>
              <a:buChar char="•"/>
            </a:pPr>
            <a:r>
              <a:rPr lang="en-GB" sz="2800" dirty="0">
                <a:latin typeface="Times New Roman" pitchFamily="18" charset="0"/>
              </a:rPr>
              <a:t> white blood cell count.</a:t>
            </a:r>
            <a:endParaRPr lang="en-US" sz="3200" b="1" dirty="0">
              <a:latin typeface="Times New Roman" pitchFamily="18" charset="0"/>
              <a:sym typeface="Symbol" pitchFamily="18" charset="2"/>
            </a:endParaRPr>
          </a:p>
          <a:p>
            <a:pPr eaLnBrk="0" hangingPunct="0">
              <a:buFontTx/>
              <a:buChar char="•"/>
            </a:pPr>
            <a:endParaRPr lang="en-US" sz="700" b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2409825" y="3070225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IN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>
          <a:xfrm>
            <a:off x="2133601" y="304800"/>
            <a:ext cx="7923213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800" b="1" u="sng" dirty="0">
                <a:ea typeface="ＭＳ Ｐゴシック" charset="0"/>
              </a:rPr>
              <a:t>Systemic inflammatory response syndrome (SIRS)</a:t>
            </a:r>
            <a:endParaRPr lang="en-GB" sz="2800" b="1" u="sng" dirty="0">
              <a:ea typeface="ＭＳ Ｐゴシック" charset="0"/>
            </a:endParaRPr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9874251" y="625576"/>
            <a:ext cx="65" cy="30777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n-US" sz="2000" b="1">
              <a:latin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31950" y="1341438"/>
            <a:ext cx="8928100" cy="1079500"/>
            <a:chOff x="107504" y="1773014"/>
            <a:chExt cx="8928991" cy="1079500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07504" y="1773014"/>
              <a:ext cx="8928991" cy="10795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charset="0"/>
                <a:buNone/>
                <a:defRPr/>
              </a:pPr>
              <a:r>
                <a:rPr lang="en-US" sz="24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Infection     </a:t>
              </a:r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SIRS</a:t>
              </a:r>
              <a:r>
                <a:rPr lang="en-US" sz="24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     Sepsis      Severe Sepsis      MOF     Death</a:t>
              </a:r>
            </a:p>
            <a:p>
              <a:pPr eaLnBrk="0" hangingPunct="0"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16" name="AutoShape 8"/>
            <p:cNvSpPr>
              <a:spLocks noChangeArrowheads="1"/>
            </p:cNvSpPr>
            <p:nvPr/>
          </p:nvSpPr>
          <p:spPr bwMode="auto">
            <a:xfrm>
              <a:off x="1403648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669900"/>
                </a:solidFill>
                <a:latin typeface="Arial" charset="0"/>
              </a:endParaRPr>
            </a:p>
          </p:txBody>
        </p:sp>
        <p:sp>
          <p:nvSpPr>
            <p:cNvPr id="17417" name="AutoShape 9"/>
            <p:cNvSpPr>
              <a:spLocks noChangeArrowheads="1"/>
            </p:cNvSpPr>
            <p:nvPr/>
          </p:nvSpPr>
          <p:spPr bwMode="auto">
            <a:xfrm>
              <a:off x="2555776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AutoShape 10"/>
            <p:cNvSpPr>
              <a:spLocks noChangeArrowheads="1"/>
            </p:cNvSpPr>
            <p:nvPr/>
          </p:nvSpPr>
          <p:spPr bwMode="auto">
            <a:xfrm>
              <a:off x="3924300" y="2060575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AutoShape 11"/>
            <p:cNvSpPr>
              <a:spLocks noChangeArrowheads="1"/>
            </p:cNvSpPr>
            <p:nvPr/>
          </p:nvSpPr>
          <p:spPr bwMode="auto">
            <a:xfrm>
              <a:off x="6372200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AutoShape 12"/>
            <p:cNvSpPr>
              <a:spLocks noChangeArrowheads="1"/>
            </p:cNvSpPr>
            <p:nvPr/>
          </p:nvSpPr>
          <p:spPr bwMode="auto">
            <a:xfrm>
              <a:off x="7524328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36612"/>
            <a:ext cx="9144000" cy="7635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200" u="sng" dirty="0">
                <a:latin typeface="Matura MT Script Capitals" pitchFamily="66" charset="0"/>
              </a:rPr>
              <a:t>Systemic Inflammatory Response Syndrome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2276474"/>
            <a:ext cx="11810999" cy="4429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US" sz="3600" dirty="0"/>
              <a:t>Diagnosis comprises </a:t>
            </a:r>
            <a:r>
              <a:rPr lang="en-US" sz="3600" b="1" i="1" dirty="0"/>
              <a:t>2 or more </a:t>
            </a:r>
            <a:r>
              <a:rPr lang="en-US" sz="3600" dirty="0"/>
              <a:t>of the following</a:t>
            </a:r>
            <a:r>
              <a:rPr lang="en-US" sz="3600" dirty="0">
                <a:solidFill>
                  <a:srgbClr val="FFFF66"/>
                </a:solidFill>
              </a:rPr>
              <a:t>: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US" sz="3600" dirty="0"/>
          </a:p>
          <a:p>
            <a:pPr eaLnBrk="1" hangingPunct="1">
              <a:buClr>
                <a:schemeClr val="tx1"/>
              </a:buClr>
              <a:buFontTx/>
              <a:buChar char="•"/>
              <a:defRPr/>
            </a:pPr>
            <a:r>
              <a:rPr lang="en-US" sz="3600" dirty="0">
                <a:solidFill>
                  <a:srgbClr val="FFFF66"/>
                </a:solidFill>
              </a:rPr>
              <a:t>Tachycardia</a:t>
            </a:r>
            <a:r>
              <a:rPr lang="en-US" sz="3600" dirty="0">
                <a:solidFill>
                  <a:srgbClr val="669900"/>
                </a:solidFill>
              </a:rPr>
              <a:t> 		</a:t>
            </a:r>
            <a:r>
              <a:rPr lang="en-US" sz="3600" dirty="0"/>
              <a:t>&gt;90 </a:t>
            </a:r>
            <a:r>
              <a:rPr lang="en-US" sz="3600" dirty="0" err="1"/>
              <a:t>bpm</a:t>
            </a:r>
            <a:endParaRPr lang="en-US" sz="3600" dirty="0"/>
          </a:p>
          <a:p>
            <a:pPr eaLnBrk="1" hangingPunct="1">
              <a:buClr>
                <a:schemeClr val="tx1"/>
              </a:buClr>
              <a:buFontTx/>
              <a:buChar char="•"/>
              <a:defRPr/>
            </a:pPr>
            <a:r>
              <a:rPr lang="en-US" sz="3600" dirty="0">
                <a:solidFill>
                  <a:srgbClr val="FFFF66"/>
                </a:solidFill>
              </a:rPr>
              <a:t>Core temperature		</a:t>
            </a:r>
            <a:r>
              <a:rPr lang="en-US" sz="3600" dirty="0"/>
              <a:t>&lt;36°C </a:t>
            </a:r>
            <a:r>
              <a:rPr lang="en-US" sz="3600" i="1" dirty="0"/>
              <a:t>or</a:t>
            </a:r>
            <a:r>
              <a:rPr lang="en-US" sz="3600" dirty="0"/>
              <a:t> &gt;38°C </a:t>
            </a:r>
          </a:p>
          <a:p>
            <a:pPr eaLnBrk="1" hangingPunct="1">
              <a:buClr>
                <a:schemeClr val="tx1"/>
              </a:buClr>
              <a:buFontTx/>
              <a:buChar char="•"/>
              <a:defRPr/>
            </a:pPr>
            <a:r>
              <a:rPr lang="en-US" sz="3600" dirty="0" err="1">
                <a:solidFill>
                  <a:srgbClr val="FFFF66"/>
                </a:solidFill>
              </a:rPr>
              <a:t>Tachypnoea</a:t>
            </a:r>
            <a:r>
              <a:rPr lang="en-US" sz="3600" dirty="0">
                <a:solidFill>
                  <a:srgbClr val="FFFF66"/>
                </a:solidFill>
              </a:rPr>
              <a:t>		</a:t>
            </a:r>
            <a:r>
              <a:rPr lang="en-US" sz="3600" dirty="0"/>
              <a:t>&gt;20 </a:t>
            </a:r>
            <a:r>
              <a:rPr lang="en-US" sz="3600" dirty="0" err="1"/>
              <a:t>bpm</a:t>
            </a:r>
            <a:r>
              <a:rPr lang="en-US" sz="3600" dirty="0"/>
              <a:t> </a:t>
            </a:r>
            <a:r>
              <a:rPr lang="en-US" sz="3600" i="1" dirty="0"/>
              <a:t>or</a:t>
            </a:r>
            <a:r>
              <a:rPr lang="en-US" sz="3600" dirty="0"/>
              <a:t> P</a:t>
            </a:r>
            <a:r>
              <a:rPr lang="en-US" sz="3600" baseline="-25000" dirty="0"/>
              <a:t>a</a:t>
            </a:r>
            <a:r>
              <a:rPr lang="en-US" sz="3600" dirty="0"/>
              <a:t>CO</a:t>
            </a:r>
            <a:r>
              <a:rPr lang="en-US" sz="3600" baseline="-25000" dirty="0"/>
              <a:t>2</a:t>
            </a:r>
            <a:r>
              <a:rPr lang="en-US" sz="3600" dirty="0"/>
              <a:t> &lt;4.2 </a:t>
            </a:r>
            <a:r>
              <a:rPr lang="en-US" sz="3600" dirty="0" err="1"/>
              <a:t>kPa</a:t>
            </a:r>
            <a:endParaRPr lang="en-US" sz="3600" dirty="0"/>
          </a:p>
          <a:p>
            <a:pPr eaLnBrk="1" hangingPunct="1">
              <a:buClr>
                <a:schemeClr val="tx1"/>
              </a:buClr>
              <a:buFontTx/>
              <a:buChar char="•"/>
              <a:defRPr/>
            </a:pPr>
            <a:r>
              <a:rPr lang="en-US" sz="3600">
                <a:solidFill>
                  <a:srgbClr val="FFFF66"/>
                </a:solidFill>
              </a:rPr>
              <a:t>WBC</a:t>
            </a:r>
            <a:r>
              <a:rPr lang="en-US" sz="3600"/>
              <a:t> </a:t>
            </a:r>
            <a:r>
              <a:rPr lang="en-US" sz="3600" dirty="0"/>
              <a:t>			&gt;12,000 </a:t>
            </a:r>
            <a:r>
              <a:rPr lang="en-US" sz="3600" i="1" dirty="0"/>
              <a:t>or</a:t>
            </a:r>
            <a:r>
              <a:rPr lang="en-US" sz="3600" dirty="0"/>
              <a:t> &lt;4,000 </a:t>
            </a:r>
            <a:r>
              <a:rPr lang="en-US" sz="3600" i="1" dirty="0"/>
              <a:t>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/>
              <a:t> 					&gt;10% immature </a:t>
            </a:r>
            <a:r>
              <a:rPr lang="en-US" sz="3600" dirty="0" err="1"/>
              <a:t>neutrophils</a:t>
            </a: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350838"/>
            <a:ext cx="8229600" cy="8683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u="sng" dirty="0">
                <a:latin typeface="Matura MT Script Capitals" pitchFamily="66" charset="0"/>
              </a:rPr>
              <a:t>Clinical Progression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701926"/>
            <a:ext cx="11734800" cy="392747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eaLnBrk="1" hangingPunct="1">
              <a:buFont typeface="Wingdings" charset="0"/>
              <a:buNone/>
              <a:defRPr/>
            </a:pPr>
            <a:r>
              <a:rPr lang="en-US" sz="3600" dirty="0">
                <a:solidFill>
                  <a:srgbClr val="FFFF66"/>
                </a:solidFill>
                <a:ea typeface="ＭＳ Ｐゴシック" charset="0"/>
              </a:rPr>
              <a:t>	</a:t>
            </a:r>
            <a:r>
              <a:rPr lang="en-US" sz="4800" dirty="0">
                <a:solidFill>
                  <a:srgbClr val="FFFF66"/>
                </a:solidFill>
                <a:ea typeface="ＭＳ Ｐゴシック" charset="0"/>
              </a:rPr>
              <a:t>Sepsis</a:t>
            </a:r>
            <a:r>
              <a:rPr lang="en-US" sz="3600" dirty="0">
                <a:solidFill>
                  <a:srgbClr val="FFFF66"/>
                </a:solidFill>
                <a:ea typeface="ＭＳ Ｐゴシック" charset="0"/>
              </a:rPr>
              <a:t> :   	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3600" dirty="0">
                <a:solidFill>
                  <a:srgbClr val="FFFF66"/>
                </a:solidFill>
                <a:ea typeface="ＭＳ Ｐゴシック" charset="0"/>
              </a:rPr>
              <a:t>		1) - </a:t>
            </a:r>
            <a:r>
              <a:rPr lang="en-US" sz="3600" dirty="0">
                <a:ea typeface="ＭＳ Ｐゴシック" charset="0"/>
              </a:rPr>
              <a:t>two or more of SIRS, plus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3600" dirty="0">
                <a:ea typeface="ＭＳ Ｐゴシック" charset="0"/>
              </a:rPr>
              <a:t>		</a:t>
            </a:r>
            <a:r>
              <a:rPr lang="en-US" sz="3600" dirty="0">
                <a:solidFill>
                  <a:srgbClr val="FFFF66"/>
                </a:solidFill>
                <a:ea typeface="ＭＳ Ｐゴシック" charset="0"/>
              </a:rPr>
              <a:t>2) - </a:t>
            </a:r>
            <a:r>
              <a:rPr lang="en-US" sz="3600" dirty="0">
                <a:ea typeface="ＭＳ Ｐゴシック" charset="0"/>
              </a:rPr>
              <a:t>documented or </a:t>
            </a:r>
            <a:r>
              <a:rPr lang="en-US" sz="3600" u="sng" dirty="0">
                <a:ea typeface="ＭＳ Ｐゴシック" charset="0"/>
              </a:rPr>
              <a:t>suspected infection</a:t>
            </a:r>
            <a:r>
              <a:rPr lang="en-US" sz="3600" dirty="0">
                <a:ea typeface="ＭＳ Ｐゴシック" charset="0"/>
              </a:rPr>
              <a:t> 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3600" dirty="0">
              <a:ea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3600" dirty="0">
                <a:ea typeface="ＭＳ Ｐゴシック" charset="0"/>
              </a:rPr>
              <a:t>(</a:t>
            </a:r>
            <a:r>
              <a:rPr lang="en-GB" sz="3200" dirty="0">
                <a:ea typeface="ＭＳ Ｐゴシック" charset="0"/>
              </a:rPr>
              <a:t>presence of commonly recognised signs of infection without an identifiable  pathogen being isolated)</a:t>
            </a:r>
            <a:endParaRPr lang="en-US" sz="3200" dirty="0">
              <a:ea typeface="ＭＳ Ｐゴシック" charset="0"/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774826" y="3141663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31950" y="1341438"/>
            <a:ext cx="8928100" cy="1079500"/>
            <a:chOff x="107504" y="1773014"/>
            <a:chExt cx="8928991" cy="1079500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07504" y="1773014"/>
              <a:ext cx="8928991" cy="10795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charset="0"/>
                <a:buNone/>
                <a:defRPr/>
              </a:pPr>
              <a:r>
                <a:rPr lang="en-US" sz="240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Infection     SIRS     </a:t>
              </a:r>
              <a: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Sepsis</a:t>
              </a:r>
              <a:r>
                <a:rPr lang="en-US" sz="240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      Severe Sepsis      MOF     Death</a:t>
              </a:r>
            </a:p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87" name="AutoShape 8"/>
            <p:cNvSpPr>
              <a:spLocks noChangeArrowheads="1"/>
            </p:cNvSpPr>
            <p:nvPr/>
          </p:nvSpPr>
          <p:spPr bwMode="auto">
            <a:xfrm>
              <a:off x="1403648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669900"/>
                </a:solidFill>
                <a:latin typeface="Arial" charset="0"/>
              </a:endParaRPr>
            </a:p>
          </p:txBody>
        </p:sp>
        <p:sp>
          <p:nvSpPr>
            <p:cNvPr id="20488" name="AutoShape 9"/>
            <p:cNvSpPr>
              <a:spLocks noChangeArrowheads="1"/>
            </p:cNvSpPr>
            <p:nvPr/>
          </p:nvSpPr>
          <p:spPr bwMode="auto">
            <a:xfrm>
              <a:off x="2555776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AutoShape 10"/>
            <p:cNvSpPr>
              <a:spLocks noChangeArrowheads="1"/>
            </p:cNvSpPr>
            <p:nvPr/>
          </p:nvSpPr>
          <p:spPr bwMode="auto">
            <a:xfrm>
              <a:off x="3924300" y="2060575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AutoShape 11"/>
            <p:cNvSpPr>
              <a:spLocks noChangeArrowheads="1"/>
            </p:cNvSpPr>
            <p:nvPr/>
          </p:nvSpPr>
          <p:spPr bwMode="auto">
            <a:xfrm>
              <a:off x="6372200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AutoShape 12"/>
            <p:cNvSpPr>
              <a:spLocks noChangeArrowheads="1"/>
            </p:cNvSpPr>
            <p:nvPr/>
          </p:nvSpPr>
          <p:spPr bwMode="auto">
            <a:xfrm>
              <a:off x="7524328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u="sng" dirty="0">
                <a:latin typeface="Matura MT Script Capitals" pitchFamily="66" charset="0"/>
              </a:rPr>
              <a:t>Clinical Progression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581400"/>
            <a:ext cx="11734800" cy="12922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2"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dirty="0"/>
              <a:t>Circulatory failure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dirty="0"/>
              <a:t>Respiratory failure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dirty="0"/>
              <a:t>Renal failure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dirty="0" err="1"/>
              <a:t>Haematological</a:t>
            </a:r>
            <a:r>
              <a:rPr lang="en-US" sz="2400" dirty="0"/>
              <a:t> failure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dirty="0"/>
              <a:t>Hepatic failure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altLang="en-US" sz="2400" dirty="0"/>
              <a:t>“</a:t>
            </a:r>
            <a:r>
              <a:rPr lang="en-US" sz="2400" dirty="0"/>
              <a:t>Brain failure</a:t>
            </a:r>
            <a:r>
              <a:rPr lang="en-US" altLang="en-US" sz="2400" dirty="0"/>
              <a:t>”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1774826" y="3141663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152400" y="2551093"/>
            <a:ext cx="118110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  <a:defRPr/>
            </a:pP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Severe sepsis: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sepsis + one organ dysfunction</a:t>
            </a:r>
          </a:p>
          <a:p>
            <a:pPr eaLnBrk="1" hangingPunct="1">
              <a:defRPr/>
            </a:pPr>
            <a:endParaRPr lang="en-GB" dirty="0">
              <a:latin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31950" y="1341438"/>
            <a:ext cx="8928100" cy="1079500"/>
            <a:chOff x="107504" y="1773014"/>
            <a:chExt cx="8928991" cy="1079500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07504" y="1773014"/>
              <a:ext cx="8928991" cy="10795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charset="0"/>
                <a:buNone/>
                <a:defRPr/>
              </a:pPr>
              <a:r>
                <a:rPr lang="en-US" sz="240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Infection     SIRS     Sepsis      </a:t>
              </a:r>
              <a: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Severe Sepsis</a:t>
              </a:r>
              <a:r>
                <a:rPr lang="en-US" sz="240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      MOF     Death</a:t>
              </a:r>
            </a:p>
            <a:p>
              <a:pPr eaLnBrk="0" hangingPunct="0"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36" name="AutoShape 8"/>
            <p:cNvSpPr>
              <a:spLocks noChangeArrowheads="1"/>
            </p:cNvSpPr>
            <p:nvPr/>
          </p:nvSpPr>
          <p:spPr bwMode="auto">
            <a:xfrm>
              <a:off x="1403648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669900"/>
                </a:solidFill>
                <a:latin typeface="Arial" charset="0"/>
              </a:endParaRPr>
            </a:p>
          </p:txBody>
        </p:sp>
        <p:sp>
          <p:nvSpPr>
            <p:cNvPr id="22537" name="AutoShape 9"/>
            <p:cNvSpPr>
              <a:spLocks noChangeArrowheads="1"/>
            </p:cNvSpPr>
            <p:nvPr/>
          </p:nvSpPr>
          <p:spPr bwMode="auto">
            <a:xfrm>
              <a:off x="2555776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AutoShape 10"/>
            <p:cNvSpPr>
              <a:spLocks noChangeArrowheads="1"/>
            </p:cNvSpPr>
            <p:nvPr/>
          </p:nvSpPr>
          <p:spPr bwMode="auto">
            <a:xfrm>
              <a:off x="3924300" y="2060575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AutoShape 11"/>
            <p:cNvSpPr>
              <a:spLocks noChangeArrowheads="1"/>
            </p:cNvSpPr>
            <p:nvPr/>
          </p:nvSpPr>
          <p:spPr bwMode="auto">
            <a:xfrm>
              <a:off x="6372200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AutoShape 12"/>
            <p:cNvSpPr>
              <a:spLocks noChangeArrowheads="1"/>
            </p:cNvSpPr>
            <p:nvPr/>
          </p:nvSpPr>
          <p:spPr bwMode="auto">
            <a:xfrm>
              <a:off x="7524328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5029200"/>
            <a:ext cx="11734800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Septic shock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sz="2000" dirty="0"/>
              <a:t>Acute circulatory failure unexplained by other causes</a:t>
            </a:r>
            <a:r>
              <a:rPr lang="en-US" sz="2400" dirty="0"/>
              <a:t>. </a:t>
            </a:r>
            <a:endParaRPr lang="en-US" sz="2800" dirty="0"/>
          </a:p>
          <a:p>
            <a:pPr>
              <a:defRPr/>
            </a:pPr>
            <a:r>
              <a:rPr lang="en-US" sz="2400" dirty="0"/>
              <a:t>Circulatory failure</a:t>
            </a:r>
            <a:r>
              <a:rPr lang="en-US" sz="2800" dirty="0"/>
              <a:t> </a:t>
            </a:r>
            <a:r>
              <a:rPr lang="en-US" sz="2400" dirty="0"/>
              <a:t>is</a:t>
            </a:r>
            <a:r>
              <a:rPr lang="en-US" sz="2800" dirty="0"/>
              <a:t> </a:t>
            </a:r>
            <a:r>
              <a:rPr lang="en-US" sz="2400" dirty="0"/>
              <a:t>defined as:</a:t>
            </a:r>
          </a:p>
          <a:p>
            <a:pPr algn="ctr">
              <a:defRPr/>
            </a:pPr>
            <a:r>
              <a:rPr lang="en-US" sz="2400" i="1" dirty="0">
                <a:solidFill>
                  <a:srgbClr val="C00000"/>
                </a:solidFill>
              </a:rPr>
              <a:t>Persistent arterial hypotension </a:t>
            </a:r>
            <a:r>
              <a:rPr lang="en-US" sz="2400" dirty="0"/>
              <a:t>(SBP &lt; 90 mmHg, Mean Arterial Pressure&lt; 65, or a reduction in SBP 40 mmHg from baseline) </a:t>
            </a:r>
            <a:r>
              <a:rPr lang="en-US" sz="2400" i="1" dirty="0">
                <a:solidFill>
                  <a:srgbClr val="C00000"/>
                </a:solidFill>
              </a:rPr>
              <a:t>despite adequate volume resuscitation</a:t>
            </a:r>
            <a:endParaRPr lang="en-I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438400"/>
            <a:ext cx="7850188" cy="457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u="sng" dirty="0"/>
              <a:t>Severe sepsis – organ failures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536140"/>
              </p:ext>
            </p:extLst>
          </p:nvPr>
        </p:nvGraphicFramePr>
        <p:xfrm>
          <a:off x="152400" y="3124201"/>
          <a:ext cx="11811000" cy="3505201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Organ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Observation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Circulatory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SBP&lt;90 </a:t>
                      </a: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or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 MAP &lt;65 </a:t>
                      </a: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or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 reduction in SBP &gt;40mmHg from baseline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Respiratory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S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O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 &lt;90% </a:t>
                      </a: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or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:F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i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 &lt;40 kPa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Renal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Urine output &lt;0.5 ml/kg/hr for &gt;2 hr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or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Creatinine &gt;176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µ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  <a:cs typeface="Times New Roman" pitchFamily="18" charset="0"/>
                        </a:rPr>
                        <a:t>mol/l acutely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Haematological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Platelets &lt;100x10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9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or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 INR &gt;1.5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APTT &gt;60s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Hepatic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Plasma lactate &gt;4 mmol/l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Bilirubin &gt;34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µ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mol/l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Mental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Acute alteration in mental status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57400" y="609600"/>
            <a:ext cx="8229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u="sng" dirty="0">
                <a:solidFill>
                  <a:schemeClr val="tx2"/>
                </a:solidFill>
                <a:latin typeface="Matura MT Script Capitals" pitchFamily="66" charset="0"/>
                <a:ea typeface="+mj-ea"/>
                <a:cs typeface="+mj-cs"/>
              </a:rPr>
              <a:t>Clinical Progression</a:t>
            </a: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631950" y="1358900"/>
            <a:ext cx="8928100" cy="774700"/>
            <a:chOff x="107504" y="1773014"/>
            <a:chExt cx="8928991" cy="10795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07504" y="1773014"/>
              <a:ext cx="8928991" cy="10795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charset="0"/>
                <a:buNone/>
                <a:defRPr/>
              </a:pPr>
              <a:r>
                <a:rPr lang="en-US" sz="24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Infection     SIRS     Sepsis      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Severe Sepsis</a:t>
              </a:r>
              <a:r>
                <a:rPr lang="en-US" sz="24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      </a:t>
              </a:r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MOF</a:t>
              </a:r>
              <a:r>
                <a:rPr lang="en-US" sz="24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     Death</a:t>
              </a:r>
            </a:p>
            <a:p>
              <a:pPr eaLnBrk="0" hangingPunct="0"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403648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669900"/>
                </a:solidFill>
                <a:latin typeface="Arial" charset="0"/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555776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924300" y="2060575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6372200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7524328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7400" y="685800"/>
            <a:ext cx="8229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u="sng" dirty="0">
                <a:solidFill>
                  <a:schemeClr val="tx2"/>
                </a:solidFill>
                <a:latin typeface="Matura MT Script Capitals" pitchFamily="66" charset="0"/>
                <a:ea typeface="+mj-ea"/>
                <a:cs typeface="+mj-cs"/>
              </a:rPr>
              <a:t>Clinical Progression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631950" y="1663700"/>
            <a:ext cx="8928100" cy="774700"/>
            <a:chOff x="107504" y="1773014"/>
            <a:chExt cx="8928991" cy="10795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07504" y="1773014"/>
              <a:ext cx="8928991" cy="10795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charset="0"/>
                <a:buNone/>
                <a:defRPr/>
              </a:pPr>
              <a:r>
                <a:rPr lang="en-US" sz="24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Infection     SIRS     Sepsis      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Severe Sepsis</a:t>
              </a:r>
              <a:r>
                <a:rPr lang="en-US" sz="24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      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MOF</a:t>
              </a:r>
              <a:r>
                <a:rPr lang="en-US" sz="24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     </a:t>
              </a:r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Death</a:t>
              </a:r>
            </a:p>
            <a:p>
              <a:pPr eaLnBrk="0" hangingPunct="0"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403648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669900"/>
                </a:solidFill>
                <a:latin typeface="Arial" charset="0"/>
              </a:endParaRP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2555776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3924300" y="2060575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6372200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7524328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842" name="Picture 2" descr="Facts to Calm Your Fear of Death and Dying | Psychology To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3510"/>
            <a:ext cx="10439400" cy="3809999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685800"/>
            <a:ext cx="8381999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Matura MT Script Capitals" pitchFamily="66" charset="0"/>
              </a:rPr>
              <a:t>Sepsis is a </a:t>
            </a:r>
            <a:r>
              <a:rPr lang="en-US" sz="4400" dirty="0">
                <a:solidFill>
                  <a:schemeClr val="bg2"/>
                </a:solidFill>
                <a:latin typeface="Matura MT Script Capitals" pitchFamily="66" charset="0"/>
              </a:rPr>
              <a:t>medical emergency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Matura MT Script Capitals" pitchFamily="66" charset="0"/>
              </a:rPr>
              <a:t>. . 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1" y="1638300"/>
            <a:ext cx="8686799" cy="5715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515B6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Matura MT Script Capitals" pitchFamily="66" charset="0"/>
              </a:rPr>
              <a:t>minutes matter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239000" y="3157478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Every hour a patient in septic shock doesn't receive antibiotics, </a:t>
            </a:r>
            <a:br>
              <a:rPr lang="en-US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the risk of death increases by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7.6%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400300"/>
            <a:ext cx="6267450" cy="4305300"/>
          </a:xfrm>
          <a:prstGeom prst="cloud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322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8199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Matura MT Script Capitals" pitchFamily="66" charset="0"/>
              </a:rPr>
              <a:t>Know the Signs &amp; Symptoms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33576"/>
            <a:ext cx="11734799" cy="47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Bidyut Nath\Desktop\santu\sepsisqa-2015-big.gif"/>
          <p:cNvPicPr>
            <a:picLocks noChangeAspect="1" noChangeArrowheads="1"/>
          </p:cNvPicPr>
          <p:nvPr/>
        </p:nvPicPr>
        <p:blipFill rotWithShape="1">
          <a:blip r:embed="rId2" cstate="print"/>
          <a:srcRect t="4147"/>
          <a:stretch/>
        </p:blipFill>
        <p:spPr bwMode="auto">
          <a:xfrm>
            <a:off x="228600" y="762000"/>
            <a:ext cx="11734800" cy="4953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t="69048"/>
          <a:stretch>
            <a:fillRect/>
          </a:stretch>
        </p:blipFill>
        <p:spPr>
          <a:xfrm>
            <a:off x="4495800" y="5715000"/>
            <a:ext cx="7162800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752600"/>
            <a:ext cx="6248400" cy="48320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q"/>
            </a:pPr>
            <a:r>
              <a:rPr lang="en-IN" sz="2800" b="1" dirty="0"/>
              <a:t>Circulatory collapse: </a:t>
            </a:r>
            <a:endParaRPr lang="en-IN" sz="2800" dirty="0"/>
          </a:p>
          <a:p>
            <a:pPr fontAlgn="base">
              <a:buFont typeface="Wingdings" pitchFamily="2" charset="2"/>
              <a:buChar char="q"/>
            </a:pPr>
            <a:r>
              <a:rPr lang="en-IN" sz="2800" b="1" dirty="0"/>
              <a:t>Organ dysfunction:</a:t>
            </a:r>
            <a:r>
              <a:rPr lang="en-IN" sz="2800" dirty="0"/>
              <a:t> </a:t>
            </a:r>
          </a:p>
          <a:p>
            <a:pPr fontAlgn="base">
              <a:buFont typeface="Wingdings" pitchFamily="2" charset="2"/>
              <a:buChar char="q"/>
            </a:pPr>
            <a:r>
              <a:rPr lang="en-IN" sz="2800" b="1" dirty="0"/>
              <a:t>Septic shock: </a:t>
            </a:r>
            <a:endParaRPr lang="en-IN" sz="2800" dirty="0"/>
          </a:p>
          <a:p>
            <a:pPr fontAlgn="base">
              <a:buFont typeface="Wingdings" pitchFamily="2" charset="2"/>
              <a:buChar char="q"/>
            </a:pPr>
            <a:r>
              <a:rPr lang="en-IN" sz="2800" b="1" dirty="0"/>
              <a:t>Inflammation:</a:t>
            </a:r>
            <a:r>
              <a:rPr lang="en-IN" sz="2800" dirty="0"/>
              <a:t> </a:t>
            </a:r>
          </a:p>
          <a:p>
            <a:pPr fontAlgn="base">
              <a:buFont typeface="Wingdings" pitchFamily="2" charset="2"/>
              <a:buChar char="q"/>
            </a:pPr>
            <a:r>
              <a:rPr lang="en-IN" sz="2800" b="1" dirty="0"/>
              <a:t>Acute Respiratory distress syndrome:</a:t>
            </a:r>
            <a:r>
              <a:rPr lang="en-IN" sz="2800" dirty="0"/>
              <a:t> </a:t>
            </a:r>
          </a:p>
          <a:p>
            <a:pPr fontAlgn="base">
              <a:buFont typeface="Wingdings" pitchFamily="2" charset="2"/>
              <a:buChar char="q"/>
            </a:pPr>
            <a:r>
              <a:rPr lang="en-IN" sz="2800" b="1" dirty="0"/>
              <a:t>Blood clots:</a:t>
            </a:r>
            <a:r>
              <a:rPr lang="en-IN" sz="2800" dirty="0"/>
              <a:t> </a:t>
            </a:r>
          </a:p>
          <a:p>
            <a:pPr fontAlgn="base">
              <a:buFont typeface="Wingdings" pitchFamily="2" charset="2"/>
              <a:buChar char="q"/>
            </a:pPr>
            <a:r>
              <a:rPr lang="en-IN" sz="2800" b="1" dirty="0"/>
              <a:t>Post-sepsis symptoms:</a:t>
            </a:r>
            <a:endParaRPr lang="en-IN" sz="2800" dirty="0"/>
          </a:p>
          <a:p>
            <a:pPr lvl="1" fontAlgn="base">
              <a:buFont typeface="Wingdings" pitchFamily="2" charset="2"/>
              <a:buChar char="§"/>
            </a:pPr>
            <a:r>
              <a:rPr lang="en-IN" sz="2800" dirty="0"/>
              <a:t>Cognitive Decline,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IN" sz="2800" dirty="0"/>
              <a:t>Fatigue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IN" sz="2800" dirty="0"/>
              <a:t>Insomnia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762000"/>
            <a:ext cx="8229600" cy="6674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base"/>
            <a:r>
              <a:rPr lang="en-IN" sz="4000" dirty="0">
                <a:latin typeface="Matura MT Script Capitals" pitchFamily="66" charset="0"/>
              </a:rPr>
              <a:t>Complications of Sepsis</a:t>
            </a:r>
          </a:p>
        </p:txBody>
      </p:sp>
      <p:pic>
        <p:nvPicPr>
          <p:cNvPr id="1026" name="Picture 2" descr="C:\Users\Bidyut Nath\Desktop\santu\fimmu-09-01460-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6053" y="1524000"/>
            <a:ext cx="5297347" cy="52036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609600"/>
            <a:ext cx="854075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Definitions</a:t>
            </a:r>
          </a:p>
        </p:txBody>
      </p:sp>
      <p:sp>
        <p:nvSpPr>
          <p:cNvPr id="202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828800"/>
            <a:ext cx="7543800" cy="4724400"/>
          </a:xfrm>
        </p:spPr>
        <p:txBody>
          <a:bodyPr>
            <a:normAutofit/>
          </a:bodyPr>
          <a:lstStyle/>
          <a:p>
            <a:pPr marL="609600" indent="-609600" algn="just">
              <a:buNone/>
              <a:defRPr/>
            </a:pPr>
            <a:r>
              <a:rPr lang="en-GB" sz="3600" dirty="0"/>
              <a:t>      'Sepsis is a life-threatening condition that arises when the </a:t>
            </a:r>
            <a:r>
              <a:rPr lang="en-GB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body's response to an infection injures its own tissues and organs</a:t>
            </a:r>
            <a:r>
              <a:rPr lang="en-GB" sz="3600" dirty="0"/>
              <a:t>. Sepsis can lead to </a:t>
            </a:r>
            <a:r>
              <a:rPr lang="en-GB" sz="3600" b="1" dirty="0"/>
              <a:t>shock, multiple organ failure</a:t>
            </a:r>
            <a:r>
              <a:rPr lang="en-GB" sz="3600" dirty="0"/>
              <a:t> and </a:t>
            </a:r>
            <a:r>
              <a:rPr lang="en-GB" sz="3600" b="1" dirty="0"/>
              <a:t>death</a:t>
            </a:r>
            <a:r>
              <a:rPr lang="en-GB" sz="3600" dirty="0"/>
              <a:t> especially if not recognized early and treated promptly.’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Sepsis in Child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828800"/>
            <a:ext cx="4114800" cy="2590800"/>
          </a:xfrm>
          <a:prstGeom prst="wedgeEllipseCallout">
            <a:avLst>
              <a:gd name="adj1" fmla="val -54629"/>
              <a:gd name="adj2" fmla="val 27941"/>
            </a:avLst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19125"/>
            <a:ext cx="6095998" cy="7239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Matura MT Script Capitals" pitchFamily="66" charset="0"/>
              </a:rPr>
              <a:t>Keys to 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11734799" cy="50292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234950" indent="-234950" algn="just">
              <a:buFont typeface="Wingdings" panose="05000000000000000000" pitchFamily="2" charset="2"/>
              <a:buChar char="§"/>
            </a:pPr>
            <a:r>
              <a:rPr lang="en-US" sz="2400" b="1" dirty="0"/>
              <a:t>Early Identification</a:t>
            </a:r>
          </a:p>
          <a:p>
            <a:pPr lvl="1" algn="just"/>
            <a:r>
              <a:rPr lang="en-US" dirty="0"/>
              <a:t>Subtle signs and symptoms</a:t>
            </a:r>
          </a:p>
          <a:p>
            <a:pPr lvl="1" algn="just"/>
            <a:r>
              <a:rPr lang="en-US" dirty="0"/>
              <a:t>Don’t wait until your patient is hypotensive!</a:t>
            </a:r>
          </a:p>
          <a:p>
            <a:pPr marL="234950" lvl="1" indent="-182563" algn="just">
              <a:buFont typeface="Wingdings" panose="05000000000000000000" pitchFamily="2" charset="2"/>
              <a:buChar char="§"/>
            </a:pPr>
            <a:r>
              <a:rPr lang="en-US" sz="1800" b="1" dirty="0"/>
              <a:t>Appropriate antibiotics in a timely manner</a:t>
            </a:r>
          </a:p>
          <a:p>
            <a:pPr lvl="1" algn="just"/>
            <a:r>
              <a:rPr lang="en-US" dirty="0"/>
              <a:t>For every hour antibiotics are delayed during septic shock, the patient’s risk of death increases by 7.6%</a:t>
            </a:r>
          </a:p>
          <a:p>
            <a:pPr lvl="1" algn="just"/>
            <a:r>
              <a:rPr lang="en-US" dirty="0"/>
              <a:t>The single most important intervention in treating sepsis</a:t>
            </a:r>
          </a:p>
          <a:p>
            <a:pPr marL="234950" lvl="1" indent="-182563" algn="just">
              <a:buFont typeface="Wingdings" panose="05000000000000000000" pitchFamily="2" charset="2"/>
              <a:buChar char="§"/>
            </a:pPr>
            <a:r>
              <a:rPr lang="en-US" sz="1800" b="1" dirty="0"/>
              <a:t>Source Control</a:t>
            </a:r>
          </a:p>
          <a:p>
            <a:pPr lvl="1" algn="just"/>
            <a:r>
              <a:rPr lang="en-US" dirty="0"/>
              <a:t>Antibiotics</a:t>
            </a:r>
          </a:p>
          <a:p>
            <a:pPr lvl="1" algn="just"/>
            <a:r>
              <a:rPr lang="en-US" dirty="0"/>
              <a:t>Surgery</a:t>
            </a:r>
          </a:p>
          <a:p>
            <a:pPr marL="234950" lvl="1" indent="-182563" algn="just">
              <a:buFont typeface="Wingdings" panose="05000000000000000000" pitchFamily="2" charset="2"/>
              <a:buChar char="§"/>
            </a:pPr>
            <a:r>
              <a:rPr lang="en-US" sz="1800" b="1" dirty="0"/>
              <a:t>Intra Venous Fluids and vasopressors if necessary (hemodynamic stability)</a:t>
            </a:r>
          </a:p>
          <a:p>
            <a:pPr marL="234950" lvl="1" indent="-182563" algn="just">
              <a:buFont typeface="Wingdings" panose="05000000000000000000" pitchFamily="2" charset="2"/>
              <a:buChar char="§"/>
            </a:pPr>
            <a:r>
              <a:rPr lang="en-US" sz="1800" b="1" dirty="0"/>
              <a:t>Emergency supportive care for acute organ dysfunction</a:t>
            </a:r>
          </a:p>
          <a:p>
            <a:pPr lvl="1" algn="just"/>
            <a:r>
              <a:rPr lang="en-US" dirty="0"/>
              <a:t>Ventilator</a:t>
            </a:r>
          </a:p>
          <a:p>
            <a:pPr lvl="1" algn="just"/>
            <a:r>
              <a:rPr lang="en-US" dirty="0"/>
              <a:t>Continuous Renal Replacement Therapy (CRRT)</a:t>
            </a:r>
          </a:p>
          <a:p>
            <a:pPr lvl="1" algn="just"/>
            <a:r>
              <a:rPr lang="en-US" dirty="0"/>
              <a:t>Prone positioning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1572" y="3505200"/>
            <a:ext cx="3547713" cy="30258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038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exactly does a HAT Trick in Hockey have to do with Sepsis Therapy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218214"/>
            <a:ext cx="10210800" cy="22587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38200"/>
            <a:ext cx="8991600" cy="16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Matura MT Script Capitals" pitchFamily="66" charset="0"/>
              </a:rPr>
              <a:t>Dietary Management of Sepsis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381000" y="2598004"/>
            <a:ext cx="1158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/>
              <a:t>Providing adequate nutrition in patients with sepsis or septic shock is challenging.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3058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CODE" pitchFamily="2" charset="0"/>
              </a:rPr>
              <a:t>The Recommendations For Nutrition Therapy In Sepsis Are Summarized In Table 1.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3426"/>
              </p:ext>
            </p:extLst>
          </p:nvPr>
        </p:nvGraphicFramePr>
        <p:xfrm>
          <a:off x="304800" y="2133600"/>
          <a:ext cx="11582400" cy="4627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605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q"/>
                      </a:pPr>
                      <a:r>
                        <a:rPr lang="en-IN" sz="2800" dirty="0"/>
                        <a:t>Nutrient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q"/>
                      </a:pPr>
                      <a:r>
                        <a:rPr lang="en-IN" sz="2800" dirty="0"/>
                        <a:t>Recommended Dose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IN" sz="2800" dirty="0"/>
                        <a:t>Caloric needs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q"/>
                      </a:pPr>
                      <a:r>
                        <a:rPr lang="en-IN" sz="2800" dirty="0"/>
                        <a:t>Determined by indirect calorimetry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IN" sz="2800" dirty="0"/>
                        <a:t>Protein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q"/>
                      </a:pPr>
                      <a:r>
                        <a:rPr lang="en-IN" sz="2800" dirty="0"/>
                        <a:t>0.8–1.3 g/kg/day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6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IN" sz="2800" dirty="0"/>
                        <a:t>Lipids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IN" sz="2800" dirty="0"/>
                        <a:t>0.7–1.5 g/kg/day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6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IN" sz="2800" dirty="0"/>
                        <a:t>Glucose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IN" sz="2800" dirty="0"/>
                        <a:t>1–1.5 g/kg/day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1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IN" sz="2800" dirty="0"/>
                        <a:t>Glutamine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IN" sz="2800" dirty="0"/>
                        <a:t>&lt;0.35 g/kg/day IV or &lt;0.5 g/kg/day enterally in TPN fed patients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6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IN" sz="2800" dirty="0"/>
                        <a:t>Fluid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q"/>
                      </a:pPr>
                      <a:r>
                        <a:rPr lang="en-IN" sz="2800" dirty="0"/>
                        <a:t> 1 </a:t>
                      </a:r>
                      <a:r>
                        <a:rPr lang="en-IN" sz="2800" dirty="0" err="1"/>
                        <a:t>mL</a:t>
                      </a:r>
                      <a:r>
                        <a:rPr lang="en-IN" sz="2800" dirty="0"/>
                        <a:t>/kg/h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4724400" cy="6278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000" dirty="0">
                <a:latin typeface="Matura MT Script Capitals" pitchFamily="66" charset="0"/>
              </a:rPr>
              <a:t>Calories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184970"/>
            <a:ext cx="1188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IN" sz="2800" dirty="0"/>
              <a:t>Caloric targeting in critically ill patients most often depends on </a:t>
            </a:r>
            <a:r>
              <a:rPr lang="en-IN" sz="2800" b="1" dirty="0"/>
              <a:t>predictive equations</a:t>
            </a:r>
            <a:r>
              <a:rPr lang="en-IN" sz="2800" dirty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IN" sz="2800" dirty="0"/>
              <a:t>A </a:t>
            </a:r>
            <a:r>
              <a:rPr lang="en-IN" sz="2800" b="1" dirty="0"/>
              <a:t>well-fed</a:t>
            </a:r>
            <a:r>
              <a:rPr lang="en-IN" sz="2800" dirty="0"/>
              <a:t> patient with </a:t>
            </a:r>
            <a:r>
              <a:rPr lang="en-IN" sz="2800" b="1" dirty="0"/>
              <a:t>normal immune function</a:t>
            </a:r>
            <a:r>
              <a:rPr lang="en-IN" sz="2800" dirty="0"/>
              <a:t> had the best chance to survive</a:t>
            </a:r>
          </a:p>
          <a:p>
            <a:pPr algn="just">
              <a:buFont typeface="Wingdings" pitchFamily="2" charset="2"/>
              <a:buChar char="q"/>
            </a:pPr>
            <a:r>
              <a:rPr lang="en-IN" sz="2800" dirty="0"/>
              <a:t>Recommendations-</a:t>
            </a:r>
          </a:p>
          <a:p>
            <a:pPr lvl="1" algn="just">
              <a:buFont typeface="Wingdings" pitchFamily="2" charset="2"/>
              <a:buChar char="Ø"/>
            </a:pPr>
            <a:r>
              <a:rPr lang="en-IN" sz="2800" dirty="0"/>
              <a:t>Measurement of REE with IC.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IN" sz="2800" dirty="0"/>
              <a:t>A slow but steady increase of caloric load to reach target values when shock is resolved.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555247"/>
              </p:ext>
            </p:extLst>
          </p:nvPr>
        </p:nvGraphicFramePr>
        <p:xfrm>
          <a:off x="304800" y="4800600"/>
          <a:ext cx="11582400" cy="189559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309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3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207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IN" sz="24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Harris–Benedict equation</a:t>
                      </a:r>
                      <a:endParaRPr kumimoji="0" lang="en-IN" sz="2400" b="1" i="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76200" marT="60960" marB="6096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IN" b="1" dirty="0">
                        <a:solidFill>
                          <a:srgbClr val="000000"/>
                        </a:solidFill>
                      </a:endParaRPr>
                    </a:p>
                  </a:txBody>
                  <a:tcPr marL="76200" marR="7620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956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dirty="0"/>
                        <a:t>Men</a:t>
                      </a:r>
                      <a:endParaRPr lang="en-IN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R="76200" marT="60960" marB="6096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dirty="0"/>
                        <a:t>BMR = (10 × weight in kg) + (6.25 × height in cm) - (5 × age in years) + 5</a:t>
                      </a:r>
                      <a:endParaRPr lang="en-IN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L="76200" marR="7620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956">
                <a:tc>
                  <a:txBody>
                    <a:bodyPr/>
                    <a:lstStyle/>
                    <a:p>
                      <a:pPr algn="ctr"/>
                      <a:r>
                        <a:rPr lang="en-IN" sz="2400"/>
                        <a:t>Women</a:t>
                      </a:r>
                    </a:p>
                  </a:txBody>
                  <a:tcPr marR="7620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BMR = (10 × weight in kg) + (6.25 × height in cm) - (5 × age in years) - 161</a:t>
                      </a:r>
                    </a:p>
                  </a:txBody>
                  <a:tcPr marL="76200" marR="7620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4648200" cy="7843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4400" dirty="0">
                <a:latin typeface="Matura MT Script Capitals" pitchFamily="66" charset="0"/>
              </a:rPr>
              <a:t>Protein</a:t>
            </a:r>
            <a:endParaRPr lang="en-IN" sz="4400" dirty="0"/>
          </a:p>
        </p:txBody>
      </p:sp>
      <p:sp>
        <p:nvSpPr>
          <p:cNvPr id="3" name="Rectangle 2"/>
          <p:cNvSpPr/>
          <p:nvPr/>
        </p:nvSpPr>
        <p:spPr>
          <a:xfrm>
            <a:off x="152400" y="1334631"/>
            <a:ext cx="1188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IN" sz="2000" dirty="0" err="1"/>
              <a:t>Enteral</a:t>
            </a:r>
            <a:r>
              <a:rPr lang="en-IN" sz="2000" dirty="0"/>
              <a:t> or </a:t>
            </a:r>
            <a:r>
              <a:rPr lang="en-IN" sz="2000" dirty="0" err="1"/>
              <a:t>parenteral</a:t>
            </a:r>
            <a:r>
              <a:rPr lang="en-IN" sz="2000" dirty="0"/>
              <a:t> protein substitution in critically ill patients mainly intends to ensure and enhance –</a:t>
            </a:r>
          </a:p>
          <a:p>
            <a:pPr lvl="1" algn="just">
              <a:buFont typeface="Wingdings" pitchFamily="2" charset="2"/>
              <a:buChar char="Ø"/>
            </a:pPr>
            <a:r>
              <a:rPr lang="en-IN" sz="2000" dirty="0"/>
              <a:t>Positive Nitrogen Balance.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IN" sz="2000" dirty="0"/>
              <a:t>Muscle protein synthesis in order to avoid or attenuate muscle wasting.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IN" sz="2000" dirty="0"/>
              <a:t>To boost the neuromuscular revalidation process.</a:t>
            </a:r>
          </a:p>
          <a:p>
            <a:pPr algn="just">
              <a:buFont typeface="Wingdings" pitchFamily="2" charset="2"/>
              <a:buChar char="q"/>
            </a:pPr>
            <a:r>
              <a:rPr lang="en-IN" sz="2000" dirty="0"/>
              <a:t>Recommendations-</a:t>
            </a:r>
          </a:p>
          <a:p>
            <a:pPr lvl="1" algn="just">
              <a:buFont typeface="Wingdings" pitchFamily="2" charset="2"/>
              <a:buChar char="Ø"/>
            </a:pPr>
            <a:r>
              <a:rPr lang="en-IN" sz="2000" dirty="0"/>
              <a:t>Administration of 0.8 g/kg/day during sepsis and a gradual increase up to 1.3 g/kg/day when shock resolves.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4495800"/>
            <a:ext cx="1188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IN" sz="2400" dirty="0"/>
              <a:t>Optimal target blood glucose levels are not known. </a:t>
            </a:r>
          </a:p>
          <a:p>
            <a:pPr algn="just">
              <a:buFont typeface="Wingdings" pitchFamily="2" charset="2"/>
              <a:buChar char="q"/>
            </a:pPr>
            <a:r>
              <a:rPr lang="en-IN" sz="2400" dirty="0" err="1"/>
              <a:t>Hyperglycemia</a:t>
            </a:r>
            <a:r>
              <a:rPr lang="en-IN" sz="2400" dirty="0"/>
              <a:t> is associated with an adverse outcome and must be avoided. </a:t>
            </a:r>
          </a:p>
          <a:p>
            <a:pPr algn="just">
              <a:buFont typeface="Wingdings" pitchFamily="2" charset="2"/>
              <a:buChar char="q"/>
            </a:pPr>
            <a:r>
              <a:rPr lang="en-IN" sz="2400" dirty="0"/>
              <a:t>Tight glucose control is feasible in patients receiving </a:t>
            </a:r>
            <a:r>
              <a:rPr lang="en-IN" sz="2400" dirty="0" err="1"/>
              <a:t>parenteral</a:t>
            </a:r>
            <a:r>
              <a:rPr lang="en-IN" sz="2400" dirty="0"/>
              <a:t> nutrition if a strict protocol is followed.</a:t>
            </a:r>
          </a:p>
          <a:p>
            <a:pPr algn="just">
              <a:buFont typeface="Wingdings" pitchFamily="2" charset="2"/>
              <a:buChar char="q"/>
            </a:pPr>
            <a:r>
              <a:rPr lang="en-IN" sz="2400" dirty="0"/>
              <a:t>Recommendations-</a:t>
            </a:r>
          </a:p>
          <a:p>
            <a:pPr lvl="1" algn="just">
              <a:buFont typeface="Wingdings" pitchFamily="2" charset="2"/>
              <a:buChar char="Ø"/>
            </a:pPr>
            <a:r>
              <a:rPr lang="en-IN" sz="2400" dirty="0"/>
              <a:t>Administration of 1–1.5 g/kg/day.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3733800"/>
            <a:ext cx="4648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Matura MT Script Capitals" pitchFamily="66" charset="0"/>
              </a:rPr>
              <a:t>Glucose</a:t>
            </a:r>
            <a:endParaRPr lang="en-IN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4114800" cy="7078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sz="4400" dirty="0">
                <a:latin typeface="Matura MT Script Capitals" pitchFamily="66" charset="0"/>
              </a:rPr>
              <a:t>Lipids</a:t>
            </a:r>
            <a:endParaRPr lang="en-IN" dirty="0">
              <a:latin typeface="Matura MT Script Capital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19201"/>
            <a:ext cx="1181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IN" sz="2200" dirty="0"/>
              <a:t>Fatty acids are an important source of energy by their dense calorie content and contribute to the physical properties of the cell by their integration into cell membranes.</a:t>
            </a:r>
          </a:p>
          <a:p>
            <a:pPr algn="just">
              <a:buFont typeface="Wingdings" pitchFamily="2" charset="2"/>
              <a:buChar char="q"/>
            </a:pPr>
            <a:r>
              <a:rPr lang="en-IN" sz="2200" dirty="0"/>
              <a:t> They also play a role as-</a:t>
            </a:r>
          </a:p>
          <a:p>
            <a:pPr lvl="1" algn="just">
              <a:buFont typeface="Wingdings" pitchFamily="2" charset="2"/>
              <a:buChar char="Ø"/>
            </a:pPr>
            <a:r>
              <a:rPr lang="en-IN" sz="2200" dirty="0"/>
              <a:t>precursors of bioactive lipid metabolites, such as prostaglandins,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IN" sz="2200" dirty="0"/>
              <a:t>Are intertwined with cell response by gene expression. </a:t>
            </a:r>
          </a:p>
          <a:p>
            <a:pPr algn="just">
              <a:buFont typeface="Wingdings" pitchFamily="2" charset="2"/>
              <a:buChar char="q"/>
            </a:pPr>
            <a:r>
              <a:rPr lang="en-IN" sz="2200" dirty="0"/>
              <a:t>Different sources of (intravenous) nutrition provide lipids and should be delivered daily to critically ill patients.</a:t>
            </a:r>
          </a:p>
          <a:p>
            <a:pPr algn="just">
              <a:buFont typeface="Wingdings" pitchFamily="2" charset="2"/>
              <a:buChar char="q"/>
            </a:pPr>
            <a:r>
              <a:rPr lang="en-IN" sz="2200" dirty="0"/>
              <a:t>Recommendation-</a:t>
            </a:r>
          </a:p>
          <a:p>
            <a:pPr marL="457200" lvl="2" algn="just">
              <a:buFont typeface="Wingdings" pitchFamily="2" charset="2"/>
              <a:buChar char="Ø"/>
            </a:pPr>
            <a:r>
              <a:rPr lang="en-IN" sz="2200" dirty="0"/>
              <a:t>Administration of 0.7–1.5 g/kg/day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3581400"/>
            <a:ext cx="11811000" cy="3124200"/>
            <a:chOff x="-1371600" y="3581400"/>
            <a:chExt cx="11811000" cy="3124200"/>
          </a:xfrm>
        </p:grpSpPr>
        <p:sp>
          <p:nvSpPr>
            <p:cNvPr id="4" name="Rectangle 3"/>
            <p:cNvSpPr/>
            <p:nvPr/>
          </p:nvSpPr>
          <p:spPr>
            <a:xfrm>
              <a:off x="-1371600" y="4581942"/>
              <a:ext cx="1181100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q"/>
              </a:pPr>
              <a:r>
                <a:rPr lang="en-IN" sz="2200" dirty="0" err="1"/>
                <a:t>Pharmaco</a:t>
              </a:r>
              <a:r>
                <a:rPr lang="en-IN" sz="2200" dirty="0"/>
                <a:t>-nutrition refers to the addition of nutrients with specific beneficial actions (e.g., antioxidant </a:t>
              </a:r>
              <a:r>
                <a:rPr lang="en-IN" sz="2200" dirty="0" err="1"/>
                <a:t>effcts</a:t>
              </a:r>
              <a:r>
                <a:rPr lang="en-IN" sz="2200" dirty="0"/>
                <a:t>) to standard feeding, and specifically aims to</a:t>
              </a:r>
            </a:p>
            <a:p>
              <a:pPr lvl="1" algn="just">
                <a:buFont typeface="Wingdings" pitchFamily="2" charset="2"/>
                <a:buChar char="Ø"/>
              </a:pPr>
              <a:r>
                <a:rPr lang="en-IN" sz="2200" dirty="0"/>
                <a:t>Invigorate gut mucosal and systemic immune </a:t>
              </a:r>
              <a:r>
                <a:rPr lang="en-IN" sz="2200" dirty="0" err="1"/>
                <a:t>defense</a:t>
              </a:r>
              <a:r>
                <a:rPr lang="en-IN" sz="2200" dirty="0"/>
                <a:t> mechanisms, </a:t>
              </a:r>
            </a:p>
            <a:p>
              <a:pPr lvl="1" algn="just">
                <a:buFont typeface="Wingdings" pitchFamily="2" charset="2"/>
                <a:buChar char="Ø"/>
              </a:pPr>
              <a:r>
                <a:rPr lang="en-IN" sz="2200" dirty="0"/>
                <a:t>To shackle an excessive pro-inflammatory response during the catabolic phase of illness.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en-IN" sz="2200" dirty="0"/>
                <a:t>The most relevant “</a:t>
              </a:r>
              <a:r>
                <a:rPr lang="en-IN" sz="2200" dirty="0" err="1"/>
                <a:t>pharmaco</a:t>
              </a:r>
              <a:r>
                <a:rPr lang="en-IN" sz="2200" dirty="0"/>
                <a:t>-nutrients” in septic patients are the-</a:t>
              </a:r>
            </a:p>
            <a:p>
              <a:pPr lvl="1" algn="just">
                <a:buFont typeface="Wingdings" pitchFamily="2" charset="2"/>
                <a:buChar char="Ø"/>
              </a:pPr>
              <a:r>
                <a:rPr lang="en-IN" sz="2200" dirty="0"/>
                <a:t>Amino-acids, Glutamine &amp; </a:t>
              </a:r>
              <a:r>
                <a:rPr lang="en-IN" sz="2200" dirty="0" err="1"/>
                <a:t>Arginine</a:t>
              </a:r>
              <a:r>
                <a:rPr lang="en-IN" sz="2200" dirty="0"/>
                <a:t>, Omega-3 Fatty Acids, Selenium, And Vitamin C.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029200" y="3581400"/>
              <a:ext cx="4979120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IN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atura MT Script Capitals" pitchFamily="66" charset="0"/>
                </a:rPr>
                <a:t>Pharmaco</a:t>
              </a:r>
              <a:r>
                <a:rPr lang="en-I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tura MT Script Capitals" pitchFamily="66" charset="0"/>
                </a:rPr>
                <a:t>-Nutrition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448033"/>
            <a:ext cx="11963400" cy="3249513"/>
            <a:chOff x="152400" y="3800832"/>
            <a:chExt cx="8763000" cy="3249513"/>
          </a:xfrm>
        </p:grpSpPr>
        <p:sp>
          <p:nvSpPr>
            <p:cNvPr id="4" name="Rectangle 3"/>
            <p:cNvSpPr/>
            <p:nvPr/>
          </p:nvSpPr>
          <p:spPr>
            <a:xfrm>
              <a:off x="152400" y="4495800"/>
              <a:ext cx="87630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q"/>
              </a:pPr>
              <a:r>
                <a:rPr lang="en-IN" sz="2000" dirty="0"/>
                <a:t>Glutamine is an essential nutrient for </a:t>
              </a:r>
              <a:r>
                <a:rPr lang="en-IN" sz="2000" dirty="0" err="1"/>
                <a:t>enterocytes</a:t>
              </a:r>
              <a:r>
                <a:rPr lang="en-IN" sz="2000" dirty="0"/>
                <a:t> and immune cells.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en-IN" sz="2000" dirty="0"/>
                <a:t>Glutamine maintains-</a:t>
              </a:r>
            </a:p>
            <a:p>
              <a:pPr lvl="1" algn="just">
                <a:buFont typeface="Wingdings" pitchFamily="2" charset="2"/>
                <a:buChar char="Ø"/>
              </a:pPr>
              <a:r>
                <a:rPr lang="en-IN" sz="2000" dirty="0"/>
                <a:t>preserves </a:t>
              </a:r>
              <a:r>
                <a:rPr lang="en-IN" sz="2000" dirty="0" err="1"/>
                <a:t>neutrophil</a:t>
              </a:r>
              <a:r>
                <a:rPr lang="en-IN" sz="2000" dirty="0"/>
                <a:t> bacterial killing,</a:t>
              </a:r>
            </a:p>
            <a:p>
              <a:pPr lvl="1" algn="just">
                <a:buFont typeface="Wingdings" pitchFamily="2" charset="2"/>
                <a:buChar char="Ø"/>
              </a:pPr>
              <a:r>
                <a:rPr lang="en-IN" sz="2000" dirty="0"/>
                <a:t>enhances lymphocyte and macrophage proliferation and secretion.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en-IN" sz="2000" dirty="0"/>
                <a:t>Intense immune activity and/or hyper catabolism, as occurring in burn injury, trauma, and sepsis, are associated with increased glutamine consumption and a dramatic fall in plasma glutamine concentrations.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en-IN" sz="2000" dirty="0"/>
                <a:t>Recommendation-</a:t>
              </a:r>
            </a:p>
            <a:p>
              <a:pPr lvl="1" algn="just">
                <a:buFont typeface="Wingdings" pitchFamily="2" charset="2"/>
                <a:buChar char="Ø"/>
              </a:pPr>
              <a:r>
                <a:rPr lang="en-IN" sz="2000" dirty="0"/>
                <a:t>&lt;0.35 g/kg/day IV or &lt;0.5 g/kg/day enterally in TPN fed patients.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68706" y="3800832"/>
              <a:ext cx="1611202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I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tura MT Script Capitals" pitchFamily="66" charset="0"/>
                </a:rPr>
                <a:t>Glutamine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3468869"/>
            <a:ext cx="11887200" cy="3276677"/>
            <a:chOff x="152400" y="3773668"/>
            <a:chExt cx="8763000" cy="3276677"/>
          </a:xfrm>
        </p:grpSpPr>
        <p:sp>
          <p:nvSpPr>
            <p:cNvPr id="7" name="Rectangle 6"/>
            <p:cNvSpPr/>
            <p:nvPr/>
          </p:nvSpPr>
          <p:spPr>
            <a:xfrm>
              <a:off x="152400" y="4495800"/>
              <a:ext cx="87630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q"/>
              </a:pPr>
              <a:r>
                <a:rPr lang="en-IN" sz="2000" dirty="0" err="1"/>
                <a:t>Arginine</a:t>
              </a:r>
              <a:r>
                <a:rPr lang="en-IN" sz="2000" dirty="0"/>
                <a:t>-deficient state impairs immune homeostasis and increases the risk of </a:t>
              </a:r>
              <a:r>
                <a:rPr lang="en-IN" sz="2000" dirty="0" err="1"/>
                <a:t>nosocomial</a:t>
              </a:r>
              <a:r>
                <a:rPr lang="en-IN" sz="2000" dirty="0"/>
                <a:t> infection.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en-IN" sz="2000" dirty="0"/>
                <a:t>supplementation of L-</a:t>
              </a:r>
              <a:r>
                <a:rPr lang="en-IN" sz="2000" dirty="0" err="1"/>
                <a:t>arginine</a:t>
              </a:r>
              <a:r>
                <a:rPr lang="en-IN" sz="2000" dirty="0"/>
                <a:t> is thought to contribute in-</a:t>
              </a:r>
            </a:p>
            <a:p>
              <a:pPr lvl="1" algn="just">
                <a:buFont typeface="Wingdings" pitchFamily="2" charset="2"/>
                <a:buChar char="Ø"/>
              </a:pPr>
              <a:r>
                <a:rPr lang="en-IN" sz="2000" dirty="0"/>
                <a:t> restoring physiologic processes in septic patients, </a:t>
              </a:r>
            </a:p>
            <a:p>
              <a:pPr lvl="1" algn="just">
                <a:buFont typeface="Wingdings" pitchFamily="2" charset="2"/>
                <a:buChar char="Ø"/>
              </a:pPr>
              <a:r>
                <a:rPr lang="en-IN" sz="2000" dirty="0"/>
                <a:t>including protein synthesis, </a:t>
              </a:r>
            </a:p>
            <a:p>
              <a:pPr lvl="1" algn="just">
                <a:buFont typeface="Wingdings" pitchFamily="2" charset="2"/>
                <a:buChar char="Ø"/>
              </a:pPr>
              <a:r>
                <a:rPr lang="en-IN" sz="2000" dirty="0"/>
                <a:t>Organ perfusion,</a:t>
              </a:r>
            </a:p>
            <a:p>
              <a:pPr lvl="1" algn="just">
                <a:buFont typeface="Wingdings" pitchFamily="2" charset="2"/>
                <a:buChar char="Ø"/>
              </a:pPr>
              <a:r>
                <a:rPr lang="en-IN" sz="2000" dirty="0"/>
                <a:t>wound healing.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en-IN" sz="2000" dirty="0"/>
                <a:t>Recommendation-</a:t>
              </a:r>
            </a:p>
            <a:p>
              <a:pPr lvl="1" algn="just">
                <a:buFont typeface="Wingdings" pitchFamily="2" charset="2"/>
                <a:buChar char="Ø"/>
              </a:pPr>
              <a:r>
                <a:rPr lang="en-IN" sz="2000" dirty="0"/>
                <a:t>&lt;0.35 g/kg/day IV or &lt;0.5 g/kg/day enterally in TPN fed patients.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68477" y="3773668"/>
              <a:ext cx="1560318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IN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atura MT Script Capitals" pitchFamily="66" charset="0"/>
                </a:rPr>
                <a:t>Arginine</a:t>
              </a:r>
              <a:endParaRPr lang="en-I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tura MT Script Capitals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530929"/>
            <a:ext cx="11734800" cy="3811459"/>
            <a:chOff x="-1295400" y="3372653"/>
            <a:chExt cx="11734800" cy="3811459"/>
          </a:xfrm>
        </p:grpSpPr>
        <p:sp>
          <p:nvSpPr>
            <p:cNvPr id="3" name="Rectangle 2"/>
            <p:cNvSpPr/>
            <p:nvPr/>
          </p:nvSpPr>
          <p:spPr>
            <a:xfrm>
              <a:off x="-1295400" y="4137124"/>
              <a:ext cx="117348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q"/>
              </a:pPr>
              <a:r>
                <a:rPr lang="en-IN" sz="2400" dirty="0"/>
                <a:t>Vitamin C has important vascular protective effects by-</a:t>
              </a:r>
            </a:p>
            <a:p>
              <a:pPr lvl="1" algn="just">
                <a:buFont typeface="Wingdings" pitchFamily="2" charset="2"/>
                <a:buChar char="Ø"/>
              </a:pPr>
              <a:r>
                <a:rPr lang="en-IN" sz="2400" dirty="0"/>
                <a:t> inhibiting oxidative stress, </a:t>
              </a:r>
            </a:p>
            <a:p>
              <a:pPr lvl="1" algn="just">
                <a:buFont typeface="Wingdings" pitchFamily="2" charset="2"/>
                <a:buChar char="Ø"/>
              </a:pPr>
              <a:r>
                <a:rPr lang="en-IN" sz="2400" dirty="0"/>
                <a:t>modulating intracellular </a:t>
              </a:r>
              <a:r>
                <a:rPr lang="en-IN" sz="2400" dirty="0" err="1"/>
                <a:t>signaling</a:t>
              </a:r>
              <a:r>
                <a:rPr lang="en-IN" sz="2400" dirty="0"/>
                <a:t> pathways, </a:t>
              </a:r>
            </a:p>
            <a:p>
              <a:pPr lvl="1" algn="just">
                <a:buFont typeface="Wingdings" pitchFamily="2" charset="2"/>
                <a:buChar char="Ø"/>
              </a:pPr>
              <a:r>
                <a:rPr lang="en-IN" sz="2400" dirty="0"/>
                <a:t> maintaining homeostatic levels of nitric oxide.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en-IN" sz="2400" dirty="0"/>
                <a:t>Vitamin C also is an essential cofactor for endogenous production of </a:t>
              </a:r>
              <a:r>
                <a:rPr lang="en-IN" sz="2400" dirty="0" err="1"/>
                <a:t>norepinephrine</a:t>
              </a:r>
              <a:r>
                <a:rPr lang="en-IN" sz="2400" dirty="0"/>
                <a:t>, epinephrine, and vasopressin.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en-IN" sz="2400" dirty="0"/>
                <a:t>Septic patients typically have very low or undetectable serum levels of vitamin C despite recommended </a:t>
              </a:r>
              <a:r>
                <a:rPr lang="en-IN" sz="2400" dirty="0" err="1"/>
                <a:t>enteral</a:t>
              </a:r>
              <a:r>
                <a:rPr lang="en-IN" sz="2400" dirty="0"/>
                <a:t> and </a:t>
              </a:r>
              <a:r>
                <a:rPr lang="en-IN" sz="2400" dirty="0" err="1"/>
                <a:t>parenteral</a:t>
              </a:r>
              <a:r>
                <a:rPr lang="en-IN" sz="2400" dirty="0"/>
                <a:t> intakes.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3372653"/>
              <a:ext cx="2813463" cy="707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I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tura MT Script Capitals" pitchFamily="66" charset="0"/>
                </a:rPr>
                <a:t>Vitamin-C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3982522"/>
            <a:ext cx="11734800" cy="2646878"/>
            <a:chOff x="-1447800" y="3982522"/>
            <a:chExt cx="11734800" cy="2646878"/>
          </a:xfrm>
        </p:grpSpPr>
        <p:sp>
          <p:nvSpPr>
            <p:cNvPr id="6" name="Rectangle 5"/>
            <p:cNvSpPr/>
            <p:nvPr/>
          </p:nvSpPr>
          <p:spPr>
            <a:xfrm>
              <a:off x="-1447800" y="4690408"/>
              <a:ext cx="11734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q"/>
              </a:pPr>
              <a:r>
                <a:rPr lang="en-IN" sz="2400" dirty="0"/>
                <a:t>Both the </a:t>
              </a:r>
              <a:r>
                <a:rPr lang="en-IN" sz="2400" dirty="0" err="1"/>
                <a:t>enteral</a:t>
              </a:r>
              <a:r>
                <a:rPr lang="en-IN" sz="2400" dirty="0"/>
                <a:t> and </a:t>
              </a:r>
              <a:r>
                <a:rPr lang="en-IN" sz="2400" dirty="0" err="1"/>
                <a:t>parenteral</a:t>
              </a:r>
              <a:r>
                <a:rPr lang="en-IN" sz="2400" dirty="0"/>
                <a:t> route is useful to feed septic patients.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en-IN" sz="2400" dirty="0"/>
                <a:t>Apart from limitations and drawbacks specific to each particular route, early EN </a:t>
              </a:r>
              <a:r>
                <a:rPr lang="en-IN" sz="2400" b="1" dirty="0"/>
                <a:t>increases the risk of severe digestive complications in shock</a:t>
              </a:r>
              <a:r>
                <a:rPr lang="en-IN" sz="2400" dirty="0"/>
                <a:t>, whereas </a:t>
              </a:r>
              <a:r>
                <a:rPr lang="en-IN" sz="2400" b="1" dirty="0"/>
                <a:t>early non-individualized PN is associated with worse ICU outcomes</a:t>
              </a:r>
              <a:r>
                <a:rPr lang="en-IN" sz="2400" dirty="0"/>
                <a:t>. </a:t>
              </a:r>
              <a:r>
                <a:rPr lang="en-IN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PN remains a valuable option if EN fails to reach calorie targets after 3 to 7 days.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00800" y="3982522"/>
              <a:ext cx="2775119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solidFill>
                    <a:schemeClr val="bg2">
                      <a:lumMod val="50000"/>
                    </a:schemeClr>
                  </a:solidFill>
                  <a:latin typeface="Bodoni MT Black" pitchFamily="18" charset="0"/>
                </a:rPr>
                <a:t>EN &amp; PN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dyut Nath\Desktop\s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11658599" cy="5791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fferent Types of Ques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11201400" cy="5029200"/>
          </a:xfrm>
          <a:prstGeom prst="cloudCallout">
            <a:avLst>
              <a:gd name="adj1" fmla="val -49869"/>
              <a:gd name="adj2" fmla="val 56286"/>
            </a:avLst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96112"/>
          </a:xfrm>
        </p:spPr>
        <p:txBody>
          <a:bodyPr/>
          <a:lstStyle/>
          <a:p>
            <a:r>
              <a:rPr lang="en-IN" dirty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Stages of Sepsis:-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11811000" cy="5105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Local firefighter thankful for Walmart Vision 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10896600" cy="5410201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4191000"/>
            <a:ext cx="103632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295400"/>
            <a:ext cx="10668000" cy="2819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200" y="5334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Stages of Sepsis:-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0141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00912"/>
            <a:ext cx="8229600" cy="4754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Matura MT Script Capitals" pitchFamily="66" charset="0"/>
              </a:rPr>
              <a:t>Sepsis at a Glance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752600"/>
            <a:ext cx="1158239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1"/>
            <a:ext cx="11811000" cy="5486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57287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Causes of Sepsis:-</a:t>
            </a:r>
            <a:endParaRPr lang="en-IN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4352" y="76200"/>
            <a:ext cx="7772400" cy="13624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u="sng" dirty="0">
                <a:latin typeface="Matura MT Script Capitals" pitchFamily="66" charset="0"/>
              </a:rPr>
              <a:t>Pathogenesis of sepsis</a:t>
            </a:r>
            <a:br>
              <a:rPr lang="en-US" sz="4800" dirty="0">
                <a:latin typeface="Matura MT Script Capitals" pitchFamily="66" charset="0"/>
              </a:rPr>
            </a:b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An overview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4572000"/>
            <a:ext cx="2901950" cy="2057400"/>
            <a:chOff x="881" y="2682"/>
            <a:chExt cx="1828" cy="1344"/>
          </a:xfrm>
        </p:grpSpPr>
        <p:sp>
          <p:nvSpPr>
            <p:cNvPr id="6163" name="Text Box 4"/>
            <p:cNvSpPr txBox="1">
              <a:spLocks noChangeArrowheads="1"/>
            </p:cNvSpPr>
            <p:nvPr/>
          </p:nvSpPr>
          <p:spPr bwMode="auto">
            <a:xfrm>
              <a:off x="881" y="2682"/>
              <a:ext cx="1828" cy="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Loss of homeostasis</a:t>
              </a:r>
            </a:p>
          </p:txBody>
        </p:sp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 flipV="1">
              <a:off x="1689" y="2970"/>
              <a:ext cx="198" cy="246"/>
            </a:xfrm>
            <a:prstGeom prst="upArrow">
              <a:avLst>
                <a:gd name="adj1" fmla="val 42583"/>
                <a:gd name="adj2" fmla="val 61115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65" name="Text Box 6"/>
            <p:cNvSpPr txBox="1">
              <a:spLocks noChangeArrowheads="1"/>
            </p:cNvSpPr>
            <p:nvPr/>
          </p:nvSpPr>
          <p:spPr bwMode="auto">
            <a:xfrm>
              <a:off x="976" y="3267"/>
              <a:ext cx="1639" cy="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Organ dysfunction</a:t>
              </a:r>
            </a:p>
          </p:txBody>
        </p: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 flipV="1">
              <a:off x="1689" y="3543"/>
              <a:ext cx="198" cy="233"/>
            </a:xfrm>
            <a:prstGeom prst="upArrow">
              <a:avLst>
                <a:gd name="adj1" fmla="val 42583"/>
                <a:gd name="adj2" fmla="val 57885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67" name="Text Box 8"/>
            <p:cNvSpPr txBox="1">
              <a:spLocks noChangeArrowheads="1"/>
            </p:cNvSpPr>
            <p:nvPr/>
          </p:nvSpPr>
          <p:spPr bwMode="auto">
            <a:xfrm>
              <a:off x="976" y="3776"/>
              <a:ext cx="1639" cy="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Death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8601" y="1676400"/>
            <a:ext cx="11582400" cy="3441700"/>
            <a:chOff x="622300" y="1447803"/>
            <a:chExt cx="7304089" cy="3670297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622300" y="1447803"/>
              <a:ext cx="7073901" cy="438151"/>
              <a:chOff x="392" y="912"/>
              <a:chExt cx="4456" cy="276"/>
            </a:xfrm>
          </p:grpSpPr>
          <p:sp>
            <p:nvSpPr>
              <p:cNvPr id="8202" name="AutoShape 10"/>
              <p:cNvSpPr>
                <a:spLocks noChangeArrowheads="1"/>
              </p:cNvSpPr>
              <p:nvPr/>
            </p:nvSpPr>
            <p:spPr bwMode="auto">
              <a:xfrm rot="16200000" flipV="1">
                <a:off x="2249" y="27"/>
                <a:ext cx="205" cy="2112"/>
              </a:xfrm>
              <a:prstGeom prst="upArrow">
                <a:avLst>
                  <a:gd name="adj1" fmla="val 40491"/>
                  <a:gd name="adj2" fmla="val 84986"/>
                </a:avLst>
              </a:prstGeom>
              <a:gradFill rotWithShape="0">
                <a:gsLst>
                  <a:gs pos="0">
                    <a:srgbClr val="F7CE5B"/>
                  </a:gs>
                  <a:gs pos="100000">
                    <a:srgbClr val="007BC5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0" name="AutoShape 11"/>
              <p:cNvSpPr>
                <a:spLocks noChangeArrowheads="1"/>
              </p:cNvSpPr>
              <p:nvPr/>
            </p:nvSpPr>
            <p:spPr bwMode="auto">
              <a:xfrm>
                <a:off x="392" y="955"/>
                <a:ext cx="957" cy="229"/>
              </a:xfrm>
              <a:prstGeom prst="roundRect">
                <a:avLst>
                  <a:gd name="adj" fmla="val 16667"/>
                </a:avLst>
              </a:prstGeom>
              <a:solidFill>
                <a:srgbClr val="007BC5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tIns="0" rIns="45720" bIns="0" anchor="ctr">
                <a:spAutoFit/>
              </a:bodyPr>
              <a:lstStyle/>
              <a:p>
                <a:pPr algn="ctr" eaLnBrk="0" hangingPunct="0"/>
                <a:r>
                  <a:rPr lang="en-US" sz="2000" b="1" dirty="0">
                    <a:latin typeface="Times New Roman" pitchFamily="18" charset="0"/>
                  </a:rPr>
                  <a:t>Pathogen</a:t>
                </a:r>
              </a:p>
            </p:txBody>
          </p:sp>
          <p:sp>
            <p:nvSpPr>
              <p:cNvPr id="6161" name="AutoShape 12"/>
              <p:cNvSpPr>
                <a:spLocks noChangeArrowheads="1"/>
              </p:cNvSpPr>
              <p:nvPr/>
            </p:nvSpPr>
            <p:spPr bwMode="auto">
              <a:xfrm>
                <a:off x="1738" y="959"/>
                <a:ext cx="998" cy="229"/>
              </a:xfrm>
              <a:prstGeom prst="roundRect">
                <a:avLst>
                  <a:gd name="adj" fmla="val 16667"/>
                </a:avLst>
              </a:prstGeom>
              <a:solidFill>
                <a:srgbClr val="007BC5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tIns="0" rIns="4572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 dirty="0">
                    <a:latin typeface="Times New Roman" pitchFamily="18" charset="0"/>
                  </a:rPr>
                  <a:t>Infection</a:t>
                </a:r>
              </a:p>
            </p:txBody>
          </p:sp>
          <p:sp>
            <p:nvSpPr>
              <p:cNvPr id="6162" name="Text Box 13"/>
              <p:cNvSpPr txBox="1">
                <a:spLocks noChangeArrowheads="1"/>
              </p:cNvSpPr>
              <p:nvPr/>
            </p:nvSpPr>
            <p:spPr bwMode="auto">
              <a:xfrm>
                <a:off x="3479" y="912"/>
                <a:ext cx="1369" cy="2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FFFF00"/>
                    </a:solidFill>
                    <a:latin typeface="Times New Roman" pitchFamily="18" charset="0"/>
                  </a:rPr>
                  <a:t>Host response</a:t>
                </a: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752851" y="2038350"/>
              <a:ext cx="4173538" cy="3079750"/>
              <a:chOff x="2364" y="1284"/>
              <a:chExt cx="2629" cy="1940"/>
            </a:xfrm>
          </p:grpSpPr>
          <p:sp>
            <p:nvSpPr>
              <p:cNvPr id="6150" name="Freeform 15"/>
              <p:cNvSpPr>
                <a:spLocks/>
              </p:cNvSpPr>
              <p:nvPr/>
            </p:nvSpPr>
            <p:spPr bwMode="auto">
              <a:xfrm>
                <a:off x="2968" y="2143"/>
                <a:ext cx="1083" cy="1080"/>
              </a:xfrm>
              <a:custGeom>
                <a:avLst/>
                <a:gdLst>
                  <a:gd name="T0" fmla="*/ 0 w 832"/>
                  <a:gd name="T1" fmla="*/ 5645 h 830"/>
                  <a:gd name="T2" fmla="*/ 0 w 832"/>
                  <a:gd name="T3" fmla="*/ 11157 h 830"/>
                  <a:gd name="T4" fmla="*/ 3902 w 832"/>
                  <a:gd name="T5" fmla="*/ 15030 h 830"/>
                  <a:gd name="T6" fmla="*/ 9437 w 832"/>
                  <a:gd name="T7" fmla="*/ 15030 h 830"/>
                  <a:gd name="T8" fmla="*/ 13329 w 832"/>
                  <a:gd name="T9" fmla="*/ 11181 h 830"/>
                  <a:gd name="T10" fmla="*/ 15127 w 832"/>
                  <a:gd name="T11" fmla="*/ 9984 h 830"/>
                  <a:gd name="T12" fmla="*/ 13306 w 832"/>
                  <a:gd name="T13" fmla="*/ 8782 h 830"/>
                  <a:gd name="T14" fmla="*/ 13306 w 832"/>
                  <a:gd name="T15" fmla="*/ 8053 h 830"/>
                  <a:gd name="T16" fmla="*/ 11412 w 832"/>
                  <a:gd name="T17" fmla="*/ 6848 h 830"/>
                  <a:gd name="T18" fmla="*/ 13254 w 832"/>
                  <a:gd name="T19" fmla="*/ 5671 h 830"/>
                  <a:gd name="T20" fmla="*/ 9401 w 832"/>
                  <a:gd name="T21" fmla="*/ 1800 h 830"/>
                  <a:gd name="T22" fmla="*/ 8245 w 832"/>
                  <a:gd name="T23" fmla="*/ 0 h 830"/>
                  <a:gd name="T24" fmla="*/ 6997 w 832"/>
                  <a:gd name="T25" fmla="*/ 1806 h 830"/>
                  <a:gd name="T26" fmla="*/ 6230 w 832"/>
                  <a:gd name="T27" fmla="*/ 1806 h 830"/>
                  <a:gd name="T28" fmla="*/ 5014 w 832"/>
                  <a:gd name="T29" fmla="*/ 3607 h 830"/>
                  <a:gd name="T30" fmla="*/ 3843 w 832"/>
                  <a:gd name="T31" fmla="*/ 1783 h 830"/>
                  <a:gd name="T32" fmla="*/ 0 w 832"/>
                  <a:gd name="T33" fmla="*/ 5645 h 8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2"/>
                  <a:gd name="T52" fmla="*/ 0 h 830"/>
                  <a:gd name="T53" fmla="*/ 832 w 832"/>
                  <a:gd name="T54" fmla="*/ 830 h 8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2" h="830">
                    <a:moveTo>
                      <a:pt x="0" y="312"/>
                    </a:moveTo>
                    <a:lnTo>
                      <a:pt x="0" y="616"/>
                    </a:lnTo>
                    <a:lnTo>
                      <a:pt x="214" y="830"/>
                    </a:lnTo>
                    <a:lnTo>
                      <a:pt x="519" y="830"/>
                    </a:lnTo>
                    <a:lnTo>
                      <a:pt x="733" y="617"/>
                    </a:lnTo>
                    <a:lnTo>
                      <a:pt x="832" y="552"/>
                    </a:lnTo>
                    <a:lnTo>
                      <a:pt x="732" y="485"/>
                    </a:lnTo>
                    <a:lnTo>
                      <a:pt x="732" y="445"/>
                    </a:lnTo>
                    <a:lnTo>
                      <a:pt x="628" y="378"/>
                    </a:lnTo>
                    <a:lnTo>
                      <a:pt x="729" y="313"/>
                    </a:lnTo>
                    <a:lnTo>
                      <a:pt x="517" y="99"/>
                    </a:lnTo>
                    <a:lnTo>
                      <a:pt x="453" y="0"/>
                    </a:lnTo>
                    <a:lnTo>
                      <a:pt x="385" y="100"/>
                    </a:lnTo>
                    <a:lnTo>
                      <a:pt x="343" y="100"/>
                    </a:lnTo>
                    <a:lnTo>
                      <a:pt x="276" y="199"/>
                    </a:lnTo>
                    <a:lnTo>
                      <a:pt x="211" y="98"/>
                    </a:lnTo>
                    <a:lnTo>
                      <a:pt x="0" y="3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AFA095"/>
                  </a:gs>
                  <a:gs pos="100000">
                    <a:srgbClr val="514A45"/>
                  </a:gs>
                </a:gsLst>
                <a:path path="rect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rgbClr val="AFA095"/>
                </a:extrusionClr>
              </a:sp3d>
            </p:spPr>
            <p:txBody>
              <a:bodyPr>
                <a:flatTx/>
              </a:bodyPr>
              <a:lstStyle/>
              <a:p>
                <a:endParaRPr lang="en-IN"/>
              </a:p>
            </p:txBody>
          </p:sp>
          <p:sp>
            <p:nvSpPr>
              <p:cNvPr id="6151" name="Freeform 16"/>
              <p:cNvSpPr>
                <a:spLocks/>
              </p:cNvSpPr>
              <p:nvPr/>
            </p:nvSpPr>
            <p:spPr bwMode="auto">
              <a:xfrm>
                <a:off x="3822" y="2141"/>
                <a:ext cx="1080" cy="1083"/>
              </a:xfrm>
              <a:custGeom>
                <a:avLst/>
                <a:gdLst>
                  <a:gd name="T0" fmla="*/ 5671 w 830"/>
                  <a:gd name="T1" fmla="*/ 15127 h 832"/>
                  <a:gd name="T2" fmla="*/ 11157 w 830"/>
                  <a:gd name="T3" fmla="*/ 15127 h 832"/>
                  <a:gd name="T4" fmla="*/ 15030 w 830"/>
                  <a:gd name="T5" fmla="*/ 11232 h 832"/>
                  <a:gd name="T6" fmla="*/ 15030 w 830"/>
                  <a:gd name="T7" fmla="*/ 5688 h 832"/>
                  <a:gd name="T8" fmla="*/ 11181 w 830"/>
                  <a:gd name="T9" fmla="*/ 1807 h 832"/>
                  <a:gd name="T10" fmla="*/ 9984 w 830"/>
                  <a:gd name="T11" fmla="*/ 0 h 832"/>
                  <a:gd name="T12" fmla="*/ 8782 w 830"/>
                  <a:gd name="T13" fmla="*/ 1808 h 832"/>
                  <a:gd name="T14" fmla="*/ 8073 w 830"/>
                  <a:gd name="T15" fmla="*/ 1808 h 832"/>
                  <a:gd name="T16" fmla="*/ 6852 w 830"/>
                  <a:gd name="T17" fmla="*/ 3712 h 832"/>
                  <a:gd name="T18" fmla="*/ 5684 w 830"/>
                  <a:gd name="T19" fmla="*/ 1865 h 832"/>
                  <a:gd name="T20" fmla="*/ 1806 w 830"/>
                  <a:gd name="T21" fmla="*/ 5727 h 832"/>
                  <a:gd name="T22" fmla="*/ 0 w 830"/>
                  <a:gd name="T23" fmla="*/ 6887 h 832"/>
                  <a:gd name="T24" fmla="*/ 1820 w 830"/>
                  <a:gd name="T25" fmla="*/ 8138 h 832"/>
                  <a:gd name="T26" fmla="*/ 1820 w 830"/>
                  <a:gd name="T27" fmla="*/ 8897 h 832"/>
                  <a:gd name="T28" fmla="*/ 3607 w 830"/>
                  <a:gd name="T29" fmla="*/ 10105 h 832"/>
                  <a:gd name="T30" fmla="*/ 1800 w 830"/>
                  <a:gd name="T31" fmla="*/ 11287 h 832"/>
                  <a:gd name="T32" fmla="*/ 5671 w 830"/>
                  <a:gd name="T33" fmla="*/ 15127 h 8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0"/>
                  <a:gd name="T52" fmla="*/ 0 h 832"/>
                  <a:gd name="T53" fmla="*/ 830 w 830"/>
                  <a:gd name="T54" fmla="*/ 832 h 8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0" h="832">
                    <a:moveTo>
                      <a:pt x="313" y="832"/>
                    </a:moveTo>
                    <a:lnTo>
                      <a:pt x="616" y="832"/>
                    </a:lnTo>
                    <a:lnTo>
                      <a:pt x="830" y="618"/>
                    </a:lnTo>
                    <a:lnTo>
                      <a:pt x="830" y="313"/>
                    </a:lnTo>
                    <a:lnTo>
                      <a:pt x="617" y="99"/>
                    </a:lnTo>
                    <a:lnTo>
                      <a:pt x="552" y="0"/>
                    </a:lnTo>
                    <a:lnTo>
                      <a:pt x="485" y="100"/>
                    </a:lnTo>
                    <a:lnTo>
                      <a:pt x="446" y="100"/>
                    </a:lnTo>
                    <a:lnTo>
                      <a:pt x="379" y="204"/>
                    </a:lnTo>
                    <a:lnTo>
                      <a:pt x="314" y="103"/>
                    </a:lnTo>
                    <a:lnTo>
                      <a:pt x="100" y="315"/>
                    </a:lnTo>
                    <a:lnTo>
                      <a:pt x="0" y="379"/>
                    </a:lnTo>
                    <a:lnTo>
                      <a:pt x="101" y="447"/>
                    </a:lnTo>
                    <a:lnTo>
                      <a:pt x="101" y="489"/>
                    </a:lnTo>
                    <a:lnTo>
                      <a:pt x="199" y="556"/>
                    </a:lnTo>
                    <a:lnTo>
                      <a:pt x="99" y="621"/>
                    </a:lnTo>
                    <a:lnTo>
                      <a:pt x="313" y="8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7CE5B"/>
                  </a:gs>
                  <a:gs pos="100000">
                    <a:srgbClr val="725F2A"/>
                  </a:gs>
                </a:gsLst>
                <a:path path="rect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rgbClr val="F7CE5B"/>
                </a:extrusionClr>
              </a:sp3d>
            </p:spPr>
            <p:txBody>
              <a:bodyPr>
                <a:flatTx/>
              </a:bodyPr>
              <a:lstStyle/>
              <a:p>
                <a:endParaRPr lang="en-IN"/>
              </a:p>
            </p:txBody>
          </p:sp>
          <p:sp>
            <p:nvSpPr>
              <p:cNvPr id="8209" name="AutoShape 17"/>
              <p:cNvSpPr>
                <a:spLocks noChangeArrowheads="1"/>
              </p:cNvSpPr>
              <p:nvPr/>
            </p:nvSpPr>
            <p:spPr bwMode="auto">
              <a:xfrm rot="4492970" flipV="1">
                <a:off x="2487" y="2599"/>
                <a:ext cx="295" cy="542"/>
              </a:xfrm>
              <a:prstGeom prst="upArrow">
                <a:avLst>
                  <a:gd name="adj1" fmla="val 42583"/>
                  <a:gd name="adj2" fmla="val 98876"/>
                </a:avLst>
              </a:prstGeom>
              <a:gradFill rotWithShape="0">
                <a:gsLst>
                  <a:gs pos="0">
                    <a:srgbClr val="F7CE5B"/>
                  </a:gs>
                  <a:gs pos="100000">
                    <a:srgbClr val="007BC5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10" name="Text Box 18"/>
              <p:cNvSpPr txBox="1">
                <a:spLocks noChangeArrowheads="1"/>
              </p:cNvSpPr>
              <p:nvPr/>
            </p:nvSpPr>
            <p:spPr bwMode="auto">
              <a:xfrm>
                <a:off x="3159" y="2548"/>
                <a:ext cx="802" cy="41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17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Other </a:t>
                </a:r>
                <a:br>
                  <a:rPr lang="en-US" sz="17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</a:br>
                <a:r>
                  <a:rPr lang="en-US" sz="17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factors</a:t>
                </a:r>
              </a:p>
            </p:txBody>
          </p:sp>
          <p:sp>
            <p:nvSpPr>
              <p:cNvPr id="8211" name="Text Box 19"/>
              <p:cNvSpPr txBox="1">
                <a:spLocks noChangeArrowheads="1"/>
              </p:cNvSpPr>
              <p:nvPr/>
            </p:nvSpPr>
            <p:spPr bwMode="auto">
              <a:xfrm>
                <a:off x="3969" y="2548"/>
                <a:ext cx="1008" cy="41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17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Coagulation/</a:t>
                </a:r>
                <a:br>
                  <a:rPr lang="en-US" sz="17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</a:br>
                <a:r>
                  <a:rPr lang="en-US" sz="17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fibrinolysis</a:t>
                </a:r>
              </a:p>
            </p:txBody>
          </p:sp>
          <p:sp>
            <p:nvSpPr>
              <p:cNvPr id="6155" name="Freeform 20"/>
              <p:cNvSpPr>
                <a:spLocks/>
              </p:cNvSpPr>
              <p:nvPr/>
            </p:nvSpPr>
            <p:spPr bwMode="auto">
              <a:xfrm>
                <a:off x="2964" y="1284"/>
                <a:ext cx="1080" cy="1083"/>
              </a:xfrm>
              <a:custGeom>
                <a:avLst/>
                <a:gdLst>
                  <a:gd name="T0" fmla="*/ 9376 w 830"/>
                  <a:gd name="T1" fmla="*/ 0 h 832"/>
                  <a:gd name="T2" fmla="*/ 3900 w 830"/>
                  <a:gd name="T3" fmla="*/ 0 h 832"/>
                  <a:gd name="T4" fmla="*/ 0 w 830"/>
                  <a:gd name="T5" fmla="*/ 3902 h 832"/>
                  <a:gd name="T6" fmla="*/ 0 w 830"/>
                  <a:gd name="T7" fmla="*/ 9452 h 832"/>
                  <a:gd name="T8" fmla="*/ 3874 w 830"/>
                  <a:gd name="T9" fmla="*/ 13329 h 832"/>
                  <a:gd name="T10" fmla="*/ 5047 w 830"/>
                  <a:gd name="T11" fmla="*/ 15127 h 832"/>
                  <a:gd name="T12" fmla="*/ 6251 w 830"/>
                  <a:gd name="T13" fmla="*/ 13329 h 832"/>
                  <a:gd name="T14" fmla="*/ 6964 w 830"/>
                  <a:gd name="T15" fmla="*/ 13329 h 832"/>
                  <a:gd name="T16" fmla="*/ 8183 w 830"/>
                  <a:gd name="T17" fmla="*/ 11412 h 832"/>
                  <a:gd name="T18" fmla="*/ 9365 w 830"/>
                  <a:gd name="T19" fmla="*/ 13254 h 832"/>
                  <a:gd name="T20" fmla="*/ 13231 w 830"/>
                  <a:gd name="T21" fmla="*/ 9401 h 832"/>
                  <a:gd name="T22" fmla="*/ 15030 w 830"/>
                  <a:gd name="T23" fmla="*/ 8245 h 832"/>
                  <a:gd name="T24" fmla="*/ 13211 w 830"/>
                  <a:gd name="T25" fmla="*/ 6997 h 832"/>
                  <a:gd name="T26" fmla="*/ 13211 w 830"/>
                  <a:gd name="T27" fmla="*/ 6230 h 832"/>
                  <a:gd name="T28" fmla="*/ 11427 w 830"/>
                  <a:gd name="T29" fmla="*/ 5014 h 832"/>
                  <a:gd name="T30" fmla="*/ 13249 w 830"/>
                  <a:gd name="T31" fmla="*/ 3843 h 832"/>
                  <a:gd name="T32" fmla="*/ 9376 w 830"/>
                  <a:gd name="T33" fmla="*/ 0 h 8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0"/>
                  <a:gd name="T52" fmla="*/ 0 h 832"/>
                  <a:gd name="T53" fmla="*/ 830 w 830"/>
                  <a:gd name="T54" fmla="*/ 832 h 8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0" h="832">
                    <a:moveTo>
                      <a:pt x="518" y="0"/>
                    </a:moveTo>
                    <a:lnTo>
                      <a:pt x="215" y="0"/>
                    </a:lnTo>
                    <a:lnTo>
                      <a:pt x="0" y="214"/>
                    </a:lnTo>
                    <a:lnTo>
                      <a:pt x="0" y="520"/>
                    </a:lnTo>
                    <a:lnTo>
                      <a:pt x="214" y="733"/>
                    </a:lnTo>
                    <a:lnTo>
                      <a:pt x="279" y="832"/>
                    </a:lnTo>
                    <a:lnTo>
                      <a:pt x="345" y="733"/>
                    </a:lnTo>
                    <a:lnTo>
                      <a:pt x="385" y="733"/>
                    </a:lnTo>
                    <a:lnTo>
                      <a:pt x="452" y="628"/>
                    </a:lnTo>
                    <a:lnTo>
                      <a:pt x="517" y="729"/>
                    </a:lnTo>
                    <a:lnTo>
                      <a:pt x="731" y="517"/>
                    </a:lnTo>
                    <a:lnTo>
                      <a:pt x="830" y="453"/>
                    </a:lnTo>
                    <a:lnTo>
                      <a:pt x="730" y="385"/>
                    </a:lnTo>
                    <a:lnTo>
                      <a:pt x="730" y="343"/>
                    </a:lnTo>
                    <a:lnTo>
                      <a:pt x="631" y="276"/>
                    </a:lnTo>
                    <a:lnTo>
                      <a:pt x="732" y="211"/>
                    </a:lnTo>
                    <a:lnTo>
                      <a:pt x="51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5"/>
                  </a:gs>
                  <a:gs pos="100000">
                    <a:srgbClr val="00395B"/>
                  </a:gs>
                </a:gsLst>
                <a:path path="rect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rgbClr val="007BC5"/>
                </a:extrusionClr>
              </a:sp3d>
            </p:spPr>
            <p:txBody>
              <a:bodyPr>
                <a:flatTx/>
              </a:bodyPr>
              <a:lstStyle/>
              <a:p>
                <a:endParaRPr lang="en-IN"/>
              </a:p>
            </p:txBody>
          </p:sp>
          <p:sp>
            <p:nvSpPr>
              <p:cNvPr id="8213" name="Text Box 21"/>
              <p:cNvSpPr txBox="1">
                <a:spLocks noChangeArrowheads="1"/>
              </p:cNvSpPr>
              <p:nvPr/>
            </p:nvSpPr>
            <p:spPr bwMode="auto">
              <a:xfrm>
                <a:off x="2911" y="1651"/>
                <a:ext cx="1055" cy="2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7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Inflammation</a:t>
                </a:r>
              </a:p>
            </p:txBody>
          </p:sp>
          <p:sp>
            <p:nvSpPr>
              <p:cNvPr id="6157" name="Freeform 22"/>
              <p:cNvSpPr>
                <a:spLocks/>
              </p:cNvSpPr>
              <p:nvPr/>
            </p:nvSpPr>
            <p:spPr bwMode="auto">
              <a:xfrm>
                <a:off x="3820" y="1291"/>
                <a:ext cx="1083" cy="1079"/>
              </a:xfrm>
              <a:custGeom>
                <a:avLst/>
                <a:gdLst>
                  <a:gd name="T0" fmla="*/ 15127 w 832"/>
                  <a:gd name="T1" fmla="*/ 9270 h 830"/>
                  <a:gd name="T2" fmla="*/ 15127 w 832"/>
                  <a:gd name="T3" fmla="*/ 3829 h 830"/>
                  <a:gd name="T4" fmla="*/ 11232 w 832"/>
                  <a:gd name="T5" fmla="*/ 0 h 830"/>
                  <a:gd name="T6" fmla="*/ 5688 w 832"/>
                  <a:gd name="T7" fmla="*/ 0 h 830"/>
                  <a:gd name="T8" fmla="*/ 1808 w 832"/>
                  <a:gd name="T9" fmla="*/ 3814 h 830"/>
                  <a:gd name="T10" fmla="*/ 0 w 832"/>
                  <a:gd name="T11" fmla="*/ 4978 h 830"/>
                  <a:gd name="T12" fmla="*/ 1808 w 832"/>
                  <a:gd name="T13" fmla="*/ 6191 h 830"/>
                  <a:gd name="T14" fmla="*/ 1808 w 832"/>
                  <a:gd name="T15" fmla="*/ 6884 h 830"/>
                  <a:gd name="T16" fmla="*/ 3712 w 832"/>
                  <a:gd name="T17" fmla="*/ 8080 h 830"/>
                  <a:gd name="T18" fmla="*/ 1865 w 832"/>
                  <a:gd name="T19" fmla="*/ 9248 h 830"/>
                  <a:gd name="T20" fmla="*/ 5727 w 832"/>
                  <a:gd name="T21" fmla="*/ 13085 h 830"/>
                  <a:gd name="T22" fmla="*/ 6908 w 832"/>
                  <a:gd name="T23" fmla="*/ 14879 h 830"/>
                  <a:gd name="T24" fmla="*/ 8143 w 832"/>
                  <a:gd name="T25" fmla="*/ 13070 h 830"/>
                  <a:gd name="T26" fmla="*/ 8897 w 832"/>
                  <a:gd name="T27" fmla="*/ 13070 h 830"/>
                  <a:gd name="T28" fmla="*/ 10105 w 832"/>
                  <a:gd name="T29" fmla="*/ 11310 h 830"/>
                  <a:gd name="T30" fmla="*/ 11287 w 832"/>
                  <a:gd name="T31" fmla="*/ 13099 h 830"/>
                  <a:gd name="T32" fmla="*/ 15127 w 832"/>
                  <a:gd name="T33" fmla="*/ 9270 h 8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2"/>
                  <a:gd name="T52" fmla="*/ 0 h 830"/>
                  <a:gd name="T53" fmla="*/ 832 w 832"/>
                  <a:gd name="T54" fmla="*/ 830 h 8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2" h="830">
                    <a:moveTo>
                      <a:pt x="832" y="517"/>
                    </a:moveTo>
                    <a:lnTo>
                      <a:pt x="832" y="214"/>
                    </a:lnTo>
                    <a:lnTo>
                      <a:pt x="618" y="0"/>
                    </a:lnTo>
                    <a:lnTo>
                      <a:pt x="313" y="0"/>
                    </a:lnTo>
                    <a:lnTo>
                      <a:pt x="100" y="213"/>
                    </a:lnTo>
                    <a:lnTo>
                      <a:pt x="0" y="278"/>
                    </a:lnTo>
                    <a:lnTo>
                      <a:pt x="100" y="345"/>
                    </a:lnTo>
                    <a:lnTo>
                      <a:pt x="100" y="384"/>
                    </a:lnTo>
                    <a:lnTo>
                      <a:pt x="204" y="451"/>
                    </a:lnTo>
                    <a:lnTo>
                      <a:pt x="103" y="516"/>
                    </a:lnTo>
                    <a:lnTo>
                      <a:pt x="315" y="730"/>
                    </a:lnTo>
                    <a:lnTo>
                      <a:pt x="380" y="830"/>
                    </a:lnTo>
                    <a:lnTo>
                      <a:pt x="448" y="729"/>
                    </a:lnTo>
                    <a:lnTo>
                      <a:pt x="489" y="729"/>
                    </a:lnTo>
                    <a:lnTo>
                      <a:pt x="556" y="631"/>
                    </a:lnTo>
                    <a:lnTo>
                      <a:pt x="621" y="731"/>
                    </a:lnTo>
                    <a:lnTo>
                      <a:pt x="832" y="5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B2441"/>
                  </a:gs>
                  <a:gs pos="100000">
                    <a:srgbClr val="39111E"/>
                  </a:gs>
                </a:gsLst>
                <a:path path="rect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rgbClr val="7B2441"/>
                </a:extrusionClr>
              </a:sp3d>
            </p:spPr>
            <p:txBody>
              <a:bodyPr>
                <a:flatTx/>
              </a:bodyPr>
              <a:lstStyle/>
              <a:p>
                <a:endParaRPr lang="en-IN"/>
              </a:p>
            </p:txBody>
          </p:sp>
          <p:sp>
            <p:nvSpPr>
              <p:cNvPr id="8215" name="Text Box 23"/>
              <p:cNvSpPr txBox="1">
                <a:spLocks noChangeArrowheads="1"/>
              </p:cNvSpPr>
              <p:nvPr/>
            </p:nvSpPr>
            <p:spPr bwMode="auto">
              <a:xfrm>
                <a:off x="4016" y="1560"/>
                <a:ext cx="977" cy="41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17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Endothelial dysfunction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8366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u="sng" dirty="0">
                <a:latin typeface="Matura MT Script Capitals" pitchFamily="66" charset="0"/>
                <a:ea typeface="ＭＳ Ｐゴシック" charset="0"/>
              </a:rPr>
              <a:t>Pathogenesis of sepsis</a:t>
            </a:r>
            <a:br>
              <a:rPr lang="en-US" sz="4000" dirty="0">
                <a:latin typeface="Matura MT Script Capitals" pitchFamily="66" charset="0"/>
                <a:ea typeface="ＭＳ Ｐゴシック" charset="0"/>
              </a:rPr>
            </a:br>
            <a:r>
              <a:rPr lang="en-US" sz="2000" i="1" dirty="0">
                <a:latin typeface="Matura MT Script Capitals" pitchFamily="66" charset="0"/>
                <a:ea typeface="ＭＳ Ｐゴシック" charset="0"/>
              </a:rPr>
              <a:t>An overview</a:t>
            </a:r>
            <a:endParaRPr lang="en-US" sz="2000" dirty="0">
              <a:latin typeface="Matura MT Script Capitals" pitchFamily="66" charset="0"/>
              <a:ea typeface="ＭＳ Ｐゴシック" charset="0"/>
            </a:endParaRPr>
          </a:p>
        </p:txBody>
      </p:sp>
      <p:sp>
        <p:nvSpPr>
          <p:cNvPr id="15363" name="AutoShape 16"/>
          <p:cNvSpPr>
            <a:spLocks noChangeArrowheads="1"/>
          </p:cNvSpPr>
          <p:nvPr/>
        </p:nvSpPr>
        <p:spPr bwMode="auto">
          <a:xfrm rot="5400000">
            <a:off x="7484270" y="6220135"/>
            <a:ext cx="211137" cy="550247"/>
          </a:xfrm>
          <a:prstGeom prst="triangle">
            <a:avLst>
              <a:gd name="adj" fmla="val 50000"/>
            </a:avLst>
          </a:prstGeom>
          <a:solidFill>
            <a:srgbClr val="AFA095"/>
          </a:solidFill>
          <a:ln w="38100">
            <a:solidFill>
              <a:srgbClr val="AFA095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5364" name="Oval 17"/>
          <p:cNvSpPr>
            <a:spLocks noChangeArrowheads="1"/>
          </p:cNvSpPr>
          <p:nvPr/>
        </p:nvSpPr>
        <p:spPr bwMode="auto">
          <a:xfrm>
            <a:off x="6473826" y="5659151"/>
            <a:ext cx="2143125" cy="389513"/>
          </a:xfrm>
          <a:prstGeom prst="ellipse">
            <a:avLst/>
          </a:prstGeom>
          <a:noFill/>
          <a:ln w="76200">
            <a:solidFill>
              <a:srgbClr val="AFA095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5365" name="AutoShape 18"/>
          <p:cNvSpPr>
            <a:spLocks noChangeArrowheads="1"/>
          </p:cNvSpPr>
          <p:nvPr/>
        </p:nvSpPr>
        <p:spPr bwMode="auto">
          <a:xfrm>
            <a:off x="7716839" y="5648326"/>
            <a:ext cx="1476375" cy="576263"/>
          </a:xfrm>
          <a:prstGeom prst="roundRect">
            <a:avLst>
              <a:gd name="adj" fmla="val 16667"/>
            </a:avLst>
          </a:prstGeom>
          <a:solidFill>
            <a:srgbClr val="AFA09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tIns="0" rIns="45720" bIns="0" anchor="ctr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Activation of coagulation</a:t>
            </a:r>
          </a:p>
        </p:txBody>
      </p:sp>
      <p:sp>
        <p:nvSpPr>
          <p:cNvPr id="15366" name="AutoShape 20"/>
          <p:cNvSpPr>
            <a:spLocks noChangeArrowheads="1"/>
          </p:cNvSpPr>
          <p:nvPr/>
        </p:nvSpPr>
        <p:spPr bwMode="auto">
          <a:xfrm>
            <a:off x="5957889" y="5611813"/>
            <a:ext cx="1450975" cy="576262"/>
          </a:xfrm>
          <a:prstGeom prst="roundRect">
            <a:avLst>
              <a:gd name="adj" fmla="val 16667"/>
            </a:avLst>
          </a:prstGeom>
          <a:solidFill>
            <a:srgbClr val="AFA09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tIns="0" rIns="45720" bIns="0" anchor="ctr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Inhibition of fibrinolysis</a:t>
            </a:r>
          </a:p>
        </p:txBody>
      </p:sp>
      <p:sp>
        <p:nvSpPr>
          <p:cNvPr id="15367" name="AutoShape 23"/>
          <p:cNvSpPr>
            <a:spLocks noChangeArrowheads="1"/>
          </p:cNvSpPr>
          <p:nvPr/>
        </p:nvSpPr>
        <p:spPr bwMode="auto">
          <a:xfrm rot="-5400000">
            <a:off x="7369176" y="4941404"/>
            <a:ext cx="212725" cy="550247"/>
          </a:xfrm>
          <a:prstGeom prst="triangle">
            <a:avLst>
              <a:gd name="adj" fmla="val 50000"/>
            </a:avLst>
          </a:prstGeom>
          <a:solidFill>
            <a:srgbClr val="AFA095"/>
          </a:solidFill>
          <a:ln w="38100">
            <a:solidFill>
              <a:srgbClr val="AFA095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 rot="3133608" flipV="1">
            <a:off x="8443120" y="4115595"/>
            <a:ext cx="325437" cy="1323975"/>
          </a:xfrm>
          <a:prstGeom prst="upArrow">
            <a:avLst>
              <a:gd name="adj1" fmla="val 40491"/>
              <a:gd name="adj2" fmla="val 42190"/>
            </a:avLst>
          </a:prstGeom>
          <a:solidFill>
            <a:srgbClr val="7B2441"/>
          </a:solidFill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369" name="AutoShape 25"/>
          <p:cNvSpPr>
            <a:spLocks noChangeArrowheads="1"/>
          </p:cNvSpPr>
          <p:nvPr/>
        </p:nvSpPr>
        <p:spPr bwMode="auto">
          <a:xfrm>
            <a:off x="8159750" y="4264128"/>
            <a:ext cx="2133600" cy="701469"/>
          </a:xfrm>
          <a:prstGeom prst="roundRect">
            <a:avLst>
              <a:gd name="adj" fmla="val 16667"/>
            </a:avLst>
          </a:prstGeom>
          <a:solidFill>
            <a:srgbClr val="7B244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 lIns="45720" tIns="0" rIns="45720" bIns="0"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Endothelial dysfunction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</a:rPr>
              <a:t>Tissue factor expression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15370" name="AutoShape 26"/>
          <p:cNvSpPr>
            <a:spLocks noChangeArrowheads="1"/>
          </p:cNvSpPr>
          <p:nvPr/>
        </p:nvSpPr>
        <p:spPr bwMode="auto">
          <a:xfrm>
            <a:off x="6283326" y="4211003"/>
            <a:ext cx="1571625" cy="817245"/>
          </a:xfrm>
          <a:prstGeom prst="roundRect">
            <a:avLst>
              <a:gd name="adj" fmla="val 16667"/>
            </a:avLst>
          </a:prstGeom>
          <a:solidFill>
            <a:srgbClr val="F7CE5B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 lIns="45720" tIns="0" rIns="4572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rgbClr val="154381"/>
                </a:solidFill>
                <a:latin typeface="Times New Roman" pitchFamily="18" charset="0"/>
              </a:rPr>
              <a:t>Microvascular flow redistribution</a:t>
            </a:r>
            <a:endParaRPr lang="en-US" sz="16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 rot="5400000" flipV="1">
            <a:off x="7505701" y="2241551"/>
            <a:ext cx="327025" cy="1416050"/>
          </a:xfrm>
          <a:prstGeom prst="upArrow">
            <a:avLst>
              <a:gd name="adj1" fmla="val 40491"/>
              <a:gd name="adj2" fmla="val 44905"/>
            </a:avLst>
          </a:prstGeom>
          <a:gradFill rotWithShape="0">
            <a:gsLst>
              <a:gs pos="0">
                <a:srgbClr val="007BC5"/>
              </a:gs>
              <a:gs pos="100000">
                <a:srgbClr val="00395B"/>
              </a:gs>
            </a:gsLst>
            <a:lin ang="0" scaled="1"/>
          </a:gradFill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 rot="3062069" flipV="1">
            <a:off x="7878763" y="2636838"/>
            <a:ext cx="325438" cy="1846263"/>
          </a:xfrm>
          <a:prstGeom prst="upArrow">
            <a:avLst>
              <a:gd name="adj1" fmla="val 40491"/>
              <a:gd name="adj2" fmla="val 58833"/>
            </a:avLst>
          </a:prstGeom>
          <a:gradFill rotWithShape="0">
            <a:gsLst>
              <a:gs pos="0">
                <a:srgbClr val="00395B"/>
              </a:gs>
              <a:gs pos="50000">
                <a:srgbClr val="007BC5"/>
              </a:gs>
              <a:gs pos="100000">
                <a:srgbClr val="00395B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373" name="Text Box 30"/>
          <p:cNvSpPr txBox="1">
            <a:spLocks noChangeArrowheads="1"/>
          </p:cNvSpPr>
          <p:nvPr/>
        </p:nvSpPr>
        <p:spPr bwMode="auto">
          <a:xfrm>
            <a:off x="9117502" y="3844053"/>
            <a:ext cx="1211870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sz="1600" b="1">
                <a:latin typeface="Times New Roman" pitchFamily="18" charset="0"/>
              </a:rPr>
              <a:t>Inflammation</a:t>
            </a:r>
          </a:p>
        </p:txBody>
      </p:sp>
      <p:sp>
        <p:nvSpPr>
          <p:cNvPr id="15374" name="AutoShape 31"/>
          <p:cNvSpPr>
            <a:spLocks noChangeArrowheads="1"/>
          </p:cNvSpPr>
          <p:nvPr/>
        </p:nvSpPr>
        <p:spPr bwMode="auto">
          <a:xfrm rot="5400000">
            <a:off x="8573294" y="3394632"/>
            <a:ext cx="520700" cy="93868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46 w 21600"/>
              <a:gd name="T13" fmla="*/ 2927 h 21600"/>
              <a:gd name="T14" fmla="*/ 18241 w 21600"/>
              <a:gd name="T15" fmla="*/ 92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0">
            <a:gsLst>
              <a:gs pos="0">
                <a:srgbClr val="007BC5"/>
              </a:gs>
              <a:gs pos="100000">
                <a:srgbClr val="00395B"/>
              </a:gs>
            </a:gsLst>
            <a:lin ang="5400000" scaled="1"/>
          </a:gradFill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IN"/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 rot="5400000" flipV="1">
            <a:off x="9575801" y="2324101"/>
            <a:ext cx="352425" cy="1289050"/>
          </a:xfrm>
          <a:prstGeom prst="upArrow">
            <a:avLst>
              <a:gd name="adj1" fmla="val 40491"/>
              <a:gd name="adj2" fmla="val 38101"/>
            </a:avLst>
          </a:prstGeom>
          <a:gradFill rotWithShape="0">
            <a:gsLst>
              <a:gs pos="0">
                <a:srgbClr val="007BC5"/>
              </a:gs>
              <a:gs pos="100000">
                <a:srgbClr val="00395B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376" name="Rectangle 33"/>
          <p:cNvSpPr>
            <a:spLocks noChangeArrowheads="1"/>
          </p:cNvSpPr>
          <p:nvPr/>
        </p:nvSpPr>
        <p:spPr bwMode="auto">
          <a:xfrm>
            <a:off x="10380664" y="4275545"/>
            <a:ext cx="161925" cy="276999"/>
          </a:xfrm>
          <a:prstGeom prst="rect">
            <a:avLst/>
          </a:prstGeom>
          <a:gradFill rotWithShape="0">
            <a:gsLst>
              <a:gs pos="0">
                <a:srgbClr val="00395B"/>
              </a:gs>
              <a:gs pos="100000">
                <a:srgbClr val="007BC5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589088" y="2909887"/>
            <a:ext cx="6640513" cy="3640138"/>
            <a:chOff x="266700" y="2892425"/>
            <a:chExt cx="6641306" cy="3640138"/>
          </a:xfrm>
        </p:grpSpPr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266700" y="2892425"/>
              <a:ext cx="6641306" cy="3640138"/>
              <a:chOff x="266700" y="2892425"/>
              <a:chExt cx="6641306" cy="3640138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266700" y="3843338"/>
                <a:ext cx="3752850" cy="2689225"/>
                <a:chOff x="168" y="2421"/>
                <a:chExt cx="2364" cy="1694"/>
              </a:xfrm>
            </p:grpSpPr>
            <p:sp>
              <p:nvSpPr>
                <p:cNvPr id="15399" name="AutoShape 4"/>
                <p:cNvSpPr>
                  <a:spLocks noChangeArrowheads="1"/>
                </p:cNvSpPr>
                <p:nvPr/>
              </p:nvSpPr>
              <p:spPr bwMode="auto">
                <a:xfrm>
                  <a:off x="168" y="3121"/>
                  <a:ext cx="2364" cy="19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BC5"/>
                </a:solidFill>
                <a:ln w="38100">
                  <a:solidFill>
                    <a:srgbClr val="F7CE5B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280" y="2421"/>
                  <a:ext cx="2084" cy="1694"/>
                  <a:chOff x="280" y="2421"/>
                  <a:chExt cx="2084" cy="1694"/>
                </a:xfrm>
              </p:grpSpPr>
              <p:sp>
                <p:nvSpPr>
                  <p:cNvPr id="15401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1464" y="3133"/>
                    <a:ext cx="889" cy="172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lIns="45720" tIns="0" rIns="45720" bIns="0" anchor="ctr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600" b="1">
                        <a:latin typeface="Times New Roman" pitchFamily="18" charset="0"/>
                      </a:rPr>
                      <a:t>Tissue injury</a:t>
                    </a:r>
                  </a:p>
                </p:txBody>
              </p:sp>
              <p:sp>
                <p:nvSpPr>
                  <p:cNvPr id="15402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1345" y="3603"/>
                    <a:ext cx="1019" cy="512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lIns="45720" tIns="0" rIns="45720" bIns="0" anchor="ctr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US" sz="1600" b="1">
                        <a:latin typeface="Times New Roman" pitchFamily="18" charset="0"/>
                      </a:rPr>
                      <a:t>Microvascular coagulation/</a:t>
                    </a:r>
                    <a:br>
                      <a:rPr lang="en-US" sz="1600" b="1">
                        <a:latin typeface="Times New Roman" pitchFamily="18" charset="0"/>
                      </a:rPr>
                    </a:br>
                    <a:r>
                      <a:rPr lang="en-US" sz="1600" b="1">
                        <a:latin typeface="Times New Roman" pitchFamily="18" charset="0"/>
                      </a:rPr>
                      <a:t>thrombosis</a:t>
                    </a:r>
                  </a:p>
                </p:txBody>
              </p:sp>
              <p:sp>
                <p:nvSpPr>
                  <p:cNvPr id="15403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280" y="3092"/>
                    <a:ext cx="851" cy="342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lIns="45720" tIns="0" rIns="45720" bIns="0" anchor="ctr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US" sz="1600" b="1">
                        <a:latin typeface="Times New Roman" pitchFamily="18" charset="0"/>
                      </a:rPr>
                      <a:t>Organ dysfunction</a:t>
                    </a:r>
                  </a:p>
                </p:txBody>
              </p:sp>
              <p:sp>
                <p:nvSpPr>
                  <p:cNvPr id="15404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67" y="3847"/>
                    <a:ext cx="737" cy="256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lIns="45720" tIns="0" rIns="45720" bIns="0" anchor="ctr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US" sz="2400" b="1">
                        <a:latin typeface="Times New Roman" pitchFamily="18" charset="0"/>
                      </a:rPr>
                      <a:t>Death</a:t>
                    </a:r>
                  </a:p>
                </p:txBody>
              </p:sp>
              <p:sp>
                <p:nvSpPr>
                  <p:cNvPr id="12298" name="AutoShape 10"/>
                  <p:cNvSpPr>
                    <a:spLocks noChangeArrowheads="1"/>
                  </p:cNvSpPr>
                  <p:nvPr/>
                </p:nvSpPr>
                <p:spPr bwMode="auto">
                  <a:xfrm rot="3509212" flipV="1">
                    <a:off x="715" y="2636"/>
                    <a:ext cx="161" cy="555"/>
                  </a:xfrm>
                  <a:prstGeom prst="upArrow">
                    <a:avLst>
                      <a:gd name="adj1" fmla="val 32784"/>
                      <a:gd name="adj2" fmla="val 53720"/>
                    </a:avLst>
                  </a:prstGeom>
                  <a:solidFill>
                    <a:srgbClr val="F7CE5B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15406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076" y="2421"/>
                    <a:ext cx="976" cy="35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7CE5B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tIns="0" rIns="45720" bIns="0" anchor="ctr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US" sz="1600" b="1">
                        <a:solidFill>
                          <a:srgbClr val="154381"/>
                        </a:solidFill>
                        <a:latin typeface="Times New Roman" pitchFamily="18" charset="0"/>
                      </a:rPr>
                      <a:t>Mitochondrial dysfunction</a:t>
                    </a:r>
                    <a:endParaRPr lang="en-US" sz="1600" b="1">
                      <a:solidFill>
                        <a:schemeClr val="bg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" name="AutoShape 1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2" y="3561"/>
                    <a:ext cx="198" cy="246"/>
                  </a:xfrm>
                  <a:prstGeom prst="upArrow">
                    <a:avLst>
                      <a:gd name="adj1" fmla="val 42583"/>
                      <a:gd name="adj2" fmla="val 61115"/>
                    </a:avLst>
                  </a:prstGeom>
                  <a:solidFill>
                    <a:srgbClr val="F7CE5B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10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1705" y="3391"/>
                    <a:ext cx="198" cy="246"/>
                  </a:xfrm>
                  <a:prstGeom prst="upArrow">
                    <a:avLst>
                      <a:gd name="adj1" fmla="val 42583"/>
                      <a:gd name="adj2" fmla="val 61115"/>
                    </a:avLst>
                  </a:prstGeom>
                  <a:solidFill>
                    <a:srgbClr val="F7CE5B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12302" name="AutoShape 14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1163" y="3108"/>
                    <a:ext cx="198" cy="246"/>
                  </a:xfrm>
                  <a:prstGeom prst="upArrow">
                    <a:avLst>
                      <a:gd name="adj1" fmla="val 42583"/>
                      <a:gd name="adj2" fmla="val 61115"/>
                    </a:avLst>
                  </a:prstGeom>
                  <a:solidFill>
                    <a:srgbClr val="F7CE5B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2317" name="AutoShape 29"/>
              <p:cNvSpPr>
                <a:spLocks noChangeArrowheads="1"/>
              </p:cNvSpPr>
              <p:nvPr/>
            </p:nvSpPr>
            <p:spPr bwMode="auto">
              <a:xfrm rot="1741536" flipV="1">
                <a:off x="3823125" y="2892425"/>
                <a:ext cx="325477" cy="2212975"/>
              </a:xfrm>
              <a:prstGeom prst="upArrow">
                <a:avLst>
                  <a:gd name="adj1" fmla="val 40491"/>
                  <a:gd name="adj2" fmla="val 70510"/>
                </a:avLst>
              </a:prstGeom>
              <a:gradFill rotWithShape="0">
                <a:gsLst>
                  <a:gs pos="0">
                    <a:srgbClr val="007BC5"/>
                  </a:gs>
                  <a:gs pos="100000">
                    <a:srgbClr val="F7CE5B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22" name="AutoShape 34"/>
              <p:cNvSpPr>
                <a:spLocks noChangeArrowheads="1"/>
              </p:cNvSpPr>
              <p:nvPr/>
            </p:nvSpPr>
            <p:spPr bwMode="auto">
              <a:xfrm rot="4389529" flipV="1">
                <a:off x="4900392" y="1608712"/>
                <a:ext cx="325437" cy="3689791"/>
              </a:xfrm>
              <a:prstGeom prst="upArrow">
                <a:avLst>
                  <a:gd name="adj1" fmla="val 40491"/>
                  <a:gd name="adj2" fmla="val 117579"/>
                </a:avLst>
              </a:prstGeom>
              <a:gradFill rotWithShape="0">
                <a:gsLst>
                  <a:gs pos="0">
                    <a:srgbClr val="007BC5"/>
                  </a:gs>
                  <a:gs pos="100000">
                    <a:srgbClr val="F7CE5B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 rot="4618466" flipV="1">
              <a:off x="4169146" y="4312969"/>
              <a:ext cx="257175" cy="1309151"/>
            </a:xfrm>
            <a:prstGeom prst="upArrow">
              <a:avLst>
                <a:gd name="adj1" fmla="val 40491"/>
                <a:gd name="adj2" fmla="val 53728"/>
              </a:avLst>
            </a:prstGeom>
            <a:solidFill>
              <a:srgbClr val="F7CE5B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307" name="AutoShape 19"/>
            <p:cNvSpPr>
              <a:spLocks noChangeArrowheads="1"/>
            </p:cNvSpPr>
            <p:nvPr/>
          </p:nvSpPr>
          <p:spPr bwMode="auto">
            <a:xfrm rot="5400000" flipV="1">
              <a:off x="3907292" y="5476813"/>
              <a:ext cx="325438" cy="1030411"/>
            </a:xfrm>
            <a:prstGeom prst="upArrow">
              <a:avLst>
                <a:gd name="adj1" fmla="val 40491"/>
                <a:gd name="adj2" fmla="val 30811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rgbClr val="AFA095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2323" name="AutoShape 35"/>
          <p:cNvSpPr>
            <a:spLocks noChangeArrowheads="1"/>
          </p:cNvSpPr>
          <p:nvPr/>
        </p:nvSpPr>
        <p:spPr bwMode="auto">
          <a:xfrm rot="5400000" flipV="1">
            <a:off x="9731376" y="5232401"/>
            <a:ext cx="327025" cy="1289050"/>
          </a:xfrm>
          <a:prstGeom prst="upArrow">
            <a:avLst>
              <a:gd name="adj1" fmla="val 40491"/>
              <a:gd name="adj2" fmla="val 41078"/>
            </a:avLst>
          </a:prstGeom>
          <a:gradFill rotWithShape="0">
            <a:gsLst>
              <a:gs pos="0">
                <a:srgbClr val="00395B"/>
              </a:gs>
              <a:gs pos="100000">
                <a:srgbClr val="007BC5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379" name="AutoShape 36"/>
          <p:cNvSpPr>
            <a:spLocks noChangeArrowheads="1"/>
          </p:cNvSpPr>
          <p:nvPr/>
        </p:nvSpPr>
        <p:spPr bwMode="auto">
          <a:xfrm rot="5400000">
            <a:off x="8239920" y="1819683"/>
            <a:ext cx="1201737" cy="276999"/>
          </a:xfrm>
          <a:prstGeom prst="curvedRightArrow">
            <a:avLst>
              <a:gd name="adj1" fmla="val 11926"/>
              <a:gd name="adj2" fmla="val 59324"/>
              <a:gd name="adj3" fmla="val 33333"/>
            </a:avLst>
          </a:prstGeom>
          <a:gradFill rotWithShape="0">
            <a:gsLst>
              <a:gs pos="0">
                <a:srgbClr val="155676"/>
              </a:gs>
              <a:gs pos="50000">
                <a:srgbClr val="2DB9FF"/>
              </a:gs>
              <a:gs pos="100000">
                <a:srgbClr val="155676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5380" name="AutoShape 37"/>
          <p:cNvSpPr>
            <a:spLocks noChangeArrowheads="1"/>
          </p:cNvSpPr>
          <p:nvPr/>
        </p:nvSpPr>
        <p:spPr bwMode="auto">
          <a:xfrm>
            <a:off x="4705351" y="2823940"/>
            <a:ext cx="2176463" cy="217932"/>
          </a:xfrm>
          <a:prstGeom prst="roundRect">
            <a:avLst>
              <a:gd name="adj" fmla="val 16667"/>
            </a:avLst>
          </a:prstGeom>
          <a:solidFill>
            <a:srgbClr val="007BC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 lIns="45720" tIns="0" rIns="45720" bIns="0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600" b="1" dirty="0">
                <a:latin typeface="Times New Roman" pitchFamily="18" charset="0"/>
              </a:rPr>
              <a:t>Leucocyte activation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15381" name="AutoShape 38"/>
          <p:cNvSpPr>
            <a:spLocks noChangeArrowheads="1"/>
          </p:cNvSpPr>
          <p:nvPr/>
        </p:nvSpPr>
        <p:spPr bwMode="auto">
          <a:xfrm rot="5400000" flipH="1" flipV="1">
            <a:off x="8423275" y="2911089"/>
            <a:ext cx="1460500" cy="276999"/>
          </a:xfrm>
          <a:prstGeom prst="curvedRightArrow">
            <a:avLst>
              <a:gd name="adj1" fmla="val 22288"/>
              <a:gd name="adj2" fmla="val 62896"/>
              <a:gd name="adj3" fmla="val 29458"/>
            </a:avLst>
          </a:prstGeom>
          <a:gradFill rotWithShape="0">
            <a:gsLst>
              <a:gs pos="0">
                <a:srgbClr val="00395B"/>
              </a:gs>
              <a:gs pos="50000">
                <a:srgbClr val="007BC5"/>
              </a:gs>
              <a:gs pos="100000">
                <a:srgbClr val="00395B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5382" name="Freeform 39"/>
          <p:cNvSpPr>
            <a:spLocks/>
          </p:cNvSpPr>
          <p:nvPr/>
        </p:nvSpPr>
        <p:spPr bwMode="auto">
          <a:xfrm>
            <a:off x="7504114" y="2217351"/>
            <a:ext cx="65" cy="276999"/>
          </a:xfrm>
          <a:custGeom>
            <a:avLst/>
            <a:gdLst>
              <a:gd name="T0" fmla="*/ 0 w 453"/>
              <a:gd name="T1" fmla="*/ 0 h 252"/>
              <a:gd name="T2" fmla="*/ 2147483647 w 453"/>
              <a:gd name="T3" fmla="*/ 0 h 252"/>
              <a:gd name="T4" fmla="*/ 2147483647 w 453"/>
              <a:gd name="T5" fmla="*/ 2147483647 h 252"/>
              <a:gd name="T6" fmla="*/ 0 w 453"/>
              <a:gd name="T7" fmla="*/ 0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453"/>
              <a:gd name="T13" fmla="*/ 0 h 252"/>
              <a:gd name="T14" fmla="*/ 453 w 453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3" h="252">
                <a:moveTo>
                  <a:pt x="0" y="0"/>
                </a:moveTo>
                <a:lnTo>
                  <a:pt x="453" y="0"/>
                </a:lnTo>
                <a:lnTo>
                  <a:pt x="190" y="252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DEC"/>
              </a:gs>
              <a:gs pos="100000">
                <a:srgbClr val="00496D"/>
              </a:gs>
            </a:gsLst>
            <a:lin ang="5400000" scaled="1"/>
          </a:gradFill>
          <a:ln w="19050">
            <a:noFill/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en-IN"/>
          </a:p>
        </p:txBody>
      </p:sp>
      <p:sp>
        <p:nvSpPr>
          <p:cNvPr id="15383" name="AutoShape 40"/>
          <p:cNvSpPr>
            <a:spLocks noChangeArrowheads="1"/>
          </p:cNvSpPr>
          <p:nvPr/>
        </p:nvSpPr>
        <p:spPr bwMode="auto">
          <a:xfrm>
            <a:off x="8153401" y="1511333"/>
            <a:ext cx="1827213" cy="844487"/>
          </a:xfrm>
          <a:prstGeom prst="roundRect">
            <a:avLst>
              <a:gd name="adj" fmla="val 16667"/>
            </a:avLst>
          </a:prstGeom>
          <a:solidFill>
            <a:srgbClr val="2DB9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 lIns="45720" tIns="0" rIns="45720" bIns="0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600" b="1" dirty="0">
                <a:latin typeface="Times New Roman" pitchFamily="18" charset="0"/>
              </a:rPr>
              <a:t>Anti-inflammatory </a:t>
            </a:r>
          </a:p>
          <a:p>
            <a:pPr eaLnBrk="0" hangingPunct="0">
              <a:lnSpc>
                <a:spcPct val="80000"/>
              </a:lnSpc>
            </a:pPr>
            <a:r>
              <a:rPr lang="en-US" sz="1600" b="1" dirty="0">
                <a:latin typeface="Times New Roman" pitchFamily="18" charset="0"/>
              </a:rPr>
              <a:t>mediators</a:t>
            </a:r>
          </a:p>
          <a:p>
            <a:pPr eaLnBrk="0" hangingPunct="0"/>
            <a:r>
              <a:rPr lang="en-US" sz="1200" b="1" dirty="0">
                <a:latin typeface="Times New Roman" pitchFamily="18" charset="0"/>
              </a:rPr>
              <a:t>e.g. IL-10, IL-1ra receptor antagonists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15384" name="AutoShape 41"/>
          <p:cNvSpPr>
            <a:spLocks noChangeArrowheads="1"/>
          </p:cNvSpPr>
          <p:nvPr/>
        </p:nvSpPr>
        <p:spPr bwMode="auto">
          <a:xfrm>
            <a:off x="8153401" y="2532602"/>
            <a:ext cx="1806575" cy="1048798"/>
          </a:xfrm>
          <a:prstGeom prst="roundRect">
            <a:avLst>
              <a:gd name="adj" fmla="val 16667"/>
            </a:avLst>
          </a:prstGeom>
          <a:solidFill>
            <a:srgbClr val="007BC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 lIns="45720" tIns="0" rIns="45720" bIns="0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600" b="1" dirty="0">
                <a:latin typeface="Times New Roman" pitchFamily="18" charset="0"/>
              </a:rPr>
              <a:t>Pro-inflammatory </a:t>
            </a:r>
          </a:p>
          <a:p>
            <a:pPr eaLnBrk="0" hangingPunct="0">
              <a:lnSpc>
                <a:spcPct val="80000"/>
              </a:lnSpc>
            </a:pPr>
            <a:r>
              <a:rPr lang="en-US" sz="1600" b="1" dirty="0">
                <a:latin typeface="Times New Roman" pitchFamily="18" charset="0"/>
              </a:rPr>
              <a:t>mediators</a:t>
            </a:r>
          </a:p>
          <a:p>
            <a:pPr eaLnBrk="0" hangingPunct="0"/>
            <a:r>
              <a:rPr lang="en-US" sz="1200" b="1" dirty="0">
                <a:latin typeface="Times New Roman" pitchFamily="18" charset="0"/>
              </a:rPr>
              <a:t>e.g. </a:t>
            </a:r>
            <a:r>
              <a:rPr lang="en-US" sz="1200" b="1" dirty="0" err="1">
                <a:latin typeface="Times New Roman" pitchFamily="18" charset="0"/>
              </a:rPr>
              <a:t>Tumour</a:t>
            </a:r>
            <a:r>
              <a:rPr lang="en-US" sz="1200" b="1" dirty="0">
                <a:latin typeface="Times New Roman" pitchFamily="18" charset="0"/>
              </a:rPr>
              <a:t> necrosis factor, IL-1, IL-6, IL-8, </a:t>
            </a:r>
            <a:br>
              <a:rPr lang="en-US" sz="1200" b="1" dirty="0">
                <a:latin typeface="Times New Roman" pitchFamily="18" charset="0"/>
              </a:rPr>
            </a:br>
            <a:r>
              <a:rPr lang="en-US" sz="1200" b="1" dirty="0">
                <a:latin typeface="Times New Roman" pitchFamily="18" charset="0"/>
              </a:rPr>
              <a:t>nitric oxide</a:t>
            </a: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898650" y="1587501"/>
            <a:ext cx="6273800" cy="1147763"/>
            <a:chOff x="236" y="1000"/>
            <a:chExt cx="3952" cy="723"/>
          </a:xfrm>
        </p:grpSpPr>
        <p:sp>
          <p:nvSpPr>
            <p:cNvPr id="12331" name="AutoShape 43"/>
            <p:cNvSpPr>
              <a:spLocks noChangeArrowheads="1"/>
            </p:cNvSpPr>
            <p:nvPr/>
          </p:nvSpPr>
          <p:spPr bwMode="auto">
            <a:xfrm flipV="1">
              <a:off x="2852" y="1001"/>
              <a:ext cx="205" cy="722"/>
            </a:xfrm>
            <a:prstGeom prst="upArrow">
              <a:avLst>
                <a:gd name="adj1" fmla="val 40491"/>
                <a:gd name="adj2" fmla="val 36524"/>
              </a:avLst>
            </a:prstGeom>
            <a:gradFill rotWithShape="0">
              <a:gsLst>
                <a:gs pos="0">
                  <a:srgbClr val="007BC5"/>
                </a:gs>
                <a:gs pos="100000">
                  <a:srgbClr val="00395B"/>
                </a:gs>
              </a:gsLst>
              <a:lin ang="0" scaled="1"/>
            </a:gradFill>
            <a:ln>
              <a:noFill/>
            </a:ln>
            <a:effectLst>
              <a:outerShdw blurRad="63500" dist="1796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332" name="AutoShape 44"/>
            <p:cNvSpPr>
              <a:spLocks noChangeArrowheads="1"/>
            </p:cNvSpPr>
            <p:nvPr/>
          </p:nvSpPr>
          <p:spPr bwMode="auto">
            <a:xfrm rot="18432047" flipV="1">
              <a:off x="3605" y="1029"/>
              <a:ext cx="221" cy="945"/>
            </a:xfrm>
            <a:prstGeom prst="upArrow">
              <a:avLst>
                <a:gd name="adj1" fmla="val 43713"/>
                <a:gd name="adj2" fmla="val 73266"/>
              </a:avLst>
            </a:prstGeom>
            <a:solidFill>
              <a:srgbClr val="007BC5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36" y="1000"/>
              <a:ext cx="3130" cy="354"/>
              <a:chOff x="236" y="1000"/>
              <a:chExt cx="3130" cy="354"/>
            </a:xfrm>
          </p:grpSpPr>
          <p:sp>
            <p:nvSpPr>
              <p:cNvPr id="12334" name="AutoShape 46"/>
              <p:cNvSpPr>
                <a:spLocks noChangeArrowheads="1"/>
              </p:cNvSpPr>
              <p:nvPr/>
            </p:nvSpPr>
            <p:spPr bwMode="auto">
              <a:xfrm rot="16200000" flipV="1">
                <a:off x="1591" y="326"/>
                <a:ext cx="205" cy="1680"/>
              </a:xfrm>
              <a:prstGeom prst="upArrow">
                <a:avLst>
                  <a:gd name="adj1" fmla="val 40491"/>
                  <a:gd name="adj2" fmla="val 84986"/>
                </a:avLst>
              </a:prstGeom>
              <a:gradFill rotWithShape="0">
                <a:gsLst>
                  <a:gs pos="0">
                    <a:srgbClr val="F7CE5B"/>
                  </a:gs>
                  <a:gs pos="100000">
                    <a:srgbClr val="007BC5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90" name="AutoShape 47"/>
              <p:cNvSpPr>
                <a:spLocks noChangeArrowheads="1"/>
              </p:cNvSpPr>
              <p:nvPr/>
            </p:nvSpPr>
            <p:spPr bwMode="auto">
              <a:xfrm>
                <a:off x="236" y="1080"/>
                <a:ext cx="715" cy="172"/>
              </a:xfrm>
              <a:prstGeom prst="roundRect">
                <a:avLst>
                  <a:gd name="adj" fmla="val 16667"/>
                </a:avLst>
              </a:prstGeom>
              <a:solidFill>
                <a:srgbClr val="007BC5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tIns="0" rIns="45720" bIns="0" anchor="ctr">
                <a:spAutoFit/>
              </a:bodyPr>
              <a:lstStyle/>
              <a:p>
                <a:pPr algn="ctr" eaLnBrk="0" hangingPunct="0"/>
                <a:r>
                  <a:rPr lang="en-US" sz="1600" b="1" dirty="0">
                    <a:latin typeface="Times New Roman" pitchFamily="18" charset="0"/>
                  </a:rPr>
                  <a:t>Pathogen</a:t>
                </a:r>
              </a:p>
            </p:txBody>
          </p:sp>
          <p:sp>
            <p:nvSpPr>
              <p:cNvPr id="15391" name="AutoShape 48"/>
              <p:cNvSpPr>
                <a:spLocks noChangeArrowheads="1"/>
              </p:cNvSpPr>
              <p:nvPr/>
            </p:nvSpPr>
            <p:spPr bwMode="auto">
              <a:xfrm>
                <a:off x="1063" y="1083"/>
                <a:ext cx="1037" cy="172"/>
              </a:xfrm>
              <a:prstGeom prst="roundRect">
                <a:avLst>
                  <a:gd name="adj" fmla="val 16667"/>
                </a:avLst>
              </a:prstGeom>
              <a:solidFill>
                <a:srgbClr val="007BC5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tIns="0" rIns="4572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 b="1" dirty="0">
                    <a:latin typeface="Times New Roman" pitchFamily="18" charset="0"/>
                  </a:rPr>
                  <a:t>Infection</a:t>
                </a:r>
              </a:p>
            </p:txBody>
          </p:sp>
          <p:sp>
            <p:nvSpPr>
              <p:cNvPr id="15392" name="AutoShape 49"/>
              <p:cNvSpPr>
                <a:spLocks noChangeArrowheads="1"/>
              </p:cNvSpPr>
              <p:nvPr/>
            </p:nvSpPr>
            <p:spPr bwMode="auto">
              <a:xfrm>
                <a:off x="2566" y="1000"/>
                <a:ext cx="800" cy="354"/>
              </a:xfrm>
              <a:prstGeom prst="roundRect">
                <a:avLst>
                  <a:gd name="adj" fmla="val 16667"/>
                </a:avLst>
              </a:prstGeom>
              <a:solidFill>
                <a:srgbClr val="007BC5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tIns="0" rIns="45720" bIns="0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 b="1">
                    <a:latin typeface="Times New Roman" pitchFamily="18" charset="0"/>
                  </a:rPr>
                  <a:t>Host </a:t>
                </a:r>
                <a:br>
                  <a:rPr lang="en-US" sz="1600" b="1">
                    <a:latin typeface="Times New Roman" pitchFamily="18" charset="0"/>
                  </a:rPr>
                </a:br>
                <a:r>
                  <a:rPr lang="en-US" sz="1600" b="1">
                    <a:latin typeface="Times New Roman" pitchFamily="18" charset="0"/>
                  </a:rPr>
                  <a:t>responses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" y="2514600"/>
            <a:ext cx="11887200" cy="4267200"/>
          </a:xfrm>
          <a:prstGeom prst="rect">
            <a:avLst/>
          </a:prstGeom>
          <a:solidFill>
            <a:srgbClr val="007BC5"/>
          </a:solidFill>
          <a:ln w="28575">
            <a:solidFill>
              <a:srgbClr val="F7CE5B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Wingdings" pitchFamily="2" charset="2"/>
              <a:buChar char="§"/>
            </a:pPr>
            <a:r>
              <a:rPr lang="en-US" sz="3200" dirty="0">
                <a:latin typeface="Times New Roman" pitchFamily="18" charset="0"/>
              </a:rPr>
              <a:t> In </a:t>
            </a:r>
            <a:r>
              <a:rPr lang="en-US" sz="3200" b="1" dirty="0">
                <a:latin typeface="Times New Roman" pitchFamily="18" charset="0"/>
              </a:rPr>
              <a:t>1991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GB" sz="3200" dirty="0">
                <a:latin typeface="Times New Roman" pitchFamily="18" charset="0"/>
              </a:rPr>
              <a:t>The American College of Chest Physicians and the Society of Critical Care Medicine (ACCP/SCCM) at a Consensus Conference developed clear clinical definitions for the </a:t>
            </a:r>
            <a:r>
              <a:rPr lang="en-GB" sz="3200" b="1" dirty="0">
                <a:latin typeface="Times New Roman" pitchFamily="18" charset="0"/>
              </a:rPr>
              <a:t>disease continuum</a:t>
            </a:r>
            <a:r>
              <a:rPr lang="en-GB" sz="3200" dirty="0">
                <a:latin typeface="Times New Roman" pitchFamily="18" charset="0"/>
              </a:rPr>
              <a:t>.</a:t>
            </a:r>
          </a:p>
          <a:p>
            <a:pPr eaLnBrk="0" hangingPunct="0">
              <a:buFont typeface="Wingdings" pitchFamily="2" charset="2"/>
              <a:buChar char="§"/>
            </a:pPr>
            <a:endParaRPr lang="en-GB" sz="700" dirty="0">
              <a:latin typeface="Times New Roman" pitchFamily="18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n-GB" sz="3200" dirty="0">
                <a:latin typeface="Times New Roman" pitchFamily="18" charset="0"/>
              </a:rPr>
              <a:t> These groups developed three terms for the progression of clinical symptoms: SIRS, </a:t>
            </a:r>
            <a:r>
              <a:rPr lang="en-GB" sz="3200" b="1" i="1" dirty="0">
                <a:latin typeface="Times New Roman" pitchFamily="18" charset="0"/>
              </a:rPr>
              <a:t>sepsis, severe sepsis and septic shock.</a:t>
            </a:r>
            <a:r>
              <a:rPr lang="en-GB" sz="3200" b="1" dirty="0">
                <a:latin typeface="Times New Roman" pitchFamily="18" charset="0"/>
              </a:rPr>
              <a:t> </a:t>
            </a:r>
          </a:p>
          <a:p>
            <a:pPr eaLnBrk="0" hangingPunct="0">
              <a:buFont typeface="Wingdings" pitchFamily="2" charset="2"/>
              <a:buChar char="§"/>
            </a:pPr>
            <a:endParaRPr lang="en-GB" sz="900" b="1" dirty="0">
              <a:latin typeface="Times New Roman" pitchFamily="18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n-GB" sz="3200" dirty="0">
                <a:latin typeface="Times New Roman" pitchFamily="18" charset="0"/>
              </a:rPr>
              <a:t> </a:t>
            </a:r>
            <a:r>
              <a:rPr lang="en-GB" sz="3200" b="1" dirty="0">
                <a:latin typeface="Times New Roman" pitchFamily="18" charset="0"/>
              </a:rPr>
              <a:t>It </a:t>
            </a:r>
            <a:r>
              <a:rPr lang="en-GB" sz="3200" dirty="0">
                <a:latin typeface="Times New Roman" pitchFamily="18" charset="0"/>
              </a:rPr>
              <a:t>is important to realise that these stages do not necessarily imply an increasing </a:t>
            </a:r>
            <a:r>
              <a:rPr lang="en-GB" sz="3200" u="sng" dirty="0">
                <a:latin typeface="Times New Roman" pitchFamily="18" charset="0"/>
              </a:rPr>
              <a:t>severity</a:t>
            </a:r>
            <a:r>
              <a:rPr lang="en-GB" sz="3200" dirty="0">
                <a:latin typeface="Times New Roman" pitchFamily="18" charset="0"/>
              </a:rPr>
              <a:t> of infection, but rather an increasingly </a:t>
            </a:r>
            <a:r>
              <a:rPr lang="en-GB" sz="3200" u="sng" dirty="0">
                <a:latin typeface="Times New Roman" pitchFamily="18" charset="0"/>
              </a:rPr>
              <a:t>severe systemic response</a:t>
            </a:r>
            <a:r>
              <a:rPr lang="en-GB" sz="3200" dirty="0">
                <a:latin typeface="Times New Roman" pitchFamily="18" charset="0"/>
              </a:rPr>
              <a:t> to infection.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>
          <a:xfrm>
            <a:off x="2063751" y="260350"/>
            <a:ext cx="7923213" cy="99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000" b="1" u="sng" dirty="0">
                <a:latin typeface="Matura MT Script Capitals" pitchFamily="66" charset="0"/>
                <a:ea typeface="ＭＳ Ｐゴシック" charset="0"/>
              </a:rPr>
              <a:t>The disease continuum</a:t>
            </a:r>
            <a:endParaRPr lang="en-GB" sz="4000" b="1" u="sng" dirty="0">
              <a:latin typeface="Matura MT Script Capitals" pitchFamily="66" charset="0"/>
              <a:ea typeface="ＭＳ Ｐゴシック" charset="0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2508250" y="3297239"/>
            <a:ext cx="6573838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7CE5B"/>
              </a:buClr>
              <a:buSzPct val="70000"/>
            </a:pPr>
            <a:r>
              <a:rPr lang="en-US" sz="2200" b="1">
                <a:latin typeface="Times New Roman" pitchFamily="18" charset="0"/>
              </a:rPr>
              <a:t> </a:t>
            </a:r>
            <a:endParaRPr lang="en-GB" sz="2200" b="1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6389" name="Rectangle 13"/>
          <p:cNvSpPr>
            <a:spLocks noChangeArrowheads="1"/>
          </p:cNvSpPr>
          <p:nvPr/>
        </p:nvSpPr>
        <p:spPr bwMode="auto">
          <a:xfrm>
            <a:off x="9874251" y="625576"/>
            <a:ext cx="65" cy="30777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n-US" sz="2000" b="1">
              <a:latin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90675" y="1257300"/>
            <a:ext cx="8969375" cy="1163638"/>
            <a:chOff x="107504" y="1773014"/>
            <a:chExt cx="8928991" cy="1079500"/>
          </a:xfrm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107504" y="1773014"/>
              <a:ext cx="8928991" cy="10795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charset="0"/>
                <a:buNone/>
                <a:defRPr/>
              </a:pPr>
              <a:r>
                <a:rPr lang="en-US" sz="24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Infection     SIRS     Sepsis      Severe Sepsis      MOF     Death</a:t>
              </a:r>
            </a:p>
            <a:p>
              <a:pPr eaLnBrk="0" hangingPunct="0"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392" name="AutoShape 8"/>
            <p:cNvSpPr>
              <a:spLocks noChangeArrowheads="1"/>
            </p:cNvSpPr>
            <p:nvPr/>
          </p:nvSpPr>
          <p:spPr bwMode="auto">
            <a:xfrm>
              <a:off x="1403648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>
                <a:solidFill>
                  <a:srgbClr val="669900"/>
                </a:solidFill>
                <a:latin typeface="Arial" charset="0"/>
              </a:endParaRPr>
            </a:p>
          </p:txBody>
        </p:sp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>
              <a:off x="2555776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AutoShape 10"/>
            <p:cNvSpPr>
              <a:spLocks noChangeArrowheads="1"/>
            </p:cNvSpPr>
            <p:nvPr/>
          </p:nvSpPr>
          <p:spPr bwMode="auto">
            <a:xfrm>
              <a:off x="3924300" y="2060575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AutoShape 11"/>
            <p:cNvSpPr>
              <a:spLocks noChangeArrowheads="1"/>
            </p:cNvSpPr>
            <p:nvPr/>
          </p:nvSpPr>
          <p:spPr bwMode="auto">
            <a:xfrm>
              <a:off x="6372200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AutoShape 12"/>
            <p:cNvSpPr>
              <a:spLocks noChangeArrowheads="1"/>
            </p:cNvSpPr>
            <p:nvPr/>
          </p:nvSpPr>
          <p:spPr bwMode="auto">
            <a:xfrm>
              <a:off x="7524328" y="2060848"/>
              <a:ext cx="327025" cy="269875"/>
            </a:xfrm>
            <a:prstGeom prst="rightArrow">
              <a:avLst>
                <a:gd name="adj1" fmla="val 50000"/>
                <a:gd name="adj2" fmla="val 30294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349</TotalTime>
  <Words>2178</Words>
  <Application>Microsoft Office PowerPoint</Application>
  <PresentationFormat>Widescreen</PresentationFormat>
  <Paragraphs>258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Algerian</vt:lpstr>
      <vt:lpstr>AR DECODE</vt:lpstr>
      <vt:lpstr>AR DESTINE</vt:lpstr>
      <vt:lpstr>Arial</vt:lpstr>
      <vt:lpstr>Bodoni MT Black</vt:lpstr>
      <vt:lpstr>Calibri</vt:lpstr>
      <vt:lpstr>Constantia</vt:lpstr>
      <vt:lpstr>Matura MT Script Capitals</vt:lpstr>
      <vt:lpstr>Times New Roman</vt:lpstr>
      <vt:lpstr>Verdana</vt:lpstr>
      <vt:lpstr>Wingdings</vt:lpstr>
      <vt:lpstr>Wingdings 2</vt:lpstr>
      <vt:lpstr>Flow</vt:lpstr>
      <vt:lpstr> Sepsis : Pathophysiology and Dietary Management</vt:lpstr>
      <vt:lpstr>Definitions</vt:lpstr>
      <vt:lpstr>Stages of Sepsis:-</vt:lpstr>
      <vt:lpstr>PowerPoint Presentation</vt:lpstr>
      <vt:lpstr>Sepsis at a Glance</vt:lpstr>
      <vt:lpstr>PowerPoint Presentation</vt:lpstr>
      <vt:lpstr>Pathogenesis of sepsis An overview</vt:lpstr>
      <vt:lpstr>Pathogenesis of sepsis An overview</vt:lpstr>
      <vt:lpstr>The disease continuum</vt:lpstr>
      <vt:lpstr>Systemic inflammatory response syndrome (SIRS)</vt:lpstr>
      <vt:lpstr>Systemic Inflammatory Response Syndrome</vt:lpstr>
      <vt:lpstr>Clinical Progression</vt:lpstr>
      <vt:lpstr>Clinical Progression</vt:lpstr>
      <vt:lpstr>Severe sepsis – organ failures</vt:lpstr>
      <vt:lpstr>PowerPoint Presentation</vt:lpstr>
      <vt:lpstr>Sepsis is a medical emergency . . . </vt:lpstr>
      <vt:lpstr>Know the Signs &amp; Symptoms</vt:lpstr>
      <vt:lpstr>PowerPoint Presentation</vt:lpstr>
      <vt:lpstr>Complications of Sepsis</vt:lpstr>
      <vt:lpstr>Keys to Survival</vt:lpstr>
      <vt:lpstr>Dietary Management of Sepsis</vt:lpstr>
      <vt:lpstr>The Recommendations For Nutrition Therapy In Sepsis Are Summarized In Table 1.</vt:lpstr>
      <vt:lpstr>Calories</vt:lpstr>
      <vt:lpstr>Protein</vt:lpstr>
      <vt:lpstr>Lipids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BIDYUT NATH</dc:creator>
  <cp:lastModifiedBy>Santu Nandi</cp:lastModifiedBy>
  <cp:revision>72</cp:revision>
  <dcterms:created xsi:type="dcterms:W3CDTF">2006-08-16T00:00:00Z</dcterms:created>
  <dcterms:modified xsi:type="dcterms:W3CDTF">2021-10-27T03:24:04Z</dcterms:modified>
</cp:coreProperties>
</file>