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5A4BE-8321-9328-4612-0AE702E7B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6376" y="1402975"/>
            <a:ext cx="10596282" cy="2026024"/>
          </a:xfrm>
        </p:spPr>
        <p:txBody>
          <a:bodyPr>
            <a:normAutofit/>
          </a:bodyPr>
          <a:lstStyle/>
          <a:p>
            <a:r>
              <a:rPr lang="en-US" dirty="0"/>
              <a:t>              </a:t>
            </a:r>
            <a:r>
              <a:rPr lang="en-US" b="1" u="sng" dirty="0"/>
              <a:t>Topic</a:t>
            </a:r>
            <a:r>
              <a:rPr lang="en-US" dirty="0"/>
              <a:t>:-</a:t>
            </a:r>
            <a:br>
              <a:rPr lang="en-US" dirty="0"/>
            </a:br>
            <a:r>
              <a:rPr lang="en-US" dirty="0"/>
              <a:t>Calcium &amp; vitamin :-k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03F6E-424B-C415-E881-8048CCFDD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3962400" y="3693879"/>
            <a:ext cx="4948517" cy="215153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err="1"/>
              <a:t>Anukta</a:t>
            </a:r>
            <a:r>
              <a:rPr lang="en-US" dirty="0"/>
              <a:t> </a:t>
            </a:r>
            <a:r>
              <a:rPr lang="en-US" b="1" u="sng" dirty="0" err="1"/>
              <a:t>Mukhopadhyay</a:t>
            </a:r>
            <a:r>
              <a:rPr lang="en-US" dirty="0"/>
              <a:t> </a:t>
            </a:r>
          </a:p>
          <a:p>
            <a:r>
              <a:rPr lang="en-US" dirty="0"/>
              <a:t>Roll :-220340300007</a:t>
            </a:r>
          </a:p>
          <a:p>
            <a:r>
              <a:rPr lang="en-US" dirty="0"/>
              <a:t>Registration no:-202201042610 (2022-23)</a:t>
            </a:r>
          </a:p>
          <a:p>
            <a:r>
              <a:rPr lang="en-US" dirty="0"/>
              <a:t>Sub:- cc4 </a:t>
            </a:r>
          </a:p>
          <a:p>
            <a:r>
              <a:rPr lang="en-US" dirty="0" err="1"/>
              <a:t>Sem</a:t>
            </a:r>
            <a:r>
              <a:rPr lang="en-US" dirty="0"/>
              <a:t> Ii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77A747-3CCE-1A05-FB55-3954564289D3}"/>
              </a:ext>
            </a:extLst>
          </p:cNvPr>
          <p:cNvSpPr txBox="1"/>
          <p:nvPr/>
        </p:nvSpPr>
        <p:spPr>
          <a:xfrm>
            <a:off x="5046112" y="124567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644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95C28-2D1F-2885-8051-C29C91314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A5A5E126-65EB-ED00-4497-35B48C3A9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58588" y="-3279534"/>
            <a:ext cx="12694023" cy="13478748"/>
          </a:xfrm>
        </p:spPr>
      </p:pic>
    </p:spTree>
    <p:extLst>
      <p:ext uri="{BB962C8B-B14F-4D97-AF65-F5344CB8AC3E}">
        <p14:creationId xmlns:p14="http://schemas.microsoft.com/office/powerpoint/2010/main" val="1136672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F6FAA-2E36-B94D-B6C7-0061730B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095" y="519953"/>
            <a:ext cx="2312894" cy="699247"/>
          </a:xfrm>
        </p:spPr>
        <p:txBody>
          <a:bodyPr/>
          <a:lstStyle/>
          <a:p>
            <a:r>
              <a:rPr lang="en-US" dirty="0"/>
              <a:t>Calcium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45B80-9DFA-A81E-D959-11D6713BE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7" y="1936376"/>
            <a:ext cx="10624548" cy="352996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A mineral most often associated with healthy bones and teeth also plays an important function in blood </a:t>
            </a:r>
            <a:r>
              <a:rPr lang="en-US" dirty="0" err="1"/>
              <a:t>clotting,helps</a:t>
            </a:r>
            <a:r>
              <a:rPr lang="en-US" dirty="0"/>
              <a:t> muscles to contract and regulating normal heart rhythms and nerve functions .</a:t>
            </a:r>
          </a:p>
          <a:p>
            <a:pPr marL="0" indent="0">
              <a:buNone/>
            </a:pPr>
            <a:r>
              <a:rPr lang="en-US" b="1" u="sng" dirty="0"/>
              <a:t>Functions</a:t>
            </a:r>
            <a:r>
              <a:rPr lang="en-US" dirty="0"/>
              <a:t>:-</a:t>
            </a:r>
          </a:p>
          <a:p>
            <a:r>
              <a:rPr lang="en-US" dirty="0"/>
              <a:t>Bone formation</a:t>
            </a:r>
          </a:p>
          <a:p>
            <a:r>
              <a:rPr lang="en-US" dirty="0"/>
              <a:t>Tooth formation</a:t>
            </a:r>
          </a:p>
          <a:p>
            <a:r>
              <a:rPr lang="en-US" dirty="0"/>
              <a:t>Growth</a:t>
            </a:r>
          </a:p>
          <a:p>
            <a:r>
              <a:rPr lang="en-US" dirty="0"/>
              <a:t>Co-factor and regulator of biochemical reactions – </a:t>
            </a:r>
          </a:p>
          <a:p>
            <a:r>
              <a:rPr lang="en-US" dirty="0"/>
              <a:t>Blood clotting</a:t>
            </a:r>
          </a:p>
          <a:p>
            <a:r>
              <a:rPr lang="en-US" dirty="0"/>
              <a:t>Action on heart</a:t>
            </a:r>
          </a:p>
          <a:p>
            <a:r>
              <a:rPr lang="en-US" dirty="0"/>
              <a:t>Activation of enzyme</a:t>
            </a:r>
          </a:p>
          <a:p>
            <a:r>
              <a:rPr lang="en-US" dirty="0"/>
              <a:t>Release of hormones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F3A70D4-4C3C-8ABA-63B9-4112FBB11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415" y="2258815"/>
            <a:ext cx="5662079" cy="377471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26E4B7B-F0BE-9D22-ACBC-823C89E05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682" y="4127900"/>
            <a:ext cx="2569526" cy="205562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CC07CD9-715B-D092-23EB-DF68AF3BC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04" y="2353443"/>
            <a:ext cx="1952697" cy="145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66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9D935-F003-E484-FB92-36F93CD2E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036" y="-179294"/>
            <a:ext cx="7411992" cy="62573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Disease caused by deficiency and excess of calcium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u="sng" dirty="0">
                <a:solidFill>
                  <a:schemeClr val="accent1"/>
                </a:solidFill>
              </a:rPr>
              <a:t>Deficiency</a:t>
            </a:r>
            <a:r>
              <a:rPr lang="en-US" dirty="0"/>
              <a:t>:- osteoporosis</a:t>
            </a:r>
            <a:br>
              <a:rPr lang="en-US" dirty="0"/>
            </a:br>
            <a:r>
              <a:rPr lang="en-US" dirty="0"/>
              <a:t>                        Hypocalcaemia </a:t>
            </a:r>
            <a:br>
              <a:rPr lang="en-US" dirty="0"/>
            </a:br>
            <a:r>
              <a:rPr lang="en-US" dirty="0"/>
              <a:t>                        . Paresthesia of lips, tongue, fingers and feet .</a:t>
            </a:r>
            <a:br>
              <a:rPr lang="en-US" dirty="0"/>
            </a:br>
            <a:br>
              <a:rPr lang="en-US" dirty="0"/>
            </a:br>
            <a:r>
              <a:rPr lang="en-US" u="sng" dirty="0">
                <a:solidFill>
                  <a:schemeClr val="accent1"/>
                </a:solidFill>
              </a:rPr>
              <a:t>Excess</a:t>
            </a:r>
            <a:r>
              <a:rPr lang="en-US" dirty="0"/>
              <a:t> :- HYPERCALCAEMA </a:t>
            </a:r>
            <a:br>
              <a:rPr lang="en-US" dirty="0"/>
            </a:br>
            <a:r>
              <a:rPr lang="en-US" dirty="0"/>
              <a:t>                . Gastrointestinal symptoms like- anorexia, nausea, vomiting, constipation, abdominal pain.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0EA1BFCD-4D52-E063-3CCC-B3172BD48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2840" y="-1940"/>
            <a:ext cx="3689160" cy="2951328"/>
          </a:xfr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AD95C331-650C-4B98-A07F-13AF6FC86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118" y="3119719"/>
            <a:ext cx="3585882" cy="349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98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EE849-BF24-3BD3-C252-02068CB10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</a:t>
            </a:r>
            <a:r>
              <a:rPr lang="en-US" b="1" u="sng" dirty="0" err="1"/>
              <a:t>Rda</a:t>
            </a:r>
            <a:r>
              <a:rPr lang="en-US" b="1" u="sng" dirty="0"/>
              <a:t> Of calcium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68DC3F-1A08-7EC3-1DE8-C7EEB9AD1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4212" y="2165669"/>
            <a:ext cx="3718131" cy="655821"/>
          </a:xfrm>
        </p:spPr>
        <p:txBody>
          <a:bodyPr/>
          <a:lstStyle/>
          <a:p>
            <a:r>
              <a:rPr lang="en-US" dirty="0"/>
              <a:t>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D56AE-96CA-0AB2-8089-5BB46DB98F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Man</a:t>
            </a:r>
          </a:p>
          <a:p>
            <a:r>
              <a:rPr lang="en-US" dirty="0"/>
              <a:t>Woman</a:t>
            </a:r>
          </a:p>
          <a:p>
            <a:r>
              <a:rPr lang="en-US" dirty="0"/>
              <a:t>Pregnant</a:t>
            </a:r>
          </a:p>
          <a:p>
            <a:r>
              <a:rPr lang="en-US" dirty="0" err="1"/>
              <a:t>Lacting</a:t>
            </a:r>
            <a:endParaRPr lang="en-US" dirty="0"/>
          </a:p>
          <a:p>
            <a:r>
              <a:rPr lang="en-US" dirty="0"/>
              <a:t>Post menopause woman</a:t>
            </a:r>
          </a:p>
          <a:p>
            <a:r>
              <a:rPr lang="en-US" dirty="0"/>
              <a:t>Infants</a:t>
            </a:r>
          </a:p>
          <a:p>
            <a:r>
              <a:rPr lang="en-US" dirty="0"/>
              <a:t>0-6m</a:t>
            </a:r>
          </a:p>
          <a:p>
            <a:r>
              <a:rPr lang="en-US" dirty="0"/>
              <a:t>0-12m</a:t>
            </a:r>
          </a:p>
          <a:p>
            <a:r>
              <a:rPr lang="en-US" dirty="0"/>
              <a:t>Children</a:t>
            </a:r>
          </a:p>
          <a:p>
            <a:r>
              <a:rPr lang="en-US" dirty="0"/>
              <a:t>1-3y</a:t>
            </a:r>
          </a:p>
          <a:p>
            <a:r>
              <a:rPr lang="en-US" dirty="0"/>
              <a:t>4-6y</a:t>
            </a:r>
          </a:p>
          <a:p>
            <a:r>
              <a:rPr lang="en-US" dirty="0"/>
              <a:t>7-9y</a:t>
            </a:r>
          </a:p>
          <a:p>
            <a:r>
              <a:rPr lang="en-US" dirty="0"/>
              <a:t>Boys</a:t>
            </a:r>
          </a:p>
          <a:p>
            <a:r>
              <a:rPr lang="en-US" dirty="0"/>
              <a:t>10-12y</a:t>
            </a:r>
          </a:p>
          <a:p>
            <a:r>
              <a:rPr lang="en-US" dirty="0"/>
              <a:t>13-15y</a:t>
            </a:r>
          </a:p>
          <a:p>
            <a:r>
              <a:rPr lang="en-US" dirty="0"/>
              <a:t>16-8y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3BAA28-47D9-4918-C6DA-B74B3D96F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Calcium per day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332CBEF5-CC57-4A77-E61C-E3F43835B53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-358588" y="1860483"/>
            <a:ext cx="12550587" cy="499751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5424CB-5571-060D-9E9B-52657B6FEC1B}"/>
              </a:ext>
            </a:extLst>
          </p:cNvPr>
          <p:cNvSpPr txBox="1"/>
          <p:nvPr/>
        </p:nvSpPr>
        <p:spPr>
          <a:xfrm>
            <a:off x="5190564" y="251908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135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2812D-333B-BAA0-9373-AA7C0A7DE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</a:t>
            </a:r>
            <a:r>
              <a:rPr lang="en-US" b="1" u="sng" dirty="0"/>
              <a:t>Vitamin</a:t>
            </a:r>
            <a:r>
              <a:rPr lang="en-US" dirty="0"/>
              <a:t>:- </a:t>
            </a:r>
            <a:r>
              <a:rPr lang="en-US" b="1" dirty="0"/>
              <a:t>k or </a:t>
            </a:r>
            <a:r>
              <a:rPr lang="en-US" b="1" dirty="0" err="1"/>
              <a:t>phylloquinine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C3B83-EE1C-EB0D-7ABB-0B3FC1205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3"/>
            <a:ext cx="7082821" cy="262798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Vitamin k was first discovered in1934 by a Danish scientist named Dam . Vit :-K exits in nature in two forms </a:t>
            </a:r>
            <a:r>
              <a:rPr lang="en-US" dirty="0" err="1"/>
              <a:t>vit</a:t>
            </a:r>
            <a:r>
              <a:rPr lang="en-US" dirty="0"/>
              <a:t> :-K1 which is isolated from Lucerne and </a:t>
            </a:r>
            <a:r>
              <a:rPr lang="en-US" dirty="0" err="1"/>
              <a:t>vit</a:t>
            </a:r>
            <a:r>
              <a:rPr lang="en-US" dirty="0"/>
              <a:t> :-K 2 from putrid fish .</a:t>
            </a:r>
          </a:p>
          <a:p>
            <a:pPr marL="0" indent="0">
              <a:buNone/>
            </a:pPr>
            <a:r>
              <a:rPr lang="en-US" b="1" i="1" u="sng" dirty="0"/>
              <a:t>FUNCTION:- </a:t>
            </a:r>
            <a:r>
              <a:rPr lang="en-US" dirty="0" err="1"/>
              <a:t>vit</a:t>
            </a:r>
            <a:r>
              <a:rPr lang="en-US" dirty="0"/>
              <a:t> –K produces </a:t>
            </a:r>
            <a:r>
              <a:rPr lang="en-US" dirty="0" err="1"/>
              <a:t>prothombin</a:t>
            </a:r>
            <a:r>
              <a:rPr lang="en-US" dirty="0"/>
              <a:t> which helps in blood clotting, bone metabolism and heart health. </a:t>
            </a:r>
          </a:p>
          <a:p>
            <a:pPr marL="0" indent="0">
              <a:buNone/>
            </a:pPr>
            <a:r>
              <a:rPr lang="en-US" b="1" i="1" u="sng" dirty="0"/>
              <a:t>Source:- </a:t>
            </a:r>
            <a:r>
              <a:rPr lang="en-US" dirty="0"/>
              <a:t>Vit –K is found in dark green leafy vegetables but also in fruits ,</a:t>
            </a:r>
            <a:r>
              <a:rPr lang="en-US" dirty="0" err="1"/>
              <a:t>tubers,seeds</a:t>
            </a:r>
            <a:r>
              <a:rPr lang="en-US" dirty="0"/>
              <a:t> and dairy and meat products. Alfalfa is specially a rich source of vitamin k. </a:t>
            </a:r>
            <a:endParaRPr lang="en-US" b="1" i="1" u="sng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0CA652D-C0B9-3AEE-3933-E2FB74DEC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741" y="2150152"/>
            <a:ext cx="2916519" cy="194434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B70A4CC-077C-A03E-D0B5-5E5403766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3564" y="4390896"/>
            <a:ext cx="2572871" cy="166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66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7E39-6E93-979A-BC5D-634BBE3FB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 caused by deficiency and excess of </a:t>
            </a:r>
            <a:r>
              <a:rPr lang="en-US" dirty="0" err="1"/>
              <a:t>vit</a:t>
            </a:r>
            <a:r>
              <a:rPr lang="en-US" dirty="0"/>
              <a:t> -k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9F19C-07BC-3D35-7B02-6B889FCA1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841645" cy="3578244"/>
          </a:xfrm>
        </p:spPr>
        <p:txBody>
          <a:bodyPr/>
          <a:lstStyle/>
          <a:p>
            <a:r>
              <a:rPr lang="en-US" b="1" u="sng" dirty="0"/>
              <a:t>Deficiency:- </a:t>
            </a:r>
            <a:r>
              <a:rPr lang="en-US" dirty="0"/>
              <a:t>Results in osteoporosis, an  increased risk of cardiovascular disease, significant bleeding and poor bone development.</a:t>
            </a:r>
          </a:p>
          <a:p>
            <a:r>
              <a:rPr lang="en-US" b="1" u="sng" dirty="0"/>
              <a:t>Excess:-  </a:t>
            </a:r>
            <a:r>
              <a:rPr lang="en-US" dirty="0"/>
              <a:t>It manifest with the symptoms of jaundice, hemolytic anemia etc.</a:t>
            </a:r>
            <a:endParaRPr lang="en-US" b="1" u="sng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E1B30FB-09B2-CD53-8E32-C07C74351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15732"/>
            <a:ext cx="50419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70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43987-94AF-25A9-2B11-59C0B6636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RDA</a:t>
            </a:r>
            <a:r>
              <a:rPr lang="en-US" dirty="0"/>
              <a:t> </a:t>
            </a:r>
            <a:r>
              <a:rPr lang="en-US" b="1" u="sng" dirty="0"/>
              <a:t>for</a:t>
            </a:r>
            <a:r>
              <a:rPr lang="en-US" dirty="0"/>
              <a:t> </a:t>
            </a:r>
            <a:r>
              <a:rPr lang="en-US" b="1" u="sng" dirty="0"/>
              <a:t>vitamin</a:t>
            </a:r>
            <a:r>
              <a:rPr lang="en-US" dirty="0"/>
              <a:t>:- </a:t>
            </a:r>
            <a:r>
              <a:rPr lang="en-US" b="1" u="sng" dirty="0"/>
              <a:t>K</a:t>
            </a:r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EC40A04-5E40-33E8-8F5D-2D4A825D4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329136"/>
            <a:ext cx="11582400" cy="5528864"/>
          </a:xfrm>
        </p:spPr>
      </p:pic>
    </p:spTree>
    <p:extLst>
      <p:ext uri="{BB962C8B-B14F-4D97-AF65-F5344CB8AC3E}">
        <p14:creationId xmlns:p14="http://schemas.microsoft.com/office/powerpoint/2010/main" val="543837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74532-1041-DD74-99D1-9047947B9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B4F97D7-16DC-549F-43AB-87638B3E6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93490" y="0"/>
            <a:ext cx="12485490" cy="7134566"/>
          </a:xfrm>
        </p:spPr>
      </p:pic>
    </p:spTree>
    <p:extLst>
      <p:ext uri="{BB962C8B-B14F-4D97-AF65-F5344CB8AC3E}">
        <p14:creationId xmlns:p14="http://schemas.microsoft.com/office/powerpoint/2010/main" val="3517538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DBFDE-19F0-CB8B-0002-316DC9D38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7632F1B-F979-E391-4C3A-414826550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948930"/>
            <a:ext cx="12192000" cy="9144001"/>
          </a:xfrm>
        </p:spPr>
      </p:pic>
    </p:spTree>
    <p:extLst>
      <p:ext uri="{BB962C8B-B14F-4D97-AF65-F5344CB8AC3E}">
        <p14:creationId xmlns:p14="http://schemas.microsoft.com/office/powerpoint/2010/main" val="6226010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Gallery</vt:lpstr>
      <vt:lpstr>              Topic:- Calcium &amp; vitamin :-k</vt:lpstr>
      <vt:lpstr>Calcium </vt:lpstr>
      <vt:lpstr>  Disease caused by deficiency and excess of calcium   Deficiency:- osteoporosis                         Hypocalcaemia                          . Paresthesia of lips, tongue, fingers and feet .  Excess :- HYPERCALCAEMA                  . Gastrointestinal symptoms like- anorexia, nausea, vomiting, constipation, abdominal pain.</vt:lpstr>
      <vt:lpstr>                     Rda Of calcium </vt:lpstr>
      <vt:lpstr>                Vitamin:- k or phylloquinine </vt:lpstr>
      <vt:lpstr>Disease caused by deficiency and excess of vit -k</vt:lpstr>
      <vt:lpstr>RDA for vitamin:- 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CALCIUM &amp; VIT :–K </dc:title>
  <dc:creator>Anukta Mukhopadhyay</dc:creator>
  <cp:lastModifiedBy>anuktamukhopadhyay10@gmail.com</cp:lastModifiedBy>
  <cp:revision>4</cp:revision>
  <dcterms:created xsi:type="dcterms:W3CDTF">2023-08-06T11:02:32Z</dcterms:created>
  <dcterms:modified xsi:type="dcterms:W3CDTF">2023-12-13T10:18:00Z</dcterms:modified>
</cp:coreProperties>
</file>