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sldIdLst>
    <p:sldId id="256" r:id="rId2"/>
    <p:sldId id="257" r:id="rId3"/>
    <p:sldId id="261" r:id="rId4"/>
    <p:sldId id="298" r:id="rId5"/>
    <p:sldId id="299" r:id="rId6"/>
    <p:sldId id="300" r:id="rId7"/>
    <p:sldId id="301" r:id="rId8"/>
    <p:sldId id="302" r:id="rId9"/>
    <p:sldId id="303" r:id="rId10"/>
    <p:sldId id="304" r:id="rId11"/>
    <p:sldId id="305" r:id="rId12"/>
    <p:sldId id="314" r:id="rId13"/>
    <p:sldId id="315" r:id="rId14"/>
    <p:sldId id="316" r:id="rId15"/>
    <p:sldId id="317" r:id="rId16"/>
    <p:sldId id="318" r:id="rId17"/>
    <p:sldId id="319" r:id="rId18"/>
    <p:sldId id="320" r:id="rId19"/>
    <p:sldId id="321" r:id="rId20"/>
    <p:sldId id="306" r:id="rId21"/>
    <p:sldId id="308" r:id="rId22"/>
    <p:sldId id="309" r:id="rId23"/>
    <p:sldId id="310" r:id="rId24"/>
    <p:sldId id="312" r:id="rId25"/>
    <p:sldId id="311" r:id="rId26"/>
    <p:sldId id="313" r:id="rId27"/>
    <p:sldId id="262" r:id="rId28"/>
    <p:sldId id="296" r:id="rId29"/>
    <p:sldId id="263" r:id="rId30"/>
    <p:sldId id="264" r:id="rId31"/>
    <p:sldId id="265" r:id="rId32"/>
    <p:sldId id="297" r:id="rId33"/>
    <p:sldId id="266" r:id="rId34"/>
    <p:sldId id="267" r:id="rId35"/>
    <p:sldId id="268" r:id="rId36"/>
    <p:sldId id="269" r:id="rId37"/>
    <p:sldId id="270" r:id="rId38"/>
    <p:sldId id="271" r:id="rId39"/>
    <p:sldId id="272" r:id="rId40"/>
    <p:sldId id="273" r:id="rId41"/>
    <p:sldId id="274" r:id="rId42"/>
    <p:sldId id="275" r:id="rId43"/>
    <p:sldId id="276" r:id="rId44"/>
    <p:sldId id="277" r:id="rId45"/>
    <p:sldId id="278" r:id="rId46"/>
    <p:sldId id="279" r:id="rId47"/>
    <p:sldId id="280" r:id="rId48"/>
    <p:sldId id="281" r:id="rId49"/>
    <p:sldId id="282" r:id="rId50"/>
    <p:sldId id="283" r:id="rId51"/>
    <p:sldId id="287" r:id="rId52"/>
    <p:sldId id="284" r:id="rId53"/>
    <p:sldId id="285" r:id="rId54"/>
    <p:sldId id="286" r:id="rId55"/>
    <p:sldId id="288" r:id="rId56"/>
    <p:sldId id="289" r:id="rId57"/>
    <p:sldId id="290" r:id="rId58"/>
    <p:sldId id="291" r:id="rId59"/>
    <p:sldId id="292" r:id="rId60"/>
    <p:sldId id="293" r:id="rId61"/>
    <p:sldId id="294" r:id="rId62"/>
    <p:sldId id="295" r:id="rId63"/>
    <p:sldId id="322" r:id="rId64"/>
    <p:sldId id="323"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CA93276-3CA3-43A8-9B93-F56580B068E9}" type="datetimeFigureOut">
              <a:rPr lang="en-IN" smtClean="0"/>
              <a:t>08-05-2026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D3D749-A4FD-4C18-AE50-E229E770DBE4}" type="slidenum">
              <a:rPr lang="en-IN" smtClean="0"/>
              <a:t>‹#›</a:t>
            </a:fld>
            <a:endParaRPr lang="en-IN"/>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293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A93276-3CA3-43A8-9B93-F56580B068E9}" type="datetimeFigureOut">
              <a:rPr lang="en-IN" smtClean="0"/>
              <a:t>08-05-2026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D3D749-A4FD-4C18-AE50-E229E770DBE4}" type="slidenum">
              <a:rPr lang="en-IN" smtClean="0"/>
              <a:t>‹#›</a:t>
            </a:fld>
            <a:endParaRPr lang="en-IN"/>
          </a:p>
        </p:txBody>
      </p:sp>
    </p:spTree>
    <p:extLst>
      <p:ext uri="{BB962C8B-B14F-4D97-AF65-F5344CB8AC3E}">
        <p14:creationId xmlns:p14="http://schemas.microsoft.com/office/powerpoint/2010/main" val="2525449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A93276-3CA3-43A8-9B93-F56580B068E9}" type="datetimeFigureOut">
              <a:rPr lang="en-IN" smtClean="0"/>
              <a:t>08-05-2026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D3D749-A4FD-4C18-AE50-E229E770DBE4}" type="slidenum">
              <a:rPr lang="en-IN" smtClean="0"/>
              <a:t>‹#›</a:t>
            </a:fld>
            <a:endParaRPr lang="en-IN"/>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244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A93276-3CA3-43A8-9B93-F56580B068E9}" type="datetimeFigureOut">
              <a:rPr lang="en-IN" smtClean="0"/>
              <a:t>08-05-2026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D3D749-A4FD-4C18-AE50-E229E770DBE4}" type="slidenum">
              <a:rPr lang="en-IN" smtClean="0"/>
              <a:t>‹#›</a:t>
            </a:fld>
            <a:endParaRPr lang="en-IN"/>
          </a:p>
        </p:txBody>
      </p:sp>
    </p:spTree>
    <p:extLst>
      <p:ext uri="{BB962C8B-B14F-4D97-AF65-F5344CB8AC3E}">
        <p14:creationId xmlns:p14="http://schemas.microsoft.com/office/powerpoint/2010/main" val="4017139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A93276-3CA3-43A8-9B93-F56580B068E9}" type="datetimeFigureOut">
              <a:rPr lang="en-IN" smtClean="0"/>
              <a:t>08-05-2026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D3D749-A4FD-4C18-AE50-E229E770DBE4}" type="slidenum">
              <a:rPr lang="en-IN" smtClean="0"/>
              <a:t>‹#›</a:t>
            </a:fld>
            <a:endParaRPr lang="en-IN"/>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251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A93276-3CA3-43A8-9B93-F56580B068E9}" type="datetimeFigureOut">
              <a:rPr lang="en-IN" smtClean="0"/>
              <a:t>08-05-2026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9D3D749-A4FD-4C18-AE50-E229E770DBE4}" type="slidenum">
              <a:rPr lang="en-IN" smtClean="0"/>
              <a:t>‹#›</a:t>
            </a:fld>
            <a:endParaRPr lang="en-IN"/>
          </a:p>
        </p:txBody>
      </p:sp>
    </p:spTree>
    <p:extLst>
      <p:ext uri="{BB962C8B-B14F-4D97-AF65-F5344CB8AC3E}">
        <p14:creationId xmlns:p14="http://schemas.microsoft.com/office/powerpoint/2010/main" val="1433041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A93276-3CA3-43A8-9B93-F56580B068E9}" type="datetimeFigureOut">
              <a:rPr lang="en-IN" smtClean="0"/>
              <a:t>08-05-2026</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9D3D749-A4FD-4C18-AE50-E229E770DBE4}" type="slidenum">
              <a:rPr lang="en-IN" smtClean="0"/>
              <a:t>‹#›</a:t>
            </a:fld>
            <a:endParaRPr lang="en-IN"/>
          </a:p>
        </p:txBody>
      </p:sp>
    </p:spTree>
    <p:extLst>
      <p:ext uri="{BB962C8B-B14F-4D97-AF65-F5344CB8AC3E}">
        <p14:creationId xmlns:p14="http://schemas.microsoft.com/office/powerpoint/2010/main" val="3553059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A93276-3CA3-43A8-9B93-F56580B068E9}" type="datetimeFigureOut">
              <a:rPr lang="en-IN" smtClean="0"/>
              <a:t>08-05-2026</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9D3D749-A4FD-4C18-AE50-E229E770DBE4}" type="slidenum">
              <a:rPr lang="en-IN" smtClean="0"/>
              <a:t>‹#›</a:t>
            </a:fld>
            <a:endParaRPr lang="en-IN"/>
          </a:p>
        </p:txBody>
      </p:sp>
    </p:spTree>
    <p:extLst>
      <p:ext uri="{BB962C8B-B14F-4D97-AF65-F5344CB8AC3E}">
        <p14:creationId xmlns:p14="http://schemas.microsoft.com/office/powerpoint/2010/main" val="825670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A93276-3CA3-43A8-9B93-F56580B068E9}" type="datetimeFigureOut">
              <a:rPr lang="en-IN" smtClean="0"/>
              <a:t>08-05-2026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9D3D749-A4FD-4C18-AE50-E229E770DBE4}" type="slidenum">
              <a:rPr lang="en-IN" smtClean="0"/>
              <a:t>‹#›</a:t>
            </a:fld>
            <a:endParaRPr lang="en-IN"/>
          </a:p>
        </p:txBody>
      </p:sp>
    </p:spTree>
    <p:extLst>
      <p:ext uri="{BB962C8B-B14F-4D97-AF65-F5344CB8AC3E}">
        <p14:creationId xmlns:p14="http://schemas.microsoft.com/office/powerpoint/2010/main" val="1294550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A93276-3CA3-43A8-9B93-F56580B068E9}" type="datetimeFigureOut">
              <a:rPr lang="en-IN" smtClean="0"/>
              <a:t>08-05-2026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9D3D749-A4FD-4C18-AE50-E229E770DBE4}" type="slidenum">
              <a:rPr lang="en-IN" smtClean="0"/>
              <a:t>‹#›</a:t>
            </a:fld>
            <a:endParaRPr lang="en-IN"/>
          </a:p>
        </p:txBody>
      </p:sp>
    </p:spTree>
    <p:extLst>
      <p:ext uri="{BB962C8B-B14F-4D97-AF65-F5344CB8AC3E}">
        <p14:creationId xmlns:p14="http://schemas.microsoft.com/office/powerpoint/2010/main" val="186766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A93276-3CA3-43A8-9B93-F56580B068E9}" type="datetimeFigureOut">
              <a:rPr lang="en-IN" smtClean="0"/>
              <a:t>08-05-2026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9D3D749-A4FD-4C18-AE50-E229E770DBE4}" type="slidenum">
              <a:rPr lang="en-IN" smtClean="0"/>
              <a:t>‹#›</a:t>
            </a:fld>
            <a:endParaRPr lang="en-IN"/>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915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CA93276-3CA3-43A8-9B93-F56580B068E9}" type="datetimeFigureOut">
              <a:rPr lang="en-IN" smtClean="0"/>
              <a:t>08-05-2026</a:t>
            </a:fld>
            <a:endParaRPr lang="en-IN"/>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IN"/>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9D3D749-A4FD-4C18-AE50-E229E770DBE4}" type="slidenum">
              <a:rPr lang="en-IN" smtClean="0"/>
              <a:t>‹#›</a:t>
            </a:fld>
            <a:endParaRPr lang="en-IN"/>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909691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63AD7-A3EC-BE5B-6F9D-70C436AC70FE}"/>
              </a:ext>
            </a:extLst>
          </p:cNvPr>
          <p:cNvSpPr>
            <a:spLocks noGrp="1"/>
          </p:cNvSpPr>
          <p:nvPr>
            <p:ph type="ctrTitle"/>
          </p:nvPr>
        </p:nvSpPr>
        <p:spPr/>
        <p:txBody>
          <a:bodyPr>
            <a:normAutofit/>
          </a:bodyPr>
          <a:lstStyle/>
          <a:p>
            <a:r>
              <a:rPr lang="en-US" sz="6000" dirty="0">
                <a:latin typeface="Algerian" panose="04020705040A02060702" pitchFamily="82" charset="0"/>
                <a:cs typeface="Times New Roman" panose="02020603050405020304" pitchFamily="18" charset="0"/>
              </a:rPr>
              <a:t>Introducing India</a:t>
            </a:r>
            <a:r>
              <a:rPr lang="en-US" sz="4000" dirty="0">
                <a:latin typeface="Times New Roman" panose="02020603050405020304" pitchFamily="18" charset="0"/>
                <a:cs typeface="Times New Roman" panose="02020603050405020304" pitchFamily="18" charset="0"/>
              </a:rPr>
              <a:t> (Part-2)</a:t>
            </a:r>
            <a:endParaRPr lang="en-IN" sz="40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0C9EBB05-842E-D58E-8552-DEAF251D192F}"/>
              </a:ext>
            </a:extLst>
          </p:cNvPr>
          <p:cNvSpPr>
            <a:spLocks noGrp="1"/>
          </p:cNvSpPr>
          <p:nvPr>
            <p:ph type="subTitle" idx="1"/>
          </p:nvPr>
        </p:nvSpPr>
        <p:spPr/>
        <p:txBody>
          <a:bodyPr>
            <a:normAutofit fontScale="92500" lnSpcReduction="20000"/>
          </a:bodyPr>
          <a:lstStyle/>
          <a:p>
            <a:r>
              <a:rPr lang="en-US" sz="2000" b="1" dirty="0">
                <a:latin typeface="Times New Roman" panose="02020603050405020304" pitchFamily="18" charset="0"/>
                <a:cs typeface="Times New Roman" panose="02020603050405020304" pitchFamily="18" charset="0"/>
              </a:rPr>
              <a:t>Dr. Sanchali Banerjee</a:t>
            </a:r>
          </a:p>
          <a:p>
            <a:r>
              <a:rPr lang="en-US" sz="2000" b="1" dirty="0">
                <a:latin typeface="Times New Roman" panose="02020603050405020304" pitchFamily="18" charset="0"/>
                <a:cs typeface="Times New Roman" panose="02020603050405020304" pitchFamily="18" charset="0"/>
              </a:rPr>
              <a:t>Assistant professor</a:t>
            </a:r>
          </a:p>
          <a:p>
            <a:r>
              <a:rPr lang="en-IN" sz="2000" b="1" dirty="0">
                <a:latin typeface="Times New Roman" panose="02020603050405020304" pitchFamily="18" charset="0"/>
                <a:cs typeface="Times New Roman" panose="02020603050405020304" pitchFamily="18" charset="0"/>
              </a:rPr>
              <a:t>Department of Philosophy</a:t>
            </a:r>
          </a:p>
          <a:p>
            <a:r>
              <a:rPr lang="en-IN" sz="2000" b="1" dirty="0">
                <a:latin typeface="Times New Roman" panose="02020603050405020304" pitchFamily="18" charset="0"/>
                <a:cs typeface="Times New Roman" panose="02020603050405020304" pitchFamily="18" charset="0"/>
              </a:rPr>
              <a:t>Bejoy Narayan Mahavidyalaya</a:t>
            </a:r>
          </a:p>
        </p:txBody>
      </p:sp>
    </p:spTree>
    <p:extLst>
      <p:ext uri="{BB962C8B-B14F-4D97-AF65-F5344CB8AC3E}">
        <p14:creationId xmlns:p14="http://schemas.microsoft.com/office/powerpoint/2010/main" val="992440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675C2-8402-F57D-6ADF-A395555E491B}"/>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Manipuri</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3118DFAF-2DD0-A756-0801-4B1AD5BD2C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20465" y="2224086"/>
            <a:ext cx="3091041" cy="3762294"/>
          </a:xfrm>
          <a:prstGeom prst="rect">
            <a:avLst/>
          </a:prstGeom>
        </p:spPr>
      </p:pic>
      <p:sp>
        <p:nvSpPr>
          <p:cNvPr id="4" name="Text Placeholder 3">
            <a:extLst>
              <a:ext uri="{FF2B5EF4-FFF2-40B4-BE49-F238E27FC236}">
                <a16:creationId xmlns:a16="http://schemas.microsoft.com/office/drawing/2014/main" id="{CF58448F-788A-77D9-F9BD-2C7E6AAC9BEF}"/>
              </a:ext>
            </a:extLst>
          </p:cNvPr>
          <p:cNvSpPr>
            <a:spLocks noGrp="1"/>
          </p:cNvSpPr>
          <p:nvPr>
            <p:ph type="body" sz="half" idx="2"/>
          </p:nvPr>
        </p:nvSpPr>
        <p:spPr/>
        <p:txBody>
          <a:bodyPr>
            <a:normAutofit fontScale="70000" lnSpcReduction="20000"/>
          </a:bodyPr>
          <a:lstStyle/>
          <a:p>
            <a:r>
              <a:rPr lang="en-US" sz="2800" dirty="0">
                <a:latin typeface="Times New Roman" panose="02020603050405020304" pitchFamily="18" charset="0"/>
                <a:cs typeface="Times New Roman" panose="02020603050405020304" pitchFamily="18" charset="0"/>
              </a:rPr>
              <a:t>Manipuri dance is a major Indian classical dance form from the state Manipur, characterized by its graceful, fluid and lyrical movements. This dance symbolizes the eternal love between Radha and Krishna. It is performed in temple courtyards through the night, while devotees watch in rapt attention. The costume is dramatic. Women wear stiff, barre-shaped skirts, called </a:t>
            </a:r>
            <a:r>
              <a:rPr lang="en-US" sz="2800" i="1" dirty="0" err="1">
                <a:latin typeface="Times New Roman" panose="02020603050405020304" pitchFamily="18" charset="0"/>
                <a:cs typeface="Times New Roman" panose="02020603050405020304" pitchFamily="18" charset="0"/>
              </a:rPr>
              <a:t>poloi</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Men wear bright colored dhotis called </a:t>
            </a:r>
            <a:r>
              <a:rPr lang="en-US" sz="2800" i="1" dirty="0" err="1">
                <a:latin typeface="Times New Roman" panose="02020603050405020304" pitchFamily="18" charset="0"/>
                <a:cs typeface="Times New Roman" panose="02020603050405020304" pitchFamily="18" charset="0"/>
              </a:rPr>
              <a:t>dhoras</a:t>
            </a:r>
            <a:r>
              <a:rPr lang="en-US" sz="2800" dirty="0">
                <a:latin typeface="Times New Roman" panose="02020603050405020304" pitchFamily="18" charset="0"/>
                <a:cs typeface="Times New Roman" panose="02020603050405020304" pitchFamily="18" charset="0"/>
              </a:rPr>
              <a:t> that cover their bodies from the waist down. </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3049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31AAC-F9D8-411E-1D03-29CAEF859D5D}"/>
              </a:ext>
            </a:extLst>
          </p:cNvPr>
          <p:cNvSpPr>
            <a:spLocks noGrp="1"/>
          </p:cNvSpPr>
          <p:nvPr>
            <p:ph type="title"/>
          </p:nvPr>
        </p:nvSpPr>
        <p:spPr/>
        <p:txBody>
          <a:bodyPr/>
          <a:lstStyle/>
          <a:p>
            <a:r>
              <a:rPr lang="en-US" sz="3600" b="1" dirty="0" err="1">
                <a:latin typeface="Times New Roman" panose="02020603050405020304" pitchFamily="18" charset="0"/>
                <a:cs typeface="Times New Roman" panose="02020603050405020304" pitchFamily="18" charset="0"/>
              </a:rPr>
              <a:t>satriya</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745D4523-30BC-3CA3-B90A-4080559ECF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9458" y="2208869"/>
            <a:ext cx="3772694" cy="3810931"/>
          </a:xfrm>
          <a:prstGeom prst="rect">
            <a:avLst/>
          </a:prstGeom>
        </p:spPr>
      </p:pic>
      <p:sp>
        <p:nvSpPr>
          <p:cNvPr id="4" name="Text Placeholder 3">
            <a:extLst>
              <a:ext uri="{FF2B5EF4-FFF2-40B4-BE49-F238E27FC236}">
                <a16:creationId xmlns:a16="http://schemas.microsoft.com/office/drawing/2014/main" id="{DF4AA125-FAA3-94BB-C7E3-055D3443A8A9}"/>
              </a:ext>
            </a:extLst>
          </p:cNvPr>
          <p:cNvSpPr>
            <a:spLocks noGrp="1"/>
          </p:cNvSpPr>
          <p:nvPr>
            <p:ph type="body" sz="half" idx="2"/>
          </p:nvPr>
        </p:nvSpPr>
        <p:spPr/>
        <p:txBody>
          <a:bodyPr>
            <a:normAutofit/>
          </a:bodyPr>
          <a:lstStyle/>
          <a:p>
            <a:r>
              <a:rPr lang="en-US" sz="2400" dirty="0" err="1">
                <a:latin typeface="Times New Roman" panose="02020603050405020304" pitchFamily="18" charset="0"/>
                <a:cs typeface="Times New Roman" panose="02020603050405020304" pitchFamily="18" charset="0"/>
              </a:rPr>
              <a:t>Satriya</a:t>
            </a:r>
            <a:r>
              <a:rPr lang="en-US" sz="2400" dirty="0">
                <a:latin typeface="Times New Roman" panose="02020603050405020304" pitchFamily="18" charset="0"/>
                <a:cs typeface="Times New Roman" panose="02020603050405020304" pitchFamily="18" charset="0"/>
              </a:rPr>
              <a:t> dance is 500-year-old major Indian classical dance form from the Vaishnavite monasteries of Assam. It is a devotional art form that tells mythological stories through graceful, codified movements and hand gestures, performed on stage by both men and women.  </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770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34256-3808-627E-6CDC-547D15CB2A0D}"/>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Folk dances in India</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EE00BAA2-B242-2842-86EA-D9F731FD81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28853" y="2543175"/>
            <a:ext cx="4149212" cy="4024773"/>
          </a:xfrm>
          <a:prstGeom prst="rect">
            <a:avLst/>
          </a:prstGeom>
        </p:spPr>
      </p:pic>
      <p:sp>
        <p:nvSpPr>
          <p:cNvPr id="4" name="Text Placeholder 3">
            <a:extLst>
              <a:ext uri="{FF2B5EF4-FFF2-40B4-BE49-F238E27FC236}">
                <a16:creationId xmlns:a16="http://schemas.microsoft.com/office/drawing/2014/main" id="{4BE23DE7-1311-DCD5-6724-FC71EA4C27B4}"/>
              </a:ext>
            </a:extLst>
          </p:cNvPr>
          <p:cNvSpPr>
            <a:spLocks noGrp="1"/>
          </p:cNvSpPr>
          <p:nvPr>
            <p:ph type="body" sz="half" idx="2"/>
          </p:nvPr>
        </p:nvSpPr>
        <p:spPr/>
        <p:txBody>
          <a:bodyPr>
            <a:normAutofit/>
          </a:bodyPr>
          <a:lstStyle/>
          <a:p>
            <a:r>
              <a:rPr lang="en-US" sz="2800" dirty="0">
                <a:latin typeface="Times New Roman" panose="02020603050405020304" pitchFamily="18" charset="0"/>
                <a:cs typeface="Times New Roman" panose="02020603050405020304" pitchFamily="18" charset="0"/>
              </a:rPr>
              <a:t>India’s folk dances are colorful &amp; expressive. Many dances are performed to celebrate harvest or pray for a good crop.</a:t>
            </a:r>
          </a:p>
          <a:p>
            <a:r>
              <a:rPr lang="en-US" sz="2800" dirty="0">
                <a:latin typeface="Times New Roman" panose="02020603050405020304" pitchFamily="18" charset="0"/>
                <a:cs typeface="Times New Roman" panose="02020603050405020304" pitchFamily="18" charset="0"/>
              </a:rPr>
              <a:t>The audience also can join in this dance.  </a:t>
            </a:r>
            <a:endParaRPr lang="en-I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477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7488-B5B3-F504-F692-18EC84807FA9}"/>
              </a:ext>
            </a:extLst>
          </p:cNvPr>
          <p:cNvSpPr>
            <a:spLocks noGrp="1"/>
          </p:cNvSpPr>
          <p:nvPr>
            <p:ph type="title"/>
          </p:nvPr>
        </p:nvSpPr>
        <p:spPr/>
        <p:txBody>
          <a:bodyPr/>
          <a:lstStyle/>
          <a:p>
            <a:r>
              <a:rPr lang="en-US" sz="3600" b="1" dirty="0" err="1">
                <a:latin typeface="Times New Roman" panose="02020603050405020304" pitchFamily="18" charset="0"/>
                <a:cs typeface="Times New Roman" panose="02020603050405020304" pitchFamily="18" charset="0"/>
              </a:rPr>
              <a:t>ghoomar</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2C28DF02-B580-0836-640B-1F9E059492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08956" y="2208870"/>
            <a:ext cx="3991896" cy="2953066"/>
          </a:xfrm>
          <a:prstGeom prst="rect">
            <a:avLst/>
          </a:prstGeom>
        </p:spPr>
      </p:pic>
      <p:sp>
        <p:nvSpPr>
          <p:cNvPr id="4" name="Text Placeholder 3">
            <a:extLst>
              <a:ext uri="{FF2B5EF4-FFF2-40B4-BE49-F238E27FC236}">
                <a16:creationId xmlns:a16="http://schemas.microsoft.com/office/drawing/2014/main" id="{2386D924-493C-C9C8-8D5C-5581F74DDEDD}"/>
              </a:ext>
            </a:extLst>
          </p:cNvPr>
          <p:cNvSpPr>
            <a:spLocks noGrp="1"/>
          </p:cNvSpPr>
          <p:nvPr>
            <p:ph type="body" sz="half" idx="2"/>
          </p:nvPr>
        </p:nvSpPr>
        <p:spPr/>
        <p:txBody>
          <a:bodyPr>
            <a:normAutofit/>
          </a:bodyPr>
          <a:lstStyle/>
          <a:p>
            <a:r>
              <a:rPr lang="en-US" sz="2400" dirty="0">
                <a:latin typeface="Times New Roman" panose="02020603050405020304" pitchFamily="18" charset="0"/>
                <a:cs typeface="Times New Roman" panose="02020603050405020304" pitchFamily="18" charset="0"/>
              </a:rPr>
              <a:t>This dance has its origin in the desert side of </a:t>
            </a:r>
            <a:r>
              <a:rPr lang="en-US" sz="2400" dirty="0" err="1">
                <a:latin typeface="Times New Roman" panose="02020603050405020304" pitchFamily="18" charset="0"/>
                <a:cs typeface="Times New Roman" panose="02020603050405020304" pitchFamily="18" charset="0"/>
              </a:rPr>
              <a:t>Rajasthsan</a:t>
            </a:r>
            <a:r>
              <a:rPr lang="en-US" sz="2400" dirty="0">
                <a:latin typeface="Times New Roman" panose="02020603050405020304" pitchFamily="18" charset="0"/>
                <a:cs typeface="Times New Roman" panose="02020603050405020304" pitchFamily="18" charset="0"/>
              </a:rPr>
              <a:t>. Women wearing colorful </a:t>
            </a:r>
            <a:r>
              <a:rPr lang="en-US" sz="2400" dirty="0" err="1">
                <a:latin typeface="Times New Roman" panose="02020603050405020304" pitchFamily="18" charset="0"/>
                <a:cs typeface="Times New Roman" panose="02020603050405020304" pitchFamily="18" charset="0"/>
              </a:rPr>
              <a:t>ghagra</a:t>
            </a:r>
            <a:r>
              <a:rPr lang="en-US" sz="2400" dirty="0">
                <a:latin typeface="Times New Roman" panose="02020603050405020304" pitchFamily="18" charset="0"/>
                <a:cs typeface="Times New Roman" panose="02020603050405020304" pitchFamily="18" charset="0"/>
              </a:rPr>
              <a:t> cholis cover their faces with long veils and their wide skirts twirling to the rhythm. This dance dedicates its honor to the goddess Saraswati.</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4855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F290-CBB1-C1A2-9224-F712E7233E03}"/>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bhangra</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224C5ED9-FB25-1629-06FF-A9E8EF8BC41F}"/>
              </a:ext>
            </a:extLst>
          </p:cNvPr>
          <p:cNvSpPr>
            <a:spLocks noGrp="1"/>
          </p:cNvSpPr>
          <p:nvPr>
            <p:ph type="body" sz="half" idx="2"/>
          </p:nvPr>
        </p:nvSpPr>
        <p:spPr/>
        <p:txBody>
          <a:bodyPr>
            <a:normAutofit/>
          </a:bodyPr>
          <a:lstStyle/>
          <a:p>
            <a:r>
              <a:rPr lang="en-US" sz="2400" dirty="0">
                <a:latin typeface="Times New Roman" panose="02020603050405020304" pitchFamily="18" charset="0"/>
                <a:cs typeface="Times New Roman" panose="02020603050405020304" pitchFamily="18" charset="0"/>
              </a:rPr>
              <a:t>From the state of Punjab, it is one of the best-known folk dances. It is performed mainly during </a:t>
            </a:r>
            <a:r>
              <a:rPr lang="en-US" sz="2400" dirty="0" err="1">
                <a:latin typeface="Times New Roman" panose="02020603050405020304" pitchFamily="18" charset="0"/>
                <a:cs typeface="Times New Roman" panose="02020603050405020304" pitchFamily="18" charset="0"/>
              </a:rPr>
              <a:t>Lohri</a:t>
            </a:r>
            <a:r>
              <a:rPr lang="en-US" sz="2400" dirty="0">
                <a:latin typeface="Times New Roman" panose="02020603050405020304" pitchFamily="18" charset="0"/>
                <a:cs typeface="Times New Roman" panose="02020603050405020304" pitchFamily="18" charset="0"/>
              </a:rPr>
              <a:t>- a harvest festival. Men (and sometimes women) dance to the loud beat of the </a:t>
            </a:r>
            <a:r>
              <a:rPr lang="en-US" sz="2400" dirty="0" err="1">
                <a:latin typeface="Times New Roman" panose="02020603050405020304" pitchFamily="18" charset="0"/>
                <a:cs typeface="Times New Roman" panose="02020603050405020304" pitchFamily="18" charset="0"/>
              </a:rPr>
              <a:t>dhol</a:t>
            </a:r>
            <a:r>
              <a:rPr lang="en-US" sz="2400" dirty="0">
                <a:latin typeface="Times New Roman" panose="02020603050405020304" pitchFamily="18" charset="0"/>
                <a:cs typeface="Times New Roman" panose="02020603050405020304" pitchFamily="18" charset="0"/>
              </a:rPr>
              <a:t> and there is much movements of the shoulders and feet. </a:t>
            </a:r>
            <a:endParaRPr lang="en-IN" sz="2400" dirty="0">
              <a:latin typeface="Times New Roman" panose="02020603050405020304" pitchFamily="18"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59863C72-490D-FB99-31F3-0CDE14135E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3987" y="1887795"/>
            <a:ext cx="4611329" cy="3569108"/>
          </a:xfrm>
          <a:prstGeom prst="rect">
            <a:avLst/>
          </a:prstGeom>
        </p:spPr>
      </p:pic>
    </p:spTree>
    <p:extLst>
      <p:ext uri="{BB962C8B-B14F-4D97-AF65-F5344CB8AC3E}">
        <p14:creationId xmlns:p14="http://schemas.microsoft.com/office/powerpoint/2010/main" val="425586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1FE56-1970-2DED-6F6F-541106456134}"/>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garba</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D9677791-5001-1BAF-DC4C-974331A29F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5999" y="1773267"/>
            <a:ext cx="4837471" cy="3762293"/>
          </a:xfrm>
          <a:prstGeom prst="rect">
            <a:avLst/>
          </a:prstGeom>
        </p:spPr>
      </p:pic>
      <p:sp>
        <p:nvSpPr>
          <p:cNvPr id="4" name="Text Placeholder 3">
            <a:extLst>
              <a:ext uri="{FF2B5EF4-FFF2-40B4-BE49-F238E27FC236}">
                <a16:creationId xmlns:a16="http://schemas.microsoft.com/office/drawing/2014/main" id="{7B2A0441-7450-F32C-C998-D45A8DA1C05E}"/>
              </a:ext>
            </a:extLst>
          </p:cNvPr>
          <p:cNvSpPr>
            <a:spLocks noGrp="1"/>
          </p:cNvSpPr>
          <p:nvPr>
            <p:ph type="body" sz="half" idx="2"/>
          </p:nvPr>
        </p:nvSpPr>
        <p:spPr/>
        <p:txBody>
          <a:bodyPr>
            <a:normAutofit/>
          </a:bodyPr>
          <a:lstStyle/>
          <a:p>
            <a:r>
              <a:rPr lang="en-US" sz="2000" dirty="0">
                <a:latin typeface="Times New Roman" panose="02020603050405020304" pitchFamily="18" charset="0"/>
                <a:cs typeface="Times New Roman" panose="02020603050405020304" pitchFamily="18" charset="0"/>
              </a:rPr>
              <a:t>The Garba is a high energy folk dance from Gujrat. In its original form, women would form a circle and dance with a mud lamp on their heads. They would clap their hands to a rhythm and twirl vigorously. Men and women both perform this dance at weddings, festivals and specially during the nine-day festival called Navratri.  </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7200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83EC2-0066-20D2-9C2E-CDA8A08C4743}"/>
              </a:ext>
            </a:extLst>
          </p:cNvPr>
          <p:cNvSpPr>
            <a:spLocks noGrp="1"/>
          </p:cNvSpPr>
          <p:nvPr>
            <p:ph type="title"/>
          </p:nvPr>
        </p:nvSpPr>
        <p:spPr/>
        <p:txBody>
          <a:bodyPr/>
          <a:lstStyle/>
          <a:p>
            <a:r>
              <a:rPr lang="en-US" sz="3600" b="1" dirty="0" err="1">
                <a:latin typeface="Times New Roman" panose="02020603050405020304" pitchFamily="18" charset="0"/>
                <a:cs typeface="Times New Roman" panose="02020603050405020304" pitchFamily="18" charset="0"/>
              </a:rPr>
              <a:t>lavani</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E207F626-6268-B558-02CA-180FD2D9C4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58347" y="1944051"/>
            <a:ext cx="4591665" cy="3640671"/>
          </a:xfrm>
          <a:prstGeom prst="rect">
            <a:avLst/>
          </a:prstGeom>
        </p:spPr>
      </p:pic>
      <p:sp>
        <p:nvSpPr>
          <p:cNvPr id="4" name="Text Placeholder 3">
            <a:extLst>
              <a:ext uri="{FF2B5EF4-FFF2-40B4-BE49-F238E27FC236}">
                <a16:creationId xmlns:a16="http://schemas.microsoft.com/office/drawing/2014/main" id="{F10D6B78-A11F-1F06-BA59-E74F4C38C615}"/>
              </a:ext>
            </a:extLst>
          </p:cNvPr>
          <p:cNvSpPr>
            <a:spLocks noGrp="1"/>
          </p:cNvSpPr>
          <p:nvPr>
            <p:ph type="body" sz="half" idx="2"/>
          </p:nvPr>
        </p:nvSpPr>
        <p:spPr/>
        <p:txBody>
          <a:bodyPr>
            <a:normAutofit/>
          </a:bodyPr>
          <a:lstStyle/>
          <a:p>
            <a:r>
              <a:rPr lang="en-US" sz="2400" dirty="0">
                <a:latin typeface="Times New Roman" panose="02020603050405020304" pitchFamily="18" charset="0"/>
                <a:cs typeface="Times New Roman" panose="02020603050405020304" pitchFamily="18" charset="0"/>
              </a:rPr>
              <a:t>Lavani is a dance that is hundred of years old and is performed in </a:t>
            </a:r>
            <a:r>
              <a:rPr lang="en-US" sz="2400" dirty="0" err="1">
                <a:latin typeface="Times New Roman" panose="02020603050405020304" pitchFamily="18" charset="0"/>
                <a:cs typeface="Times New Roman" panose="02020603050405020304" pitchFamily="18" charset="0"/>
              </a:rPr>
              <a:t>Maharasthra</a:t>
            </a:r>
            <a:r>
              <a:rPr lang="en-US" sz="2400" dirty="0">
                <a:latin typeface="Times New Roman" panose="02020603050405020304" pitchFamily="18" charset="0"/>
                <a:cs typeface="Times New Roman" panose="02020603050405020304" pitchFamily="18" charset="0"/>
              </a:rPr>
              <a:t>, parts of Karnataka and Madhya Pradesh. It is traditionally performed by women wearing nine-yard sarees, and is a mixture of song and dance. </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8501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CAFD-DA33-6020-7094-6976AF73B1F7}"/>
              </a:ext>
            </a:extLst>
          </p:cNvPr>
          <p:cNvSpPr>
            <a:spLocks noGrp="1"/>
          </p:cNvSpPr>
          <p:nvPr>
            <p:ph type="title"/>
          </p:nvPr>
        </p:nvSpPr>
        <p:spPr/>
        <p:txBody>
          <a:bodyPr/>
          <a:lstStyle/>
          <a:p>
            <a:r>
              <a:rPr lang="en-US" sz="3600" b="1" dirty="0" err="1">
                <a:latin typeface="Times New Roman" panose="02020603050405020304" pitchFamily="18" charset="0"/>
                <a:cs typeface="Times New Roman" panose="02020603050405020304" pitchFamily="18" charset="0"/>
              </a:rPr>
              <a:t>chhau</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3CCD5288-AA28-3910-F251-72897ABBFB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00" y="1520959"/>
            <a:ext cx="5678488" cy="3787507"/>
          </a:xfrm>
          <a:prstGeom prst="rect">
            <a:avLst/>
          </a:prstGeom>
        </p:spPr>
      </p:pic>
      <p:sp>
        <p:nvSpPr>
          <p:cNvPr id="4" name="Text Placeholder 3">
            <a:extLst>
              <a:ext uri="{FF2B5EF4-FFF2-40B4-BE49-F238E27FC236}">
                <a16:creationId xmlns:a16="http://schemas.microsoft.com/office/drawing/2014/main" id="{E6F685B0-ACA1-0A8C-D9C6-E206F8783626}"/>
              </a:ext>
            </a:extLst>
          </p:cNvPr>
          <p:cNvSpPr>
            <a:spLocks noGrp="1"/>
          </p:cNvSpPr>
          <p:nvPr>
            <p:ph type="body" sz="half" idx="2"/>
          </p:nvPr>
        </p:nvSpPr>
        <p:spPr/>
        <p:txBody>
          <a:bodyPr>
            <a:normAutofit/>
          </a:bodyPr>
          <a:lstStyle/>
          <a:p>
            <a:r>
              <a:rPr lang="en-US" sz="2800" dirty="0" err="1">
                <a:latin typeface="Times New Roman" panose="02020603050405020304" pitchFamily="18" charset="0"/>
                <a:cs typeface="Times New Roman" panose="02020603050405020304" pitchFamily="18" charset="0"/>
              </a:rPr>
              <a:t>Chhau</a:t>
            </a:r>
            <a:r>
              <a:rPr lang="en-US" sz="2800" dirty="0">
                <a:latin typeface="Times New Roman" panose="02020603050405020304" pitchFamily="18" charset="0"/>
                <a:cs typeface="Times New Roman" panose="02020603050405020304" pitchFamily="18" charset="0"/>
              </a:rPr>
              <a:t> is a popular tribal dance, performed in different ways in several of the eastern states. </a:t>
            </a:r>
            <a:endParaRPr lang="en-I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9335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4BBB1-E145-16C5-98CC-223B16838137}"/>
              </a:ext>
            </a:extLst>
          </p:cNvPr>
          <p:cNvSpPr>
            <a:spLocks noGrp="1"/>
          </p:cNvSpPr>
          <p:nvPr>
            <p:ph type="title"/>
          </p:nvPr>
        </p:nvSpPr>
        <p:spPr/>
        <p:txBody>
          <a:bodyPr/>
          <a:lstStyle/>
          <a:p>
            <a:r>
              <a:rPr lang="en-US" sz="3600" b="1" dirty="0" err="1">
                <a:latin typeface="Times New Roman" panose="02020603050405020304" pitchFamily="18" charset="0"/>
                <a:cs typeface="Times New Roman" panose="02020603050405020304" pitchFamily="18" charset="0"/>
              </a:rPr>
              <a:t>bihu</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2E1A773-64E1-2697-1A77-634558BA641F}"/>
              </a:ext>
            </a:extLst>
          </p:cNvPr>
          <p:cNvSpPr>
            <a:spLocks noGrp="1"/>
          </p:cNvSpPr>
          <p:nvPr>
            <p:ph type="body" sz="half" idx="2"/>
          </p:nvPr>
        </p:nvSpPr>
        <p:spPr/>
        <p:txBody>
          <a:bodyPr>
            <a:normAutofit/>
          </a:bodyPr>
          <a:lstStyle/>
          <a:p>
            <a:r>
              <a:rPr lang="en-US" sz="2400" dirty="0">
                <a:latin typeface="Times New Roman" panose="02020603050405020304" pitchFamily="18" charset="0"/>
                <a:cs typeface="Times New Roman" panose="02020603050405020304" pitchFamily="18" charset="0"/>
              </a:rPr>
              <a:t>Bihu is one of Assam’s popular dances and is performed during the Bihu harvest festival.</a:t>
            </a:r>
            <a:endParaRPr lang="en-IN" sz="2400" dirty="0">
              <a:latin typeface="Times New Roman" panose="02020603050405020304" pitchFamily="18"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3D38E25C-1918-F74B-AE45-ABB4AD87DD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00" y="1524587"/>
            <a:ext cx="5678488" cy="3780250"/>
          </a:xfrm>
          <a:prstGeom prst="rect">
            <a:avLst/>
          </a:prstGeom>
        </p:spPr>
      </p:pic>
    </p:spTree>
    <p:extLst>
      <p:ext uri="{BB962C8B-B14F-4D97-AF65-F5344CB8AC3E}">
        <p14:creationId xmlns:p14="http://schemas.microsoft.com/office/powerpoint/2010/main" val="1473051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49573-827A-9CE7-749F-7AE383DB3F91}"/>
              </a:ext>
            </a:extLst>
          </p:cNvPr>
          <p:cNvSpPr>
            <a:spLocks noGrp="1"/>
          </p:cNvSpPr>
          <p:nvPr>
            <p:ph type="title"/>
          </p:nvPr>
        </p:nvSpPr>
        <p:spPr/>
        <p:txBody>
          <a:bodyPr/>
          <a:lstStyle/>
          <a:p>
            <a:r>
              <a:rPr lang="en-US" sz="3600" b="1" dirty="0" err="1">
                <a:latin typeface="Times New Roman" panose="02020603050405020304" pitchFamily="18" charset="0"/>
                <a:cs typeface="Times New Roman" panose="02020603050405020304" pitchFamily="18" charset="0"/>
              </a:rPr>
              <a:t>matki</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4DAAFD6A-60CE-A848-65F8-2042323CF2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72981" y="2208869"/>
            <a:ext cx="4247535" cy="3130047"/>
          </a:xfrm>
          <a:prstGeom prst="rect">
            <a:avLst/>
          </a:prstGeom>
        </p:spPr>
      </p:pic>
      <p:sp>
        <p:nvSpPr>
          <p:cNvPr id="4" name="Text Placeholder 3">
            <a:extLst>
              <a:ext uri="{FF2B5EF4-FFF2-40B4-BE49-F238E27FC236}">
                <a16:creationId xmlns:a16="http://schemas.microsoft.com/office/drawing/2014/main" id="{B4C6624A-9F7D-8C9F-A39C-E154176508AA}"/>
              </a:ext>
            </a:extLst>
          </p:cNvPr>
          <p:cNvSpPr>
            <a:spLocks noGrp="1"/>
          </p:cNvSpPr>
          <p:nvPr>
            <p:ph type="body" sz="half" idx="2"/>
          </p:nvPr>
        </p:nvSpPr>
        <p:spPr/>
        <p:txBody>
          <a:bodyPr/>
          <a:lstStyle/>
          <a:p>
            <a:r>
              <a:rPr lang="en-US" sz="2400" dirty="0" err="1">
                <a:latin typeface="Times New Roman" panose="02020603050405020304" pitchFamily="18" charset="0"/>
                <a:cs typeface="Times New Roman" panose="02020603050405020304" pitchFamily="18" charset="0"/>
              </a:rPr>
              <a:t>Matki</a:t>
            </a:r>
            <a:r>
              <a:rPr lang="en-US" sz="2400" dirty="0">
                <a:latin typeface="Times New Roman" panose="02020603050405020304" pitchFamily="18" charset="0"/>
                <a:cs typeface="Times New Roman" panose="02020603050405020304" pitchFamily="18" charset="0"/>
              </a:rPr>
              <a:t> is a dance of balance and skill from Madhya Pradesh. A female dancer balances a series of earthen pots (called </a:t>
            </a:r>
            <a:r>
              <a:rPr lang="en-US" sz="2400" dirty="0" err="1">
                <a:latin typeface="Times New Roman" panose="02020603050405020304" pitchFamily="18" charset="0"/>
                <a:cs typeface="Times New Roman" panose="02020603050405020304" pitchFamily="18" charset="0"/>
              </a:rPr>
              <a:t>matkis</a:t>
            </a:r>
            <a:r>
              <a:rPr lang="en-US" sz="2400" dirty="0">
                <a:latin typeface="Times New Roman" panose="02020603050405020304" pitchFamily="18" charset="0"/>
                <a:cs typeface="Times New Roman" panose="02020603050405020304" pitchFamily="18" charset="0"/>
              </a:rPr>
              <a:t>) precariously on her head. This dance is performed during festivals and weddings</a:t>
            </a:r>
            <a:r>
              <a:rPr lang="en-US" dirty="0">
                <a:latin typeface="Times New Roman" panose="02020603050405020304" pitchFamily="18" charset="0"/>
                <a:cs typeface="Times New Roman" panose="02020603050405020304" pitchFamily="18" charset="0"/>
              </a:rPr>
              <a:t>. </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172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DBF5-2EEB-8518-D841-F9142C94950A}"/>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I</a:t>
            </a:r>
            <a:r>
              <a:rPr lang="en-US" sz="2000" b="1" dirty="0">
                <a:latin typeface="Times New Roman" panose="02020603050405020304" pitchFamily="18" charset="0"/>
                <a:cs typeface="Times New Roman" panose="02020603050405020304" pitchFamily="18" charset="0"/>
              </a:rPr>
              <a:t>ndia as a Sub-continent</a:t>
            </a:r>
            <a:endParaRPr lang="en-IN"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DC1C33F3-A468-CA23-B97F-4EC9BD6C1A1B}"/>
              </a:ext>
            </a:extLst>
          </p:cNvPr>
          <p:cNvSpPr>
            <a:spLocks noGrp="1"/>
          </p:cNvSpPr>
          <p:nvPr>
            <p:ph type="body" sz="half" idx="2"/>
          </p:nvPr>
        </p:nvSpPr>
        <p:spPr/>
        <p:txBody>
          <a:bodyPr>
            <a:normAutofit lnSpcReduction="10000"/>
          </a:bodyPr>
          <a:lstStyle/>
          <a:p>
            <a:r>
              <a:rPr lang="en-US" dirty="0">
                <a:latin typeface="Times New Roman" panose="02020603050405020304" pitchFamily="18" charset="0"/>
                <a:cs typeface="Times New Roman" panose="02020603050405020304" pitchFamily="18" charset="0"/>
              </a:rPr>
              <a:t>The diversity in this country, in terms of geography, climate, plants, soil, people and their language and way of life is so great that it is almost equivalent to a continent.</a:t>
            </a:r>
          </a:p>
          <a:p>
            <a:r>
              <a:rPr lang="en-IN" dirty="0">
                <a:latin typeface="Times New Roman" panose="02020603050405020304" pitchFamily="18" charset="0"/>
                <a:cs typeface="Times New Roman" panose="02020603050405020304" pitchFamily="18" charset="0"/>
              </a:rPr>
              <a:t>There is possibly no other country that is as diverse as India. We are blessed as a citizen of this country having a colourful history and an influx of people from all over the world. India is a glorious mix of religions, cultures and traditions. Visitors like Romans, Greek, Persians, French, Dutch, Portuguese, Chinese and British came here for as traders, looking for spices and jewels. Many of them also lived here and gave an impact of their culture. </a:t>
            </a:r>
          </a:p>
        </p:txBody>
      </p:sp>
      <p:pic>
        <p:nvPicPr>
          <p:cNvPr id="5" name="Content Placeholder 5">
            <a:extLst>
              <a:ext uri="{FF2B5EF4-FFF2-40B4-BE49-F238E27FC236}">
                <a16:creationId xmlns:a16="http://schemas.microsoft.com/office/drawing/2014/main" id="{343F2941-0A74-5EBD-8F64-B9222C72F0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00" y="2208869"/>
            <a:ext cx="5678488" cy="2972333"/>
          </a:xfrm>
        </p:spPr>
      </p:pic>
    </p:spTree>
    <p:extLst>
      <p:ext uri="{BB962C8B-B14F-4D97-AF65-F5344CB8AC3E}">
        <p14:creationId xmlns:p14="http://schemas.microsoft.com/office/powerpoint/2010/main" val="3205454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B4D6-8C24-1D3C-CB1A-97FC3A2DDF47}"/>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 musical moments</a:t>
            </a:r>
            <a:endParaRPr lang="en-IN"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D5C5FCB-66B6-8035-3878-5DB3FB1DA1BF}"/>
              </a:ext>
            </a:extLst>
          </p:cNvPr>
          <p:cNvSpPr>
            <a:spLocks noGrp="1"/>
          </p:cNvSpPr>
          <p:nvPr>
            <p:ph idx="1"/>
          </p:nvPr>
        </p:nvSpPr>
        <p:spPr/>
        <p:txBody>
          <a:bodyPr>
            <a:normAutofit lnSpcReduction="10000"/>
          </a:bodyPr>
          <a:lstStyle/>
          <a:p>
            <a:r>
              <a:rPr lang="en-US" dirty="0">
                <a:latin typeface="Times New Roman" panose="02020603050405020304" pitchFamily="18" charset="0"/>
                <a:cs typeface="Times New Roman" panose="02020603050405020304" pitchFamily="18" charset="0"/>
              </a:rPr>
              <a:t>There are mainly two types of Indian music, namely classical and folk. By using local instruments, the folk music is played. It usually includes songs about local heroes, gods or goddesses. </a:t>
            </a:r>
          </a:p>
          <a:p>
            <a:r>
              <a:rPr lang="en-US" dirty="0">
                <a:latin typeface="Times New Roman" panose="02020603050405020304" pitchFamily="18" charset="0"/>
                <a:cs typeface="Times New Roman" panose="02020603050405020304" pitchFamily="18" charset="0"/>
              </a:rPr>
              <a:t>Another one is classical music which need years of training to become master of it. Classical music also has two forms- Hindustani &amp; Carnatic. All Indian classical music is based on Ragas. Ragas are set of rules that tell us how to build a particular melody. They define the order in which notes are to be played. There are numerous versions of ragas that have been around for centuries. </a:t>
            </a:r>
          </a:p>
          <a:p>
            <a:r>
              <a:rPr lang="en-US" dirty="0">
                <a:latin typeface="Times New Roman" panose="02020603050405020304" pitchFamily="18" charset="0"/>
                <a:cs typeface="Times New Roman" panose="02020603050405020304" pitchFamily="18" charset="0"/>
              </a:rPr>
              <a:t>There are ragas for different times of the day. Where the morning ragas show us the rising of the sun, the evening ragas, on the other hand, make us feel the darkness of the evening. Even there are monsoon ragas having the sound like thunder and lightening.     </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5710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26932-F96C-070A-67C6-CB50E070A9B4}"/>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Hindustani classical music</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B08FDAF2-320E-6EF5-FDE6-DA4B85F95F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1014" y="1736298"/>
            <a:ext cx="3193927" cy="1737360"/>
          </a:xfrm>
          <a:prstGeom prst="rect">
            <a:avLst/>
          </a:prstGeom>
        </p:spPr>
      </p:pic>
      <p:sp>
        <p:nvSpPr>
          <p:cNvPr id="4" name="Text Placeholder 3">
            <a:extLst>
              <a:ext uri="{FF2B5EF4-FFF2-40B4-BE49-F238E27FC236}">
                <a16:creationId xmlns:a16="http://schemas.microsoft.com/office/drawing/2014/main" id="{237282F7-9D06-5E0D-A975-F2C802D6EE37}"/>
              </a:ext>
            </a:extLst>
          </p:cNvPr>
          <p:cNvSpPr>
            <a:spLocks noGrp="1"/>
          </p:cNvSpPr>
          <p:nvPr>
            <p:ph type="body" sz="half" idx="2"/>
          </p:nvPr>
        </p:nvSpPr>
        <p:spPr/>
        <p:txBody>
          <a:bodyPr/>
          <a:lstStyle/>
          <a:p>
            <a:r>
              <a:rPr lang="en-US" dirty="0">
                <a:latin typeface="Times New Roman" panose="02020603050405020304" pitchFamily="18" charset="0"/>
                <a:cs typeface="Times New Roman" panose="02020603050405020304" pitchFamily="18" charset="0"/>
              </a:rPr>
              <a:t>In northern and central India, Hindustani music is most well-liked. Many individuals traveled from the Persia and the Middle East to trade with and live in India throughout the twelfth and thirteenth centuries. They carried their musical customs with them.</a:t>
            </a:r>
          </a:p>
          <a:p>
            <a:r>
              <a:rPr lang="en-US" dirty="0">
                <a:latin typeface="Times New Roman" panose="02020603050405020304" pitchFamily="18" charset="0"/>
                <a:cs typeface="Times New Roman" panose="02020603050405020304" pitchFamily="18" charset="0"/>
              </a:rPr>
              <a:t>Amir Khusru was a poet and musician who lived at this time. He played a great role in developing Hindustani music. The courts of many kings adopted and supported this style of music which helped it gain popularity.   </a:t>
            </a:r>
            <a:endParaRPr lang="en-IN"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691C71B-258A-A4A9-970F-66AAE4832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014" y="3679584"/>
            <a:ext cx="3282418" cy="1875641"/>
          </a:xfrm>
          <a:prstGeom prst="rect">
            <a:avLst/>
          </a:prstGeom>
        </p:spPr>
      </p:pic>
    </p:spTree>
    <p:extLst>
      <p:ext uri="{BB962C8B-B14F-4D97-AF65-F5344CB8AC3E}">
        <p14:creationId xmlns:p14="http://schemas.microsoft.com/office/powerpoint/2010/main" val="2149560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21376-EE85-DE24-B2D3-C64ECDEE2BBB}"/>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Carnatic music</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DF534DD0-973B-789C-DDDF-B9AE3F4BF9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12310" y="2113935"/>
            <a:ext cx="3687096" cy="1876849"/>
          </a:xfrm>
          <a:prstGeom prst="rect">
            <a:avLst/>
          </a:prstGeom>
        </p:spPr>
      </p:pic>
      <p:sp>
        <p:nvSpPr>
          <p:cNvPr id="4" name="Text Placeholder 3">
            <a:extLst>
              <a:ext uri="{FF2B5EF4-FFF2-40B4-BE49-F238E27FC236}">
                <a16:creationId xmlns:a16="http://schemas.microsoft.com/office/drawing/2014/main" id="{2EE3C2EB-D373-7454-F726-E4E0B1E393F4}"/>
              </a:ext>
            </a:extLst>
          </p:cNvPr>
          <p:cNvSpPr>
            <a:spLocks noGrp="1"/>
          </p:cNvSpPr>
          <p:nvPr>
            <p:ph type="body" sz="half" idx="2"/>
          </p:nvPr>
        </p:nvSpPr>
        <p:spPr/>
        <p:txBody>
          <a:bodyPr>
            <a:normAutofit/>
          </a:bodyPr>
          <a:lstStyle/>
          <a:p>
            <a:r>
              <a:rPr lang="en-US" sz="1800" dirty="0">
                <a:latin typeface="Times New Roman" panose="02020603050405020304" pitchFamily="18" charset="0"/>
                <a:cs typeface="Times New Roman" panose="02020603050405020304" pitchFamily="18" charset="0"/>
              </a:rPr>
              <a:t>Carnatic classical music is considered to be the world’s oldest genres. Since most compositions we hear are songs that demonstrate devotion to the gods, it was most likely born in temples. </a:t>
            </a:r>
          </a:p>
          <a:p>
            <a:r>
              <a:rPr lang="en-US" sz="1800" dirty="0">
                <a:latin typeface="Times New Roman" panose="02020603050405020304" pitchFamily="18" charset="0"/>
                <a:cs typeface="Times New Roman" panose="02020603050405020304" pitchFamily="18" charset="0"/>
              </a:rPr>
              <a:t>There are very few pure instrumental works, and the emphasis is on the vocal rather than the instrument, ,may be because they were meant to be  sung. </a:t>
            </a:r>
          </a:p>
          <a:p>
            <a:r>
              <a:rPr lang="en-US" sz="1800" dirty="0">
                <a:latin typeface="Times New Roman" panose="02020603050405020304" pitchFamily="18" charset="0"/>
                <a:cs typeface="Times New Roman" panose="02020603050405020304" pitchFamily="18" charset="0"/>
              </a:rPr>
              <a:t>Carnatic music concerts, called </a:t>
            </a:r>
            <a:r>
              <a:rPr lang="en-US" sz="1800" dirty="0" err="1">
                <a:latin typeface="Times New Roman" panose="02020603050405020304" pitchFamily="18" charset="0"/>
                <a:cs typeface="Times New Roman" panose="02020603050405020304" pitchFamily="18" charset="0"/>
              </a:rPr>
              <a:t>kutcheris</a:t>
            </a:r>
            <a:r>
              <a:rPr lang="en-US" sz="1800" dirty="0">
                <a:latin typeface="Times New Roman" panose="02020603050405020304" pitchFamily="18" charset="0"/>
                <a:cs typeface="Times New Roman" panose="02020603050405020304" pitchFamily="18" charset="0"/>
              </a:rPr>
              <a:t>, are very popular even now.  </a:t>
            </a:r>
            <a:endParaRPr lang="en-IN" sz="18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F8DF8CC-BFF8-7E34-651D-C52EC693E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310" y="3990784"/>
            <a:ext cx="3687096" cy="2029016"/>
          </a:xfrm>
          <a:prstGeom prst="rect">
            <a:avLst/>
          </a:prstGeom>
        </p:spPr>
      </p:pic>
    </p:spTree>
    <p:extLst>
      <p:ext uri="{BB962C8B-B14F-4D97-AF65-F5344CB8AC3E}">
        <p14:creationId xmlns:p14="http://schemas.microsoft.com/office/powerpoint/2010/main" val="3044972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1E31-A7A8-7F69-1CB3-B91DA8AC19AA}"/>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Folk music</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840CE67D-0B76-1663-E8A9-8A5756840D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07045" y="1602953"/>
            <a:ext cx="2837393" cy="1826047"/>
          </a:xfrm>
          <a:prstGeom prst="rect">
            <a:avLst/>
          </a:prstGeom>
        </p:spPr>
      </p:pic>
      <p:sp>
        <p:nvSpPr>
          <p:cNvPr id="4" name="Text Placeholder 3">
            <a:extLst>
              <a:ext uri="{FF2B5EF4-FFF2-40B4-BE49-F238E27FC236}">
                <a16:creationId xmlns:a16="http://schemas.microsoft.com/office/drawing/2014/main" id="{1BF50D89-8DEA-6640-A8A1-B5F65673B4B1}"/>
              </a:ext>
            </a:extLst>
          </p:cNvPr>
          <p:cNvSpPr>
            <a:spLocks noGrp="1"/>
          </p:cNvSpPr>
          <p:nvPr>
            <p:ph type="body" sz="half" idx="2"/>
          </p:nvPr>
        </p:nvSpPr>
        <p:spPr/>
        <p:txBody>
          <a:bodyPr>
            <a:normAutofit/>
          </a:bodyPr>
          <a:lstStyle/>
          <a:p>
            <a:r>
              <a:rPr lang="en-US" sz="2000" dirty="0">
                <a:latin typeface="Times New Roman" panose="02020603050405020304" pitchFamily="18" charset="0"/>
                <a:cs typeface="Times New Roman" panose="02020603050405020304" pitchFamily="18" charset="0"/>
              </a:rPr>
              <a:t>There are many hundreds of styles of folk music in India. To express gratitude to the gods for a bountiful harvest, many folk songs are harvest songs. Other folk songs include the songs of bravery and heroism or are sung in praise of local gods or goddesses. </a:t>
            </a:r>
          </a:p>
          <a:p>
            <a:r>
              <a:rPr lang="en-US" sz="2000" dirty="0">
                <a:latin typeface="Times New Roman" panose="02020603050405020304" pitchFamily="18" charset="0"/>
                <a:cs typeface="Times New Roman" panose="02020603050405020304" pitchFamily="18" charset="0"/>
              </a:rPr>
              <a:t>Folk music is played during festivals and occasions which people gather to commemorate.  </a:t>
            </a:r>
            <a:endParaRPr lang="en-IN" sz="20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F7ADB1E-F2B2-7E4A-3963-21D1AF5537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046" y="3657499"/>
            <a:ext cx="2837393" cy="1927223"/>
          </a:xfrm>
          <a:prstGeom prst="rect">
            <a:avLst/>
          </a:prstGeom>
        </p:spPr>
      </p:pic>
    </p:spTree>
    <p:extLst>
      <p:ext uri="{BB962C8B-B14F-4D97-AF65-F5344CB8AC3E}">
        <p14:creationId xmlns:p14="http://schemas.microsoft.com/office/powerpoint/2010/main" val="3807830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3CC65-793A-3AC8-D336-E3C78799C99C}"/>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Five fun facts about some popular forms of folk music in India</a:t>
            </a:r>
            <a:endParaRPr lang="en-IN"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FB572FB-68D4-EFDC-A376-67B792FB20A1}"/>
              </a:ext>
            </a:extLst>
          </p:cNvPr>
          <p:cNvSpPr>
            <a:spLocks noGrp="1"/>
          </p:cNvSpPr>
          <p:nvPr>
            <p:ph idx="1"/>
          </p:nvPr>
        </p:nvSpPr>
        <p:spPr/>
        <p:txBody>
          <a:bodyPr/>
          <a:lstStyle/>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Rajasthani </a:t>
            </a:r>
            <a:r>
              <a:rPr lang="en-US" dirty="0" err="1">
                <a:latin typeface="Times New Roman" panose="02020603050405020304" pitchFamily="18" charset="0"/>
                <a:cs typeface="Times New Roman" panose="02020603050405020304" pitchFamily="18" charset="0"/>
              </a:rPr>
              <a:t>Maand</a:t>
            </a:r>
            <a:r>
              <a:rPr lang="en-US" dirty="0">
                <a:latin typeface="Times New Roman" panose="02020603050405020304" pitchFamily="18" charset="0"/>
                <a:cs typeface="Times New Roman" panose="02020603050405020304" pitchFamily="18" charset="0"/>
              </a:rPr>
              <a:t> is a nearly classical form that require years of practice to become proficient at.</a:t>
            </a:r>
          </a:p>
          <a:p>
            <a:pPr>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Bihugeet</a:t>
            </a:r>
            <a:r>
              <a:rPr lang="en-US" dirty="0">
                <a:latin typeface="Times New Roman" panose="02020603050405020304" pitchFamily="18" charset="0"/>
                <a:cs typeface="Times New Roman" panose="02020603050405020304" pitchFamily="18" charset="0"/>
              </a:rPr>
              <a:t> from Assam were songs sung during the Bihu festival.</a:t>
            </a: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Baul singers wandering minstrels from West Bengal, Assam and Odisha who perform spiritual songs. </a:t>
            </a: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Dayro from Gujrat involves the singing of religious songs as well as songs with social messages. </a:t>
            </a: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Koli </a:t>
            </a:r>
            <a:r>
              <a:rPr lang="en-US" dirty="0" err="1">
                <a:latin typeface="Times New Roman" panose="02020603050405020304" pitchFamily="18" charset="0"/>
                <a:cs typeface="Times New Roman" panose="02020603050405020304" pitchFamily="18" charset="0"/>
              </a:rPr>
              <a:t>geet</a:t>
            </a:r>
            <a:r>
              <a:rPr lang="en-US" dirty="0">
                <a:latin typeface="Times New Roman" panose="02020603050405020304" pitchFamily="18" charset="0"/>
                <a:cs typeface="Times New Roman" panose="02020603050405020304" pitchFamily="18" charset="0"/>
              </a:rPr>
              <a:t> from </a:t>
            </a:r>
            <a:r>
              <a:rPr lang="en-US" dirty="0" err="1">
                <a:latin typeface="Times New Roman" panose="02020603050405020304" pitchFamily="18" charset="0"/>
                <a:cs typeface="Times New Roman" panose="02020603050405020304" pitchFamily="18" charset="0"/>
              </a:rPr>
              <a:t>Maharasthra</a:t>
            </a:r>
            <a:r>
              <a:rPr lang="en-US" dirty="0">
                <a:latin typeface="Times New Roman" panose="02020603050405020304" pitchFamily="18" charset="0"/>
                <a:cs typeface="Times New Roman" panose="02020603050405020304" pitchFamily="18" charset="0"/>
              </a:rPr>
              <a:t> are songs of the sea sung by the Koli, a fishing community that lives on the west coast. </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1042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8DC99-E289-4372-4B72-BB76FC33E8EB}"/>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Qawwali songs</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E3AA5817-752D-65FE-64E1-2749B0E0F0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3819" y="2208869"/>
            <a:ext cx="4389120" cy="3762294"/>
          </a:xfrm>
          <a:prstGeom prst="rect">
            <a:avLst/>
          </a:prstGeom>
        </p:spPr>
      </p:pic>
      <p:sp>
        <p:nvSpPr>
          <p:cNvPr id="4" name="Text Placeholder 3">
            <a:extLst>
              <a:ext uri="{FF2B5EF4-FFF2-40B4-BE49-F238E27FC236}">
                <a16:creationId xmlns:a16="http://schemas.microsoft.com/office/drawing/2014/main" id="{4611C4CF-D3BC-EBC1-F124-1F82E38039FE}"/>
              </a:ext>
            </a:extLst>
          </p:cNvPr>
          <p:cNvSpPr>
            <a:spLocks noGrp="1"/>
          </p:cNvSpPr>
          <p:nvPr>
            <p:ph type="body" sz="half" idx="2"/>
          </p:nvPr>
        </p:nvSpPr>
        <p:spPr/>
        <p:txBody>
          <a:bodyPr>
            <a:normAutofit/>
          </a:bodyPr>
          <a:lstStyle/>
          <a:p>
            <a:r>
              <a:rPr lang="en-US" sz="2000" dirty="0">
                <a:latin typeface="Times New Roman" panose="02020603050405020304" pitchFamily="18" charset="0"/>
                <a:cs typeface="Times New Roman" panose="02020603050405020304" pitchFamily="18" charset="0"/>
              </a:rPr>
              <a:t>Amir Khusru is credited with inventing the qawwali by merging Persian, Turkish, Arabic and existing Indian musical traditions. Qawwalis tend to begin with a slow beat, and then steadily increase in intensity, with the goal being for both the singer and the listeners to feel like they are in a trance. Devotional qawwalis are sung in dargahs and mosques by Sufi musicians. </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3566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7366A-147C-FB9D-73C4-C44DE44AE00D}"/>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ghazal</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B16E51BC-DACC-6BEE-6A00-3937AB20EA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9626" y="2208869"/>
            <a:ext cx="3805084" cy="3762294"/>
          </a:xfrm>
          <a:prstGeom prst="rect">
            <a:avLst/>
          </a:prstGeom>
        </p:spPr>
      </p:pic>
      <p:sp>
        <p:nvSpPr>
          <p:cNvPr id="4" name="Text Placeholder 3">
            <a:extLst>
              <a:ext uri="{FF2B5EF4-FFF2-40B4-BE49-F238E27FC236}">
                <a16:creationId xmlns:a16="http://schemas.microsoft.com/office/drawing/2014/main" id="{B8274527-D9E5-634F-1F51-84D31C440BDF}"/>
              </a:ext>
            </a:extLst>
          </p:cNvPr>
          <p:cNvSpPr>
            <a:spLocks noGrp="1"/>
          </p:cNvSpPr>
          <p:nvPr>
            <p:ph type="body" sz="half" idx="2"/>
          </p:nvPr>
        </p:nvSpPr>
        <p:spPr/>
        <p:txBody>
          <a:bodyPr>
            <a:noAutofit/>
          </a:bodyPr>
          <a:lstStyle/>
          <a:p>
            <a:r>
              <a:rPr lang="en-US" sz="2000" dirty="0">
                <a:latin typeface="Times New Roman" panose="02020603050405020304" pitchFamily="18" charset="0"/>
                <a:cs typeface="Times New Roman" panose="02020603050405020304" pitchFamily="18" charset="0"/>
              </a:rPr>
              <a:t>The ghazal is an ancient musical style that is thought to have originated in Arabic holy poetry more than a millennium ago before making its way to Persia and Turkey. It is believed to have come to India in the twentieth century CE. Ghazals are mainly the songs of love and the pain of separation. The thirteenth century Persian poet Rumi wrote ghazals, as did Mirza Ghalib and Mir Taqi Mir in eighteenth and nineteenth century CE Mughal India.   </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577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A60B1-4A7E-7D63-AD8F-544F16C0E560}"/>
              </a:ext>
            </a:extLst>
          </p:cNvPr>
          <p:cNvSpPr>
            <a:spLocks noGrp="1"/>
          </p:cNvSpPr>
          <p:nvPr>
            <p:ph type="title"/>
          </p:nvPr>
        </p:nvSpPr>
        <p:spPr/>
        <p:txBody>
          <a:bodyPr/>
          <a:lstStyle/>
          <a:p>
            <a:r>
              <a:rPr lang="en-US" sz="3200" b="1" dirty="0">
                <a:latin typeface="Times New Roman" panose="02020603050405020304" pitchFamily="18" charset="0"/>
                <a:cs typeface="Times New Roman" panose="02020603050405020304" pitchFamily="18" charset="0"/>
              </a:rPr>
              <a:t>Festivals of India</a:t>
            </a:r>
            <a:endParaRPr lang="en-IN" sz="3200"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12D3FB53-9647-B228-6D96-E1A9319439FF}"/>
              </a:ext>
            </a:extLst>
          </p:cNvPr>
          <p:cNvSpPr>
            <a:spLocks noGrp="1"/>
          </p:cNvSpPr>
          <p:nvPr>
            <p:ph type="body" sz="half" idx="2"/>
          </p:nvPr>
        </p:nvSpPr>
        <p:spPr/>
        <p:txBody>
          <a:bodyPr/>
          <a:lstStyle/>
          <a:p>
            <a:r>
              <a:rPr lang="en-US" dirty="0">
                <a:latin typeface="Times New Roman" panose="02020603050405020304" pitchFamily="18" charset="0"/>
                <a:cs typeface="Times New Roman" panose="02020603050405020304" pitchFamily="18" charset="0"/>
              </a:rPr>
              <a:t>India is a diverse nation where people follow their own set of religions, traditions, faith and culture. Indians are known all over the world for celebrating festivals unmatched devotion and incredible vibrancy. Each festival is dedicated to various gods, goddesses, events and harvest seasons, crop showing season or even change of season. Each festival is accompanied with detailed Vedic practices, folk dances and performances which add a lot of light, </a:t>
            </a:r>
            <a:r>
              <a:rPr lang="en-US" dirty="0" err="1">
                <a:latin typeface="Times New Roman" panose="02020603050405020304" pitchFamily="18" charset="0"/>
                <a:cs typeface="Times New Roman" panose="02020603050405020304" pitchFamily="18" charset="0"/>
              </a:rPr>
              <a:t>colour</a:t>
            </a:r>
            <a:r>
              <a:rPr lang="en-US" dirty="0">
                <a:latin typeface="Times New Roman" panose="02020603050405020304" pitchFamily="18" charset="0"/>
                <a:cs typeface="Times New Roman" panose="02020603050405020304" pitchFamily="18" charset="0"/>
              </a:rPr>
              <a:t> and positive vibes to the festivals in India.</a:t>
            </a: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pic>
        <p:nvPicPr>
          <p:cNvPr id="5" name="Content Placeholder 5">
            <a:extLst>
              <a:ext uri="{FF2B5EF4-FFF2-40B4-BE49-F238E27FC236}">
                <a16:creationId xmlns:a16="http://schemas.microsoft.com/office/drawing/2014/main" id="{1E78C30C-C512-BFC7-3B4F-E287661B06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00" y="1837355"/>
            <a:ext cx="5678488" cy="3154715"/>
          </a:xfrm>
          <a:prstGeom prst="rect">
            <a:avLst/>
          </a:prstGeom>
        </p:spPr>
      </p:pic>
    </p:spTree>
    <p:extLst>
      <p:ext uri="{BB962C8B-B14F-4D97-AF65-F5344CB8AC3E}">
        <p14:creationId xmlns:p14="http://schemas.microsoft.com/office/powerpoint/2010/main" val="2277257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5A2B8-D9DC-ED88-0788-AD395D9D939A}"/>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Festivals</a:t>
            </a:r>
            <a:endParaRPr lang="en-IN"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C10CE91-5F54-9258-CC2D-202C3D005583}"/>
              </a:ext>
            </a:extLst>
          </p:cNvPr>
          <p:cNvSpPr>
            <a:spLocks noGrp="1"/>
          </p:cNvSpPr>
          <p:nvPr>
            <p:ph idx="1"/>
          </p:nvPr>
        </p:nvSpPr>
        <p:spPr>
          <a:xfrm>
            <a:off x="1363782" y="2259256"/>
            <a:ext cx="9720073" cy="4023360"/>
          </a:xfrm>
        </p:spPr>
        <p:txBody>
          <a:bodyPr/>
          <a:lstStyle/>
          <a:p>
            <a:r>
              <a:rPr lang="en-US" b="1" dirty="0">
                <a:latin typeface="Times New Roman" panose="02020603050405020304" pitchFamily="18" charset="0"/>
                <a:cs typeface="Times New Roman" panose="02020603050405020304" pitchFamily="18" charset="0"/>
              </a:rPr>
              <a:t>                                                Festivals of mainly 3 types</a:t>
            </a:r>
          </a:p>
          <a:p>
            <a:endParaRPr lang="en-IN" dirty="0"/>
          </a:p>
          <a:p>
            <a:endParaRPr lang="en-IN" dirty="0"/>
          </a:p>
          <a:p>
            <a:endParaRPr lang="en-IN" dirty="0"/>
          </a:p>
          <a:p>
            <a:r>
              <a:rPr lang="en-IN" dirty="0"/>
              <a:t>      </a:t>
            </a:r>
            <a:r>
              <a:rPr lang="en-IN" b="1" dirty="0">
                <a:latin typeface="Times New Roman" panose="02020603050405020304" pitchFamily="18" charset="0"/>
                <a:cs typeface="Times New Roman" panose="02020603050405020304" pitchFamily="18" charset="0"/>
              </a:rPr>
              <a:t>Celebrating Harvest  Celebrating victory     Birthday Celebration</a:t>
            </a:r>
          </a:p>
          <a:p>
            <a:r>
              <a:rPr lang="en-IN" b="1" dirty="0">
                <a:latin typeface="Times New Roman" panose="02020603050405020304" pitchFamily="18" charset="0"/>
                <a:cs typeface="Times New Roman" panose="02020603050405020304" pitchFamily="18" charset="0"/>
              </a:rPr>
              <a:t>                                            of good over evil </a:t>
            </a:r>
          </a:p>
          <a:p>
            <a:pPr marL="0" indent="0">
              <a:buNone/>
            </a:pPr>
            <a:r>
              <a:rPr lang="en-IN" dirty="0"/>
              <a:t> </a:t>
            </a:r>
          </a:p>
          <a:p>
            <a:pPr marL="0" indent="0">
              <a:buNone/>
            </a:pPr>
            <a:endParaRPr lang="en-IN" dirty="0"/>
          </a:p>
        </p:txBody>
      </p:sp>
      <p:cxnSp>
        <p:nvCxnSpPr>
          <p:cNvPr id="5" name="Straight Connector 4">
            <a:extLst>
              <a:ext uri="{FF2B5EF4-FFF2-40B4-BE49-F238E27FC236}">
                <a16:creationId xmlns:a16="http://schemas.microsoft.com/office/drawing/2014/main" id="{C477D6B3-7E11-6369-A944-8D4A511B6BC6}"/>
              </a:ext>
            </a:extLst>
          </p:cNvPr>
          <p:cNvCxnSpPr>
            <a:cxnSpLocks/>
          </p:cNvCxnSpPr>
          <p:nvPr/>
        </p:nvCxnSpPr>
        <p:spPr>
          <a:xfrm>
            <a:off x="5810865" y="2585884"/>
            <a:ext cx="0" cy="1111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E1C4C23-B8D0-A12B-D39D-665F0AB12530}"/>
              </a:ext>
            </a:extLst>
          </p:cNvPr>
          <p:cNvCxnSpPr>
            <a:cxnSpLocks/>
          </p:cNvCxnSpPr>
          <p:nvPr/>
        </p:nvCxnSpPr>
        <p:spPr>
          <a:xfrm>
            <a:off x="2467897" y="3696929"/>
            <a:ext cx="58501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1A9C128-5D7C-C65D-4F59-9938BB078353}"/>
              </a:ext>
            </a:extLst>
          </p:cNvPr>
          <p:cNvCxnSpPr/>
          <p:nvPr/>
        </p:nvCxnSpPr>
        <p:spPr>
          <a:xfrm>
            <a:off x="2467897" y="3696929"/>
            <a:ext cx="0" cy="6784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84BF230-2B27-D0E3-4004-5DC4476B0186}"/>
              </a:ext>
            </a:extLst>
          </p:cNvPr>
          <p:cNvCxnSpPr/>
          <p:nvPr/>
        </p:nvCxnSpPr>
        <p:spPr>
          <a:xfrm>
            <a:off x="5810865" y="3574026"/>
            <a:ext cx="0" cy="6784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717C38-17FB-FB83-76A1-117048251DEC}"/>
              </a:ext>
            </a:extLst>
          </p:cNvPr>
          <p:cNvCxnSpPr/>
          <p:nvPr/>
        </p:nvCxnSpPr>
        <p:spPr>
          <a:xfrm>
            <a:off x="8318090" y="3678445"/>
            <a:ext cx="0" cy="57400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74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DEC02-063E-5C58-AA53-A32FEE4CFB80}"/>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List of festivals for harvest celebration</a:t>
            </a:r>
            <a:endParaRPr lang="en-IN"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1E2AE66-06DA-C992-E685-5442056352F3}"/>
              </a:ext>
            </a:extLst>
          </p:cNvPr>
          <p:cNvSpPr>
            <a:spLocks noGrp="1"/>
          </p:cNvSpPr>
          <p:nvPr>
            <p:ph idx="1"/>
          </p:nvPr>
        </p:nvSpPr>
        <p:spPr/>
        <p:txBody>
          <a:bodyPr>
            <a:normAutofit/>
          </a:bodyPr>
          <a:lstStyle/>
          <a:p>
            <a:pPr lvl="0"/>
            <a:r>
              <a:rPr lang="en-US" sz="2400" dirty="0">
                <a:latin typeface="Times New Roman" panose="02020603050405020304" pitchFamily="18" charset="0"/>
                <a:cs typeface="Times New Roman" panose="02020603050405020304" pitchFamily="18" charset="0"/>
              </a:rPr>
              <a:t>Baisakhi Festival</a:t>
            </a:r>
            <a:endParaRPr lang="en-IN" sz="2400" dirty="0">
              <a:latin typeface="Times New Roman" panose="02020603050405020304" pitchFamily="18" charset="0"/>
              <a:cs typeface="Times New Roman" panose="02020603050405020304" pitchFamily="18" charset="0"/>
            </a:endParaRPr>
          </a:p>
          <a:p>
            <a:pPr lvl="0"/>
            <a:r>
              <a:rPr lang="en-US" sz="2400" dirty="0" err="1">
                <a:latin typeface="Times New Roman" panose="02020603050405020304" pitchFamily="18" charset="0"/>
                <a:cs typeface="Times New Roman" panose="02020603050405020304" pitchFamily="18" charset="0"/>
              </a:rPr>
              <a:t>Lohri</a:t>
            </a:r>
            <a:r>
              <a:rPr lang="en-US" sz="2400" dirty="0">
                <a:latin typeface="Times New Roman" panose="02020603050405020304" pitchFamily="18" charset="0"/>
                <a:cs typeface="Times New Roman" panose="02020603050405020304" pitchFamily="18" charset="0"/>
              </a:rPr>
              <a:t> Festival </a:t>
            </a:r>
            <a:endParaRPr lang="en-IN" sz="2400" dirty="0">
              <a:latin typeface="Times New Roman" panose="02020603050405020304" pitchFamily="18" charset="0"/>
              <a:cs typeface="Times New Roman" panose="02020603050405020304" pitchFamily="18" charset="0"/>
            </a:endParaRPr>
          </a:p>
          <a:p>
            <a:pPr lvl="0"/>
            <a:r>
              <a:rPr lang="en-US" sz="2400" dirty="0">
                <a:latin typeface="Times New Roman" panose="02020603050405020304" pitchFamily="18" charset="0"/>
                <a:cs typeface="Times New Roman" panose="02020603050405020304" pitchFamily="18" charset="0"/>
              </a:rPr>
              <a:t>Pongal Festival</a:t>
            </a:r>
          </a:p>
          <a:p>
            <a:pPr lvl="0"/>
            <a:r>
              <a:rPr lang="en-US" sz="2400" dirty="0">
                <a:latin typeface="Times New Roman" panose="02020603050405020304" pitchFamily="18" charset="0"/>
                <a:cs typeface="Times New Roman" panose="02020603050405020304" pitchFamily="18" charset="0"/>
              </a:rPr>
              <a:t>Makar Sankranti</a:t>
            </a:r>
          </a:p>
          <a:p>
            <a:pPr lvl="0"/>
            <a:r>
              <a:rPr lang="en-US" sz="2400" dirty="0">
                <a:latin typeface="Times New Roman" panose="02020603050405020304" pitchFamily="18" charset="0"/>
                <a:cs typeface="Times New Roman" panose="02020603050405020304" pitchFamily="18" charset="0"/>
              </a:rPr>
              <a:t>Bihu Festival</a:t>
            </a:r>
          </a:p>
          <a:p>
            <a:pPr lvl="0"/>
            <a:r>
              <a:rPr lang="en-US" sz="2400" dirty="0">
                <a:latin typeface="Times New Roman" panose="02020603050405020304" pitchFamily="18" charset="0"/>
                <a:cs typeface="Times New Roman" panose="02020603050405020304" pitchFamily="18" charset="0"/>
              </a:rPr>
              <a:t>Dree Festival</a:t>
            </a:r>
            <a:endParaRPr lang="en-IN" sz="2400" dirty="0">
              <a:latin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val="1657402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B310F-A6A2-83BF-0935-974867107FDC}"/>
              </a:ext>
            </a:extLst>
          </p:cNvPr>
          <p:cNvSpPr>
            <a:spLocks noGrp="1"/>
          </p:cNvSpPr>
          <p:nvPr>
            <p:ph type="title"/>
          </p:nvPr>
        </p:nvSpPr>
        <p:spPr/>
        <p:txBody>
          <a:bodyPr/>
          <a:lstStyle/>
          <a:p>
            <a:r>
              <a:rPr lang="en-US" sz="3200" b="1" dirty="0">
                <a:latin typeface="Times New Roman" panose="02020603050405020304" pitchFamily="18" charset="0"/>
                <a:cs typeface="Times New Roman" panose="02020603050405020304" pitchFamily="18" charset="0"/>
              </a:rPr>
              <a:t>8 classical dance of India</a:t>
            </a:r>
            <a:endParaRPr lang="en-IN" sz="32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D97B2647-3305-03B7-F4CA-600D8AF830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4433" y="822325"/>
            <a:ext cx="4179621" cy="5184775"/>
          </a:xfrm>
          <a:prstGeom prst="rect">
            <a:avLst/>
          </a:prstGeom>
        </p:spPr>
      </p:pic>
      <p:sp>
        <p:nvSpPr>
          <p:cNvPr id="4" name="Text Placeholder 3">
            <a:extLst>
              <a:ext uri="{FF2B5EF4-FFF2-40B4-BE49-F238E27FC236}">
                <a16:creationId xmlns:a16="http://schemas.microsoft.com/office/drawing/2014/main" id="{2E5D5A2C-28C4-619A-CF07-8C29F24AC87F}"/>
              </a:ext>
            </a:extLst>
          </p:cNvPr>
          <p:cNvSpPr>
            <a:spLocks noGrp="1"/>
          </p:cNvSpPr>
          <p:nvPr>
            <p:ph type="body" sz="half" idx="2"/>
          </p:nvPr>
        </p:nvSpPr>
        <p:spPr/>
        <p:txBody>
          <a:bodyPr>
            <a:normAutofit/>
          </a:bodyPr>
          <a:lstStyle/>
          <a:p>
            <a:r>
              <a:rPr lang="en-US" sz="3200" dirty="0">
                <a:latin typeface="Times New Roman" panose="02020603050405020304" pitchFamily="18" charset="0"/>
                <a:cs typeface="Times New Roman" panose="02020603050405020304" pitchFamily="18" charset="0"/>
              </a:rPr>
              <a:t>There is no one single style of dance that you can call ‘Indian’. Just like Indian music, Indian dance forms can be divided into classical and folk. </a:t>
            </a:r>
            <a:endParaRPr lang="en-I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8700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86F61-EC67-7AE3-4A88-C3EDB96E48CD}"/>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List of festivals celebrated for victory of good over evil in India</a:t>
            </a:r>
            <a:endParaRPr lang="en-IN"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DB71D30-3681-3A67-CCB0-5172EAA38731}"/>
              </a:ext>
            </a:extLst>
          </p:cNvPr>
          <p:cNvSpPr>
            <a:spLocks noGrp="1"/>
          </p:cNvSpPr>
          <p:nvPr>
            <p:ph idx="1"/>
          </p:nvPr>
        </p:nvSpPr>
        <p:spPr/>
        <p:txBody>
          <a:bodyPr>
            <a:normAutofit/>
          </a:bodyPr>
          <a:lstStyle/>
          <a:p>
            <a:pPr lvl="0"/>
            <a:endParaRPr lang="en-IN" sz="1800" kern="100" dirty="0">
              <a:latin typeface="Times New Roman" panose="02020603050405020304" pitchFamily="18" charset="0"/>
              <a:ea typeface="Calibri" panose="020F0502020204030204" pitchFamily="34" charset="0"/>
              <a:cs typeface="Times New Roman" panose="02020603050405020304" pitchFamily="18" charset="0"/>
            </a:endParaRPr>
          </a:p>
          <a:p>
            <a:r>
              <a:rPr lang="en-IN" sz="2800" dirty="0">
                <a:latin typeface="Times New Roman" panose="02020603050405020304" pitchFamily="18" charset="0"/>
                <a:cs typeface="Times New Roman" panose="02020603050405020304" pitchFamily="18" charset="0"/>
              </a:rPr>
              <a:t>Holi</a:t>
            </a:r>
          </a:p>
          <a:p>
            <a:r>
              <a:rPr lang="en-IN" sz="2800" dirty="0">
                <a:latin typeface="Times New Roman" panose="02020603050405020304" pitchFamily="18" charset="0"/>
                <a:cs typeface="Times New Roman" panose="02020603050405020304" pitchFamily="18" charset="0"/>
              </a:rPr>
              <a:t>Navratri</a:t>
            </a:r>
          </a:p>
          <a:p>
            <a:r>
              <a:rPr lang="en-IN" sz="2800" dirty="0">
                <a:latin typeface="Times New Roman" panose="02020603050405020304" pitchFamily="18" charset="0"/>
                <a:cs typeface="Times New Roman" panose="02020603050405020304" pitchFamily="18" charset="0"/>
              </a:rPr>
              <a:t>Dussehra</a:t>
            </a:r>
          </a:p>
          <a:p>
            <a:r>
              <a:rPr lang="en-IN" sz="2800" dirty="0">
                <a:latin typeface="Times New Roman" panose="02020603050405020304" pitchFamily="18" charset="0"/>
                <a:cs typeface="Times New Roman" panose="02020603050405020304" pitchFamily="18" charset="0"/>
              </a:rPr>
              <a:t>Durga Puja</a:t>
            </a:r>
          </a:p>
          <a:p>
            <a:r>
              <a:rPr lang="en-IN" sz="2800" dirty="0">
                <a:latin typeface="Times New Roman" panose="02020603050405020304" pitchFamily="18" charset="0"/>
                <a:cs typeface="Times New Roman" panose="02020603050405020304" pitchFamily="18" charset="0"/>
              </a:rPr>
              <a:t>Diwali</a:t>
            </a:r>
          </a:p>
          <a:p>
            <a:r>
              <a:rPr lang="en-IN" sz="2800" dirty="0">
                <a:latin typeface="Times New Roman" panose="02020603050405020304" pitchFamily="18" charset="0"/>
                <a:cs typeface="Times New Roman" panose="02020603050405020304" pitchFamily="18" charset="0"/>
              </a:rPr>
              <a:t>Losar</a:t>
            </a:r>
          </a:p>
        </p:txBody>
      </p:sp>
    </p:spTree>
    <p:extLst>
      <p:ext uri="{BB962C8B-B14F-4D97-AF65-F5344CB8AC3E}">
        <p14:creationId xmlns:p14="http://schemas.microsoft.com/office/powerpoint/2010/main" val="231347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D754E-2085-434D-FDAA-8B7AF27FF01F}"/>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List of festivals (birthday celebration) in India</a:t>
            </a:r>
            <a:endParaRPr lang="en-IN"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769E18C-6F7C-039C-09BF-9703BA7CF1AD}"/>
              </a:ext>
            </a:extLst>
          </p:cNvPr>
          <p:cNvSpPr>
            <a:spLocks noGrp="1"/>
          </p:cNvSpPr>
          <p:nvPr>
            <p:ph idx="1"/>
          </p:nvPr>
        </p:nvSpPr>
        <p:spPr/>
        <p:txBody>
          <a:bodyPr>
            <a:normAutofit fontScale="92500" lnSpcReduction="10000"/>
          </a:bodyPr>
          <a:lstStyle/>
          <a:p>
            <a:pPr marL="0" lvl="0" indent="0">
              <a:buNone/>
            </a:pPr>
            <a:r>
              <a:rPr lang="en-IN"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Ram </a:t>
            </a:r>
            <a:r>
              <a:rPr lang="en-US" sz="1600" dirty="0" err="1">
                <a:latin typeface="Times New Roman" panose="02020603050405020304" pitchFamily="18" charset="0"/>
                <a:cs typeface="Times New Roman" panose="02020603050405020304" pitchFamily="18" charset="0"/>
              </a:rPr>
              <a:t>Nabami</a:t>
            </a:r>
            <a:endParaRPr lang="en-IN" sz="1600" dirty="0">
              <a:latin typeface="Times New Roman" panose="02020603050405020304" pitchFamily="18" charset="0"/>
              <a:cs typeface="Times New Roman" panose="02020603050405020304" pitchFamily="18" charset="0"/>
            </a:endParaRPr>
          </a:p>
          <a:p>
            <a:pPr lvl="0"/>
            <a:r>
              <a:rPr lang="en-US" sz="1600" dirty="0">
                <a:latin typeface="Times New Roman" panose="02020603050405020304" pitchFamily="18" charset="0"/>
                <a:cs typeface="Times New Roman" panose="02020603050405020304" pitchFamily="18" charset="0"/>
              </a:rPr>
              <a:t>Mahavir Jayanti</a:t>
            </a:r>
          </a:p>
          <a:p>
            <a:pPr lvl="0"/>
            <a:r>
              <a:rPr lang="en-US" sz="1600" dirty="0">
                <a:latin typeface="Times New Roman" panose="02020603050405020304" pitchFamily="18" charset="0"/>
                <a:cs typeface="Times New Roman" panose="02020603050405020304" pitchFamily="18" charset="0"/>
              </a:rPr>
              <a:t>Buddha Purnima</a:t>
            </a:r>
          </a:p>
          <a:p>
            <a:pPr lvl="0"/>
            <a:r>
              <a:rPr lang="en-US" sz="1600" dirty="0">
                <a:latin typeface="Times New Roman" panose="02020603050405020304" pitchFamily="18" charset="0"/>
                <a:cs typeface="Times New Roman" panose="02020603050405020304" pitchFamily="18" charset="0"/>
              </a:rPr>
              <a:t>Hanuman Jayanti</a:t>
            </a:r>
          </a:p>
          <a:p>
            <a:pPr lvl="0"/>
            <a:r>
              <a:rPr lang="en-US" sz="1600" dirty="0">
                <a:latin typeface="Times New Roman" panose="02020603050405020304" pitchFamily="18" charset="0"/>
                <a:cs typeface="Times New Roman" panose="02020603050405020304" pitchFamily="18" charset="0"/>
              </a:rPr>
              <a:t>Krishna </a:t>
            </a:r>
            <a:r>
              <a:rPr lang="en-US" sz="1600" dirty="0" err="1">
                <a:latin typeface="Times New Roman" panose="02020603050405020304" pitchFamily="18" charset="0"/>
                <a:cs typeface="Times New Roman" panose="02020603050405020304" pitchFamily="18" charset="0"/>
              </a:rPr>
              <a:t>Janmastami</a:t>
            </a:r>
            <a:endParaRPr lang="en-US" sz="1600" dirty="0">
              <a:latin typeface="Times New Roman" panose="02020603050405020304" pitchFamily="18" charset="0"/>
              <a:cs typeface="Times New Roman" panose="02020603050405020304" pitchFamily="18" charset="0"/>
            </a:endParaRPr>
          </a:p>
          <a:p>
            <a:pPr lvl="0"/>
            <a:r>
              <a:rPr lang="en-US" sz="1600" dirty="0">
                <a:latin typeface="Times New Roman" panose="02020603050405020304" pitchFamily="18" charset="0"/>
                <a:cs typeface="Times New Roman" panose="02020603050405020304" pitchFamily="18" charset="0"/>
              </a:rPr>
              <a:t>Guru Nanak’s Birthday</a:t>
            </a:r>
          </a:p>
          <a:p>
            <a:pPr lvl="0"/>
            <a:r>
              <a:rPr lang="en-US" sz="1600" dirty="0">
                <a:latin typeface="Times New Roman" panose="02020603050405020304" pitchFamily="18" charset="0"/>
                <a:cs typeface="Times New Roman" panose="02020603050405020304" pitchFamily="18" charset="0"/>
              </a:rPr>
              <a:t>Christmas</a:t>
            </a:r>
          </a:p>
          <a:p>
            <a:pPr lvl="0"/>
            <a:r>
              <a:rPr lang="en-US" sz="1600" dirty="0">
                <a:latin typeface="Times New Roman" panose="02020603050405020304" pitchFamily="18" charset="0"/>
                <a:cs typeface="Times New Roman" panose="02020603050405020304" pitchFamily="18" charset="0"/>
              </a:rPr>
              <a:t>Eid-e-</a:t>
            </a:r>
            <a:r>
              <a:rPr lang="en-US" sz="1600" dirty="0" err="1">
                <a:latin typeface="Times New Roman" panose="02020603050405020304" pitchFamily="18" charset="0"/>
                <a:cs typeface="Times New Roman" panose="02020603050405020304" pitchFamily="18" charset="0"/>
              </a:rPr>
              <a:t>Milaad</a:t>
            </a:r>
            <a:r>
              <a:rPr lang="en-US" sz="1600" dirty="0">
                <a:latin typeface="Times New Roman" panose="02020603050405020304" pitchFamily="18" charset="0"/>
                <a:cs typeface="Times New Roman" panose="02020603050405020304" pitchFamily="18" charset="0"/>
              </a:rPr>
              <a:t>-un-Nabi</a:t>
            </a:r>
          </a:p>
          <a:p>
            <a:pPr lvl="0"/>
            <a:r>
              <a:rPr lang="en-US" sz="1600" dirty="0">
                <a:latin typeface="Times New Roman" panose="02020603050405020304" pitchFamily="18" charset="0"/>
                <a:cs typeface="Times New Roman" panose="02020603050405020304" pitchFamily="18" charset="0"/>
              </a:rPr>
              <a:t>Gandhi Birthday</a:t>
            </a:r>
          </a:p>
          <a:p>
            <a:pPr lvl="0"/>
            <a:r>
              <a:rPr lang="en-US" sz="1600" dirty="0">
                <a:latin typeface="Times New Roman" panose="02020603050405020304" pitchFamily="18" charset="0"/>
                <a:cs typeface="Times New Roman" panose="02020603050405020304" pitchFamily="18" charset="0"/>
              </a:rPr>
              <a:t>Radhakrishnan’s Birthday as Teacher’s Day</a:t>
            </a:r>
          </a:p>
          <a:p>
            <a:pPr lvl="0"/>
            <a:r>
              <a:rPr lang="en-US" sz="1600" dirty="0">
                <a:latin typeface="Times New Roman" panose="02020603050405020304" pitchFamily="18" charset="0"/>
                <a:cs typeface="Times New Roman" panose="02020603050405020304" pitchFamily="18" charset="0"/>
              </a:rPr>
              <a:t>Ambedkar’s Jayant</a:t>
            </a:r>
          </a:p>
          <a:p>
            <a:pPr lvl="0"/>
            <a:endParaRPr lang="en-US" sz="1600" dirty="0">
              <a:latin typeface="Times New Roman" panose="02020603050405020304" pitchFamily="18" charset="0"/>
              <a:cs typeface="Times New Roman" panose="02020603050405020304" pitchFamily="18" charset="0"/>
            </a:endParaRPr>
          </a:p>
          <a:p>
            <a:pPr lvl="0"/>
            <a:endParaRPr lang="en-US" sz="1600" dirty="0">
              <a:latin typeface="Times New Roman" panose="02020603050405020304" pitchFamily="18" charset="0"/>
              <a:cs typeface="Times New Roman" panose="02020603050405020304" pitchFamily="18" charset="0"/>
            </a:endParaRPr>
          </a:p>
          <a:p>
            <a:pPr lvl="0"/>
            <a:endParaRPr lang="en-IN" sz="1600" dirty="0">
              <a:latin typeface="Times New Roman" panose="02020603050405020304" pitchFamily="18" charset="0"/>
              <a:cs typeface="Times New Roman" panose="02020603050405020304" pitchFamily="18" charset="0"/>
            </a:endParaRPr>
          </a:p>
          <a:p>
            <a:pPr marL="0" indent="0">
              <a:buNone/>
            </a:pPr>
            <a:endParaRPr lang="en-IN" sz="2000" dirty="0">
              <a:latin typeface="Times New Roman" panose="02020603050405020304" pitchFamily="18" charset="0"/>
              <a:cs typeface="Times New Roman" panose="02020603050405020304" pitchFamily="18" charset="0"/>
            </a:endParaRPr>
          </a:p>
          <a:p>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0522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E0AFB-6EBC-F774-B639-0ECD5A27B2F1}"/>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Other festivals</a:t>
            </a:r>
            <a:endParaRPr lang="en-IN"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E4CE7CF-62E3-B24F-70F6-D6BB67D94E42}"/>
              </a:ext>
            </a:extLst>
          </p:cNvPr>
          <p:cNvSpPr>
            <a:spLocks noGrp="1"/>
          </p:cNvSpPr>
          <p:nvPr>
            <p:ph idx="1"/>
          </p:nvPr>
        </p:nvSpPr>
        <p:spPr/>
        <p:txBody>
          <a:bodyPr/>
          <a:lstStyle/>
          <a:p>
            <a:r>
              <a:rPr lang="en-US" sz="1400" dirty="0">
                <a:latin typeface="Times New Roman" panose="02020603050405020304" pitchFamily="18" charset="0"/>
                <a:cs typeface="Times New Roman" panose="02020603050405020304" pitchFamily="18" charset="0"/>
              </a:rPr>
              <a:t>Ganesh Chaturthi</a:t>
            </a:r>
          </a:p>
          <a:p>
            <a:r>
              <a:rPr lang="en-US" sz="1400" dirty="0">
                <a:latin typeface="Times New Roman" panose="02020603050405020304" pitchFamily="18" charset="0"/>
                <a:cs typeface="Times New Roman" panose="02020603050405020304" pitchFamily="18" charset="0"/>
              </a:rPr>
              <a:t>Raksha Bandhan</a:t>
            </a:r>
          </a:p>
          <a:p>
            <a:r>
              <a:rPr lang="en-US" sz="1400" dirty="0">
                <a:latin typeface="Times New Roman" panose="02020603050405020304" pitchFamily="18" charset="0"/>
                <a:cs typeface="Times New Roman" panose="02020603050405020304" pitchFamily="18" charset="0"/>
              </a:rPr>
              <a:t>Maha Shiv Ratri</a:t>
            </a:r>
          </a:p>
          <a:p>
            <a:r>
              <a:rPr lang="en-US" sz="1400" dirty="0">
                <a:latin typeface="Times New Roman" panose="02020603050405020304" pitchFamily="18" charset="0"/>
                <a:cs typeface="Times New Roman" panose="02020603050405020304" pitchFamily="18" charset="0"/>
              </a:rPr>
              <a:t>Chatt Puja</a:t>
            </a:r>
          </a:p>
          <a:p>
            <a:r>
              <a:rPr lang="en-US" sz="1400" dirty="0" err="1">
                <a:latin typeface="Times New Roman" panose="02020603050405020304" pitchFamily="18" charset="0"/>
                <a:cs typeface="Times New Roman" panose="02020603050405020304" pitchFamily="18" charset="0"/>
              </a:rPr>
              <a:t>Karva</a:t>
            </a:r>
            <a:r>
              <a:rPr lang="en-US" sz="1400" dirty="0">
                <a:latin typeface="Times New Roman" panose="02020603050405020304" pitchFamily="18" charset="0"/>
                <a:cs typeface="Times New Roman" panose="02020603050405020304" pitchFamily="18" charset="0"/>
              </a:rPr>
              <a:t> Chauth</a:t>
            </a:r>
          </a:p>
          <a:p>
            <a:r>
              <a:rPr lang="en-US" sz="1400" dirty="0" err="1">
                <a:latin typeface="Times New Roman" panose="02020603050405020304" pitchFamily="18" charset="0"/>
                <a:cs typeface="Times New Roman" panose="02020603050405020304" pitchFamily="18" charset="0"/>
              </a:rPr>
              <a:t>Teej</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Eid</a:t>
            </a:r>
          </a:p>
          <a:p>
            <a:r>
              <a:rPr lang="en-US" sz="1400" dirty="0">
                <a:latin typeface="Times New Roman" panose="02020603050405020304" pitchFamily="18" charset="0"/>
                <a:cs typeface="Times New Roman" panose="02020603050405020304" pitchFamily="18" charset="0"/>
              </a:rPr>
              <a:t>Saraswati Puja</a:t>
            </a:r>
          </a:p>
          <a:p>
            <a:r>
              <a:rPr lang="en-US" sz="1400" dirty="0">
                <a:latin typeface="Times New Roman" panose="02020603050405020304" pitchFamily="18" charset="0"/>
                <a:cs typeface="Times New Roman" panose="02020603050405020304" pitchFamily="18" charset="0"/>
              </a:rPr>
              <a:t>Easter</a:t>
            </a:r>
          </a:p>
          <a:p>
            <a:r>
              <a:rPr lang="en-US" sz="1400" dirty="0">
                <a:latin typeface="Times New Roman" panose="02020603050405020304" pitchFamily="18" charset="0"/>
                <a:cs typeface="Times New Roman" panose="02020603050405020304" pitchFamily="18" charset="0"/>
              </a:rPr>
              <a:t>Horn Bill</a:t>
            </a:r>
          </a:p>
          <a:p>
            <a:r>
              <a:rPr lang="en-US" sz="1400" dirty="0">
                <a:latin typeface="Times New Roman" panose="02020603050405020304" pitchFamily="18" charset="0"/>
                <a:cs typeface="Times New Roman" panose="02020603050405020304" pitchFamily="18" charset="0"/>
              </a:rPr>
              <a:t>Saga Dewa</a:t>
            </a:r>
          </a:p>
          <a:p>
            <a:endParaRPr lang="en-US" sz="1600"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0384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3E2FA-2997-2224-BAC6-6264922B04B5}"/>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Holi festival</a:t>
            </a:r>
            <a:endParaRPr lang="en-IN"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E3BDF66-2098-BB24-F41E-E34061EC9AD1}"/>
              </a:ext>
            </a:extLst>
          </p:cNvPr>
          <p:cNvSpPr>
            <a:spLocks noGrp="1"/>
          </p:cNvSpPr>
          <p:nvPr>
            <p:ph type="body" sz="half" idx="2"/>
          </p:nvPr>
        </p:nvSpPr>
        <p:spPr/>
        <p:txBody>
          <a:bodyPr/>
          <a:lstStyle/>
          <a:p>
            <a:r>
              <a:rPr lang="en-US" dirty="0">
                <a:latin typeface="Times New Roman" panose="02020603050405020304" pitchFamily="18" charset="0"/>
                <a:cs typeface="Times New Roman" panose="02020603050405020304" pitchFamily="18" charset="0"/>
              </a:rPr>
              <a:t>Holi is most awaited festivals in India. It is a festival of love and </a:t>
            </a:r>
            <a:r>
              <a:rPr lang="en-US" dirty="0" err="1">
                <a:latin typeface="Times New Roman" panose="02020603050405020304" pitchFamily="18" charset="0"/>
                <a:cs typeface="Times New Roman" panose="02020603050405020304" pitchFamily="18" charset="0"/>
              </a:rPr>
              <a:t>colours</a:t>
            </a:r>
            <a:r>
              <a:rPr lang="en-US" dirty="0">
                <a:latin typeface="Times New Roman" panose="02020603050405020304" pitchFamily="18" charset="0"/>
                <a:cs typeface="Times New Roman" panose="02020603050405020304" pitchFamily="18" charset="0"/>
              </a:rPr>
              <a:t>, and signifies the victory of good over evil, the eternally divine and pure love shared between Radha &amp; Krishna and blossoming of the spring season. The Holika Dahan ritual takes place the night before the main day, making the official start of the holiday. A bonfire is lit as a sign of the murder of Holika, the demon king Hiranyakashyap’s sister. The other day, people cooked delicious food, exchange gifts and showered each other with bright </a:t>
            </a:r>
            <a:r>
              <a:rPr lang="en-US" dirty="0" err="1">
                <a:latin typeface="Times New Roman" panose="02020603050405020304" pitchFamily="18" charset="0"/>
                <a:cs typeface="Times New Roman" panose="02020603050405020304" pitchFamily="18" charset="0"/>
              </a:rPr>
              <a:t>colours</a:t>
            </a:r>
            <a:r>
              <a:rPr lang="en-US" dirty="0">
                <a:latin typeface="Times New Roman" panose="02020603050405020304" pitchFamily="18" charset="0"/>
                <a:cs typeface="Times New Roman" panose="02020603050405020304" pitchFamily="18" charset="0"/>
              </a:rPr>
              <a:t>.</a:t>
            </a:r>
            <a:endParaRPr lang="en-IN" dirty="0">
              <a:latin typeface="Times New Roman" panose="02020603050405020304" pitchFamily="18" charset="0"/>
              <a:cs typeface="Times New Roman" panose="02020603050405020304" pitchFamily="18" charset="0"/>
            </a:endParaRPr>
          </a:p>
          <a:p>
            <a:endParaRPr lang="en-IN" dirty="0"/>
          </a:p>
        </p:txBody>
      </p:sp>
      <p:pic>
        <p:nvPicPr>
          <p:cNvPr id="5" name="Content Placeholder 5">
            <a:extLst>
              <a:ext uri="{FF2B5EF4-FFF2-40B4-BE49-F238E27FC236}">
                <a16:creationId xmlns:a16="http://schemas.microsoft.com/office/drawing/2014/main" id="{BC7E798C-3258-B84C-38DF-29D012E7FB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00" y="1522345"/>
            <a:ext cx="5678488" cy="3784734"/>
          </a:xfrm>
          <a:prstGeom prst="rect">
            <a:avLst/>
          </a:prstGeom>
        </p:spPr>
      </p:pic>
    </p:spTree>
    <p:extLst>
      <p:ext uri="{BB962C8B-B14F-4D97-AF65-F5344CB8AC3E}">
        <p14:creationId xmlns:p14="http://schemas.microsoft.com/office/powerpoint/2010/main" val="4290390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6CDBC-1B54-68EE-F4CA-5927F9EBD63B}"/>
              </a:ext>
            </a:extLst>
          </p:cNvPr>
          <p:cNvSpPr>
            <a:spLocks noGrp="1"/>
          </p:cNvSpPr>
          <p:nvPr>
            <p:ph type="title"/>
          </p:nvPr>
        </p:nvSpPr>
        <p:spPr/>
        <p:txBody>
          <a:bodyPr/>
          <a:lstStyle/>
          <a:p>
            <a:r>
              <a:rPr lang="en-US" sz="3200" b="1" dirty="0">
                <a:latin typeface="Times New Roman" panose="02020603050405020304" pitchFamily="18" charset="0"/>
                <a:cs typeface="Times New Roman" panose="02020603050405020304" pitchFamily="18" charset="0"/>
              </a:rPr>
              <a:t>Diwali/ festival of lights</a:t>
            </a:r>
            <a:endParaRPr lang="en-IN"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0F1BCC-ABF6-B247-E813-237133A9A051}"/>
              </a:ext>
            </a:extLst>
          </p:cNvPr>
          <p:cNvSpPr>
            <a:spLocks noGrp="1"/>
          </p:cNvSpPr>
          <p:nvPr>
            <p:ph idx="1"/>
          </p:nvPr>
        </p:nvSpPr>
        <p:spPr/>
        <p:txBody>
          <a:bodyPr/>
          <a:lstStyle/>
          <a:p>
            <a:endParaRPr lang="en-IN" dirty="0"/>
          </a:p>
        </p:txBody>
      </p:sp>
      <p:sp>
        <p:nvSpPr>
          <p:cNvPr id="4" name="Text Placeholder 3">
            <a:extLst>
              <a:ext uri="{FF2B5EF4-FFF2-40B4-BE49-F238E27FC236}">
                <a16:creationId xmlns:a16="http://schemas.microsoft.com/office/drawing/2014/main" id="{EC95DC77-67EF-6D21-1D2A-D6B37DA4556F}"/>
              </a:ext>
            </a:extLst>
          </p:cNvPr>
          <p:cNvSpPr>
            <a:spLocks noGrp="1"/>
          </p:cNvSpPr>
          <p:nvPr>
            <p:ph type="body" sz="half" idx="2"/>
          </p:nvPr>
        </p:nvSpPr>
        <p:spPr/>
        <p:txBody>
          <a:bodyPr>
            <a:no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Diwali is celebrated according to the Hindu Lunisolar months of Ashwin and Kartik.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festival is symbolic victory of light over darkness, good over evil and knowledge over ignorance.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festival is associated with goddess Lakshmi and Lord Ganesha and the welcoming back of Lord Rama to his kingdom in </a:t>
            </a:r>
            <a:r>
              <a:rPr lang="en-US" sz="1800" dirty="0" err="1">
                <a:latin typeface="Times New Roman" panose="02020603050405020304" pitchFamily="18" charset="0"/>
                <a:cs typeface="Times New Roman" panose="02020603050405020304" pitchFamily="18" charset="0"/>
              </a:rPr>
              <a:t>Ayoddha</a:t>
            </a:r>
            <a:r>
              <a:rPr lang="en-US" sz="1800" dirty="0">
                <a:latin typeface="Times New Roman" panose="02020603050405020304" pitchFamily="18" charset="0"/>
                <a:cs typeface="Times New Roman" panose="02020603050405020304" pitchFamily="18" charset="0"/>
              </a:rPr>
              <a:t> after having defeated Ravana and completing an exile of 14 years. </a:t>
            </a:r>
            <a:endParaRPr lang="en-IN" sz="1800" dirty="0">
              <a:latin typeface="Times New Roman" panose="02020603050405020304" pitchFamily="18" charset="0"/>
              <a:cs typeface="Times New Roman" panose="02020603050405020304" pitchFamily="18" charset="0"/>
            </a:endParaRPr>
          </a:p>
        </p:txBody>
      </p:sp>
      <p:pic>
        <p:nvPicPr>
          <p:cNvPr id="5" name="Content Placeholder 5">
            <a:extLst>
              <a:ext uri="{FF2B5EF4-FFF2-40B4-BE49-F238E27FC236}">
                <a16:creationId xmlns:a16="http://schemas.microsoft.com/office/drawing/2014/main" id="{27F001CC-B491-D9BA-AC78-B900022DC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822960"/>
            <a:ext cx="5789613" cy="5212080"/>
          </a:xfrm>
          <a:prstGeom prst="rect">
            <a:avLst/>
          </a:prstGeom>
        </p:spPr>
      </p:pic>
    </p:spTree>
    <p:extLst>
      <p:ext uri="{BB962C8B-B14F-4D97-AF65-F5344CB8AC3E}">
        <p14:creationId xmlns:p14="http://schemas.microsoft.com/office/powerpoint/2010/main" val="3346319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AA84-30AF-4A2B-4AB2-00DA3EAE973E}"/>
              </a:ext>
            </a:extLst>
          </p:cNvPr>
          <p:cNvSpPr>
            <a:spLocks noGrp="1"/>
          </p:cNvSpPr>
          <p:nvPr>
            <p:ph type="title"/>
          </p:nvPr>
        </p:nvSpPr>
        <p:spPr>
          <a:xfrm>
            <a:off x="1045369" y="520146"/>
            <a:ext cx="4389120" cy="1737360"/>
          </a:xfrm>
        </p:spPr>
        <p:txBody>
          <a:bodyPr/>
          <a:lstStyle/>
          <a:p>
            <a:r>
              <a:rPr lang="en-US" sz="3600" b="1" dirty="0" err="1">
                <a:latin typeface="Times New Roman" panose="02020603050405020304" pitchFamily="18" charset="0"/>
                <a:cs typeface="Times New Roman" panose="02020603050405020304" pitchFamily="18" charset="0"/>
              </a:rPr>
              <a:t>dusserha</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D8D74C65-5548-AB93-E306-A1719D81DE83}"/>
              </a:ext>
            </a:extLst>
          </p:cNvPr>
          <p:cNvSpPr>
            <a:spLocks noGrp="1"/>
          </p:cNvSpPr>
          <p:nvPr>
            <p:ph type="body" sz="half" idx="2"/>
          </p:nvPr>
        </p:nvSpPr>
        <p:spPr/>
        <p:txBody>
          <a:bodyPr>
            <a:normAutofit fontScale="92500" lnSpcReduction="10000"/>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This festival is celebrated at the end of Navratri every year, and also known as Vijayadashami.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This Hindu festival is observed on the 10</a:t>
            </a:r>
            <a:r>
              <a:rPr lang="en-US" sz="1800" baseline="30000" dirty="0">
                <a:latin typeface="Times New Roman" panose="02020603050405020304" pitchFamily="18" charset="0"/>
                <a:cs typeface="Times New Roman" panose="02020603050405020304" pitchFamily="18" charset="0"/>
              </a:rPr>
              <a:t>th</a:t>
            </a:r>
            <a:r>
              <a:rPr lang="en-US" sz="1800" dirty="0">
                <a:latin typeface="Times New Roman" panose="02020603050405020304" pitchFamily="18" charset="0"/>
                <a:cs typeface="Times New Roman" panose="02020603050405020304" pitchFamily="18" charset="0"/>
              </a:rPr>
              <a:t> day of the Ashwin month.</a:t>
            </a:r>
          </a:p>
          <a:p>
            <a:pPr marL="285750" indent="-285750">
              <a:buFont typeface="Arial" panose="020B0604020202020204" pitchFamily="34" charset="0"/>
              <a:buChar char="•"/>
            </a:pPr>
            <a:r>
              <a:rPr lang="en-US" sz="1800" dirty="0" err="1">
                <a:latin typeface="Times New Roman" panose="02020603050405020304" pitchFamily="18" charset="0"/>
                <a:cs typeface="Times New Roman" panose="02020603050405020304" pitchFamily="18" charset="0"/>
              </a:rPr>
              <a:t>Vijaydashami</a:t>
            </a:r>
            <a:r>
              <a:rPr lang="en-US" sz="1800" dirty="0">
                <a:latin typeface="Times New Roman" panose="02020603050405020304" pitchFamily="18" charset="0"/>
                <a:cs typeface="Times New Roman" panose="02020603050405020304" pitchFamily="18" charset="0"/>
              </a:rPr>
              <a:t> is celebrated for different reasons throughout the Indian subcontinent where people give different names to their faith. E.g., in northern India, this festival marks the end of Durga Puja , in other parts of the country, it is referred to as </a:t>
            </a:r>
            <a:r>
              <a:rPr lang="en-US" sz="1800" dirty="0" err="1">
                <a:latin typeface="Times New Roman" panose="02020603050405020304" pitchFamily="18" charset="0"/>
                <a:cs typeface="Times New Roman" panose="02020603050405020304" pitchFamily="18" charset="0"/>
              </a:rPr>
              <a:t>Dusserha</a:t>
            </a:r>
            <a:r>
              <a:rPr lang="en-US" sz="1800" dirty="0">
                <a:latin typeface="Times New Roman" panose="02020603050405020304" pitchFamily="18" charset="0"/>
                <a:cs typeface="Times New Roman" panose="02020603050405020304" pitchFamily="18" charset="0"/>
              </a:rPr>
              <a:t> that is commemorated by Ramlila performances etc. </a:t>
            </a:r>
            <a:endParaRPr lang="en-IN" sz="1800"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085027E9-2B4C-1B9A-54D9-741FD550B1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1856" y="822325"/>
            <a:ext cx="5184775" cy="5184775"/>
          </a:xfrm>
          <a:prstGeom prst="rect">
            <a:avLst/>
          </a:prstGeom>
        </p:spPr>
      </p:pic>
    </p:spTree>
    <p:extLst>
      <p:ext uri="{BB962C8B-B14F-4D97-AF65-F5344CB8AC3E}">
        <p14:creationId xmlns:p14="http://schemas.microsoft.com/office/powerpoint/2010/main" val="133084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62035-FC8A-62C9-1472-E6E05AE6639D}"/>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Eid day</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02735E8F-53C2-4D9C-5300-7B0B29C8E04E}"/>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By its meaning is the festival of breaking fast.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is one of the two major Islamic festivals celebrated by the Muslim Community at a very large scale in India and across the globe as well.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festival marks the end of the holy </a:t>
            </a:r>
            <a:r>
              <a:rPr lang="en-US" dirty="0" err="1">
                <a:latin typeface="Times New Roman" panose="02020603050405020304" pitchFamily="18" charset="0"/>
                <a:cs typeface="Times New Roman" panose="02020603050405020304" pitchFamily="18" charset="0"/>
              </a:rPr>
              <a:t>muslim</a:t>
            </a:r>
            <a:r>
              <a:rPr lang="en-US" dirty="0">
                <a:latin typeface="Times New Roman" panose="02020603050405020304" pitchFamily="18" charset="0"/>
                <a:cs typeface="Times New Roman" panose="02020603050405020304" pitchFamily="18" charset="0"/>
              </a:rPr>
              <a:t> month of fasting or Ramadan.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is the time when people visit with each other, wear new cloths, exchanges gifts and break the fast by making elaborate, wholesome and nutritious meals. </a:t>
            </a:r>
            <a:endParaRPr lang="en-IN" dirty="0"/>
          </a:p>
        </p:txBody>
      </p:sp>
      <p:pic>
        <p:nvPicPr>
          <p:cNvPr id="5" name="Content Placeholder 5">
            <a:extLst>
              <a:ext uri="{FF2B5EF4-FFF2-40B4-BE49-F238E27FC236}">
                <a16:creationId xmlns:a16="http://schemas.microsoft.com/office/drawing/2014/main" id="{0FDD8D80-9EE1-99DC-B55B-E4870CD65B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00" y="1863775"/>
            <a:ext cx="5678488" cy="3101874"/>
          </a:xfrm>
          <a:prstGeom prst="rect">
            <a:avLst/>
          </a:prstGeom>
        </p:spPr>
      </p:pic>
    </p:spTree>
    <p:extLst>
      <p:ext uri="{BB962C8B-B14F-4D97-AF65-F5344CB8AC3E}">
        <p14:creationId xmlns:p14="http://schemas.microsoft.com/office/powerpoint/2010/main" val="1542983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4B594-43B2-9D15-94B4-0F3B5F416FEE}"/>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Christmas day</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061EAAC-C117-F687-EBF7-481389B80EE6}"/>
              </a:ext>
            </a:extLst>
          </p:cNvPr>
          <p:cNvSpPr>
            <a:spLocks noGrp="1"/>
          </p:cNvSpPr>
          <p:nvPr>
            <p:ph type="body" sz="half" idx="2"/>
          </p:nvPr>
        </p:nvSpPr>
        <p:spPr/>
        <p:txBody>
          <a:bodyPr>
            <a:no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bells of Christmas begin to ring in everyone’s ears as the end of the year approaches. Every year on 25</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December, people celebrate Christmas, which </a:t>
            </a:r>
            <a:r>
              <a:rPr lang="en-US" sz="2000" dirty="0" err="1">
                <a:latin typeface="Times New Roman" panose="02020603050405020304" pitchFamily="18" charset="0"/>
                <a:cs typeface="Times New Roman" panose="02020603050405020304" pitchFamily="18" charset="0"/>
              </a:rPr>
              <a:t>honours</a:t>
            </a:r>
            <a:r>
              <a:rPr lang="en-US" sz="2000" dirty="0">
                <a:latin typeface="Times New Roman" panose="02020603050405020304" pitchFamily="18" charset="0"/>
                <a:cs typeface="Times New Roman" panose="02020603050405020304" pitchFamily="18" charset="0"/>
              </a:rPr>
              <a:t> the birth of Jesus.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People celebrate the day by decorating their houses in </a:t>
            </a:r>
            <a:r>
              <a:rPr lang="en-US" sz="2000" dirty="0" err="1">
                <a:latin typeface="Times New Roman" panose="02020603050405020304" pitchFamily="18" charset="0"/>
                <a:cs typeface="Times New Roman" panose="02020603050405020304" pitchFamily="18" charset="0"/>
              </a:rPr>
              <a:t>colourful</a:t>
            </a:r>
            <a:r>
              <a:rPr lang="en-US" sz="2000" dirty="0">
                <a:latin typeface="Times New Roman" panose="02020603050405020304" pitchFamily="18" charset="0"/>
                <a:cs typeface="Times New Roman" panose="02020603050405020304" pitchFamily="18" charset="0"/>
              </a:rPr>
              <a:t> lights, wreaths and flowers.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People visit Churches and give gifts to each other. </a:t>
            </a:r>
            <a:endParaRPr lang="en-IN" sz="2000" dirty="0">
              <a:latin typeface="Times New Roman" panose="02020603050405020304" pitchFamily="18" charset="0"/>
              <a:cs typeface="Times New Roman" panose="02020603050405020304" pitchFamily="18" charset="0"/>
            </a:endParaRPr>
          </a:p>
        </p:txBody>
      </p:sp>
      <p:pic>
        <p:nvPicPr>
          <p:cNvPr id="5" name="Content Placeholder 5">
            <a:extLst>
              <a:ext uri="{FF2B5EF4-FFF2-40B4-BE49-F238E27FC236}">
                <a16:creationId xmlns:a16="http://schemas.microsoft.com/office/drawing/2014/main" id="{CFA5B506-5D9D-57BF-D9FA-F9D2364DD4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00" y="1534822"/>
            <a:ext cx="5678488" cy="3759780"/>
          </a:xfrm>
          <a:prstGeom prst="rect">
            <a:avLst/>
          </a:prstGeom>
        </p:spPr>
      </p:pic>
    </p:spTree>
    <p:extLst>
      <p:ext uri="{BB962C8B-B14F-4D97-AF65-F5344CB8AC3E}">
        <p14:creationId xmlns:p14="http://schemas.microsoft.com/office/powerpoint/2010/main" val="3948227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1AE8-5EDD-F691-4BA7-7A3E9244800F}"/>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Ganesh </a:t>
            </a:r>
            <a:r>
              <a:rPr lang="en-US" sz="3600" b="1" dirty="0" err="1">
                <a:latin typeface="Times New Roman" panose="02020603050405020304" pitchFamily="18" charset="0"/>
                <a:cs typeface="Times New Roman" panose="02020603050405020304" pitchFamily="18" charset="0"/>
              </a:rPr>
              <a:t>chaturthi</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D1A65735-B8DF-66A1-A681-ADE5B43FDEDA}"/>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Ganesh Chaturthi is one of the most beloved festivals in north and central India.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 this occasion, people celebrate the birth of the elephant-headed Hindu deity, Lord Ganesh.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Lord Ganesh is the god of prosperity, wisdom and someone who removes obstacles from life.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festival kicks off on the 4</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day of the month of Bhadrapada and ends when the idols of the lord are immersed in water bodies, symbolizing hos home journey back to his abode in Mount Kailash. </a:t>
            </a:r>
            <a:endParaRPr lang="en-IN"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000B5AE0-FE85-4364-D65E-B879010810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00" y="1815514"/>
            <a:ext cx="5678488" cy="3198396"/>
          </a:xfrm>
          <a:prstGeom prst="rect">
            <a:avLst/>
          </a:prstGeom>
        </p:spPr>
      </p:pic>
    </p:spTree>
    <p:extLst>
      <p:ext uri="{BB962C8B-B14F-4D97-AF65-F5344CB8AC3E}">
        <p14:creationId xmlns:p14="http://schemas.microsoft.com/office/powerpoint/2010/main" val="3721136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A1225-AC0B-A7BE-DAAE-8EE188495176}"/>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Durga puja</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D68A23A4-006C-7878-A411-DC414ECC27C0}"/>
              </a:ext>
            </a:extLst>
          </p:cNvPr>
          <p:cNvSpPr>
            <a:spLocks noGrp="1"/>
          </p:cNvSpPr>
          <p:nvPr>
            <p:ph type="body" sz="half" idx="2"/>
          </p:nvPr>
        </p:nvSpPr>
        <p:spPr/>
        <p: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Durga Puja is a Hindu festival whose roots can be traced back to the prehistoric times.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As the name implies, the festival pays homage to goddess Durga and also celebrates her victory over the demon </a:t>
            </a:r>
            <a:r>
              <a:rPr lang="en-US" dirty="0" err="1">
                <a:latin typeface="Times New Roman" panose="02020603050405020304" pitchFamily="18" charset="0"/>
                <a:cs typeface="Times New Roman" panose="02020603050405020304" pitchFamily="18" charset="0"/>
              </a:rPr>
              <a:t>Mahisasura</a:t>
            </a:r>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is traditionally celebrated by the Bengali communities of West Bengal, Bihar, Jharkhand, Assam, Tripura etc.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festival takes place in the Ashwin months of the Hindu calendar.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During the 10 days of this festival, various rituals and offerings to the goddess take place. </a:t>
            </a:r>
          </a:p>
          <a:p>
            <a:pPr marL="285750" indent="-285750">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8DDF2E97-6331-C2CF-C3C4-0F441CDC89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00" y="1818427"/>
            <a:ext cx="5678488" cy="3192571"/>
          </a:xfrm>
          <a:prstGeom prst="rect">
            <a:avLst/>
          </a:prstGeom>
        </p:spPr>
      </p:pic>
    </p:spTree>
    <p:extLst>
      <p:ext uri="{BB962C8B-B14F-4D97-AF65-F5344CB8AC3E}">
        <p14:creationId xmlns:p14="http://schemas.microsoft.com/office/powerpoint/2010/main" val="3872459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FD77C-5C26-3FC8-559B-64EE4FE2F467}"/>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kathak</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9BDBA480-2E99-93B6-F442-9F72867DFD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24475" y="822325"/>
            <a:ext cx="5059538" cy="5184775"/>
          </a:xfrm>
          <a:prstGeom prst="rect">
            <a:avLst/>
          </a:prstGeom>
        </p:spPr>
      </p:pic>
      <p:sp>
        <p:nvSpPr>
          <p:cNvPr id="4" name="Text Placeholder 3">
            <a:extLst>
              <a:ext uri="{FF2B5EF4-FFF2-40B4-BE49-F238E27FC236}">
                <a16:creationId xmlns:a16="http://schemas.microsoft.com/office/drawing/2014/main" id="{B5F6EA21-487B-ED2C-74BF-F7C6026ABBF8}"/>
              </a:ext>
            </a:extLst>
          </p:cNvPr>
          <p:cNvSpPr>
            <a:spLocks noGrp="1"/>
          </p:cNvSpPr>
          <p:nvPr>
            <p:ph type="body" sz="half" idx="2"/>
          </p:nvPr>
        </p:nvSpPr>
        <p:spPr/>
        <p:txBody>
          <a:bodyPr>
            <a:normAutofit/>
          </a:bodyPr>
          <a:lstStyle/>
          <a:p>
            <a:r>
              <a:rPr lang="en-US" sz="2000" dirty="0">
                <a:latin typeface="Times New Roman" panose="02020603050405020304" pitchFamily="18" charset="0"/>
                <a:cs typeface="Times New Roman" panose="02020603050405020304" pitchFamily="18" charset="0"/>
              </a:rPr>
              <a:t>Once upon a time Kathak was a temple dance. Later according to the story tellers, the dances began to depict various stories, mainly those of Hindu God Krishna’s childhood.</a:t>
            </a:r>
          </a:p>
          <a:p>
            <a:r>
              <a:rPr lang="en-US" sz="2000" dirty="0">
                <a:latin typeface="Times New Roman" panose="02020603050405020304" pitchFamily="18" charset="0"/>
                <a:cs typeface="Times New Roman" panose="02020603050405020304" pitchFamily="18" charset="0"/>
              </a:rPr>
              <a:t>Kathak dancers are nimble on their feet and are very expressive too.</a:t>
            </a:r>
          </a:p>
          <a:p>
            <a:r>
              <a:rPr lang="en-US" sz="2000" dirty="0">
                <a:latin typeface="Times New Roman" panose="02020603050405020304" pitchFamily="18" charset="0"/>
                <a:cs typeface="Times New Roman" panose="02020603050405020304" pitchFamily="18" charset="0"/>
              </a:rPr>
              <a:t>Kathak was especially popular in the courts of the great Mughals and later appreciated by British. </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3128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EC8A9-8210-6177-5E9B-0F05955E5CA8}"/>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Baisakhi festival</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2BAC2A33-5FD6-073E-E54E-FF31AE379E82}"/>
              </a:ext>
            </a:extLst>
          </p:cNvPr>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Every year in April, the Vaisakhi celebration is held to commemorate the first day of the month of Vaisakh.</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This spring harvest festival is primarily rooted to the northern regions and mainly celebrated by the Sikh community.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During this festival, they hold kirtans, visit local Gurudwaras, socialize and share festive foods.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Other Indian cultures and diaspora also celebrate this festival in their own way</a:t>
            </a:r>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53263B29-FE8A-E61A-2B4D-FD27CE7EE3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45482" y="822325"/>
            <a:ext cx="5017524" cy="5184775"/>
          </a:xfrm>
          <a:prstGeom prst="rect">
            <a:avLst/>
          </a:prstGeom>
        </p:spPr>
      </p:pic>
    </p:spTree>
    <p:extLst>
      <p:ext uri="{BB962C8B-B14F-4D97-AF65-F5344CB8AC3E}">
        <p14:creationId xmlns:p14="http://schemas.microsoft.com/office/powerpoint/2010/main" val="2078015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8D473-3A20-5CA6-CC35-F491B119B377}"/>
              </a:ext>
            </a:extLst>
          </p:cNvPr>
          <p:cNvSpPr>
            <a:spLocks noGrp="1"/>
          </p:cNvSpPr>
          <p:nvPr>
            <p:ph type="title"/>
          </p:nvPr>
        </p:nvSpPr>
        <p:spPr/>
        <p:txBody>
          <a:bodyPr/>
          <a:lstStyle/>
          <a:p>
            <a:r>
              <a:rPr lang="en-US" sz="3600" b="1" dirty="0" err="1">
                <a:latin typeface="Times New Roman" panose="02020603050405020304" pitchFamily="18" charset="0"/>
                <a:cs typeface="Times New Roman" panose="02020603050405020304" pitchFamily="18" charset="0"/>
              </a:rPr>
              <a:t>Lohri</a:t>
            </a:r>
            <a:r>
              <a:rPr lang="en-US" sz="3600" b="1" dirty="0">
                <a:latin typeface="Times New Roman" panose="02020603050405020304" pitchFamily="18" charset="0"/>
                <a:cs typeface="Times New Roman" panose="02020603050405020304" pitchFamily="18" charset="0"/>
              </a:rPr>
              <a:t> festival</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C2B631EA-12B6-5E9E-FAE8-A73A4E47712D}"/>
              </a:ext>
            </a:extLst>
          </p:cNvPr>
          <p:cNvSpPr>
            <a:spLocks noGrp="1"/>
          </p:cNvSpPr>
          <p:nvPr>
            <p:ph type="body" sz="half" idx="2"/>
          </p:nvPr>
        </p:nvSpPr>
        <p:spPr/>
        <p:txBody>
          <a:bodyPr>
            <a:no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Lohri, a well-known winter folk festival in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Punjab, is one of the many festivals in India that have its roots in </a:t>
            </a:r>
            <a:r>
              <a:rPr lang="en-US" sz="1800" dirty="0" err="1">
                <a:latin typeface="Times New Roman" panose="02020603050405020304" pitchFamily="18" charset="0"/>
                <a:cs typeface="Times New Roman" panose="02020603050405020304" pitchFamily="18" charset="0"/>
              </a:rPr>
              <a:t>honouring</a:t>
            </a:r>
            <a:r>
              <a:rPr lang="en-US" sz="1800" dirty="0">
                <a:latin typeface="Times New Roman" panose="02020603050405020304" pitchFamily="18" charset="0"/>
                <a:cs typeface="Times New Roman" panose="02020603050405020304" pitchFamily="18" charset="0"/>
              </a:rPr>
              <a:t> agriculture.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a:t>
            </a:r>
            <a:r>
              <a:rPr lang="en-US" sz="1800" dirty="0" err="1">
                <a:latin typeface="Times New Roman" panose="02020603050405020304" pitchFamily="18" charset="0"/>
                <a:cs typeface="Times New Roman" panose="02020603050405020304" pitchFamily="18" charset="0"/>
              </a:rPr>
              <a:t>Lohri</a:t>
            </a:r>
            <a:r>
              <a:rPr lang="en-US" sz="1800" dirty="0">
                <a:latin typeface="Times New Roman" panose="02020603050405020304" pitchFamily="18" charset="0"/>
                <a:cs typeface="Times New Roman" panose="02020603050405020304" pitchFamily="18" charset="0"/>
              </a:rPr>
              <a:t> festival greets the sun’s arrival in the northern hemisphere and signals the end of the bitterly cold winter season.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It happens just one night before Makar Sankranti where people light up bonfire and throw handfuls of grains in it to bless the coming of the new agricultural season and harvest. </a:t>
            </a:r>
            <a:endParaRPr lang="en-IN" sz="1800"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B245F8C8-97E1-2B16-C7ED-94E79F6BF2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89523" y="1769805"/>
            <a:ext cx="4798142" cy="4119717"/>
          </a:xfrm>
          <a:prstGeom prst="rect">
            <a:avLst/>
          </a:prstGeom>
        </p:spPr>
      </p:pic>
    </p:spTree>
    <p:extLst>
      <p:ext uri="{BB962C8B-B14F-4D97-AF65-F5344CB8AC3E}">
        <p14:creationId xmlns:p14="http://schemas.microsoft.com/office/powerpoint/2010/main" val="2091412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D77B2-4C38-0C17-EE67-DDC3EAF4D310}"/>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Pongal</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10E9F3F9-967D-894F-24D6-17696B6D6414}"/>
              </a:ext>
            </a:extLst>
          </p:cNvPr>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In Tamil Nadu, Pongal is one of the most popular and eagerly anticipated harvest festivals. </a:t>
            </a:r>
          </a:p>
          <a:p>
            <a:pPr marL="285750" indent="-285750">
              <a:buFont typeface="Arial" panose="020B0604020202020204" pitchFamily="34" charset="0"/>
              <a:buChar char="•"/>
            </a:pPr>
            <a:r>
              <a:rPr lang="en-IN" sz="1800" dirty="0">
                <a:latin typeface="Times New Roman" panose="02020603050405020304" pitchFamily="18" charset="0"/>
                <a:cs typeface="Times New Roman" panose="02020603050405020304" pitchFamily="18" charset="0"/>
              </a:rPr>
              <a:t>It is also celebrated in Sri Lanka.</a:t>
            </a:r>
          </a:p>
          <a:p>
            <a:pPr marL="285750" indent="-285750">
              <a:buFont typeface="Arial" panose="020B0604020202020204" pitchFamily="34" charset="0"/>
              <a:buChar char="•"/>
            </a:pPr>
            <a:r>
              <a:rPr lang="en-IN" sz="1800" dirty="0">
                <a:latin typeface="Times New Roman" panose="02020603050405020304" pitchFamily="18" charset="0"/>
                <a:cs typeface="Times New Roman" panose="02020603050405020304" pitchFamily="18" charset="0"/>
              </a:rPr>
              <a:t>According to the Tamil solar calendar, Pongal begins by the end of the Tai month, which usually occurs in the winter month of January.</a:t>
            </a:r>
          </a:p>
          <a:p>
            <a:pPr marL="285750" indent="-285750">
              <a:buFont typeface="Arial" panose="020B0604020202020204" pitchFamily="34" charset="0"/>
              <a:buChar char="•"/>
            </a:pPr>
            <a:r>
              <a:rPr lang="en-IN" sz="1800" dirty="0">
                <a:latin typeface="Times New Roman" panose="02020603050405020304" pitchFamily="18" charset="0"/>
                <a:cs typeface="Times New Roman" panose="02020603050405020304" pitchFamily="18" charset="0"/>
              </a:rPr>
              <a:t>The festival is dedicated to the sun god or Surya dev, and the festival corresponds with the north Indian festival of Makar </a:t>
            </a:r>
            <a:r>
              <a:rPr lang="en-IN" sz="1800" dirty="0" err="1">
                <a:latin typeface="Times New Roman" panose="02020603050405020304" pitchFamily="18" charset="0"/>
                <a:cs typeface="Times New Roman" panose="02020603050405020304" pitchFamily="18" charset="0"/>
              </a:rPr>
              <a:t>Sankrati</a:t>
            </a:r>
            <a:r>
              <a:rPr lang="en-IN" sz="18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IN" sz="1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N" sz="1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pic>
        <p:nvPicPr>
          <p:cNvPr id="18" name="Content Placeholder 17">
            <a:extLst>
              <a:ext uri="{FF2B5EF4-FFF2-40B4-BE49-F238E27FC236}">
                <a16:creationId xmlns:a16="http://schemas.microsoft.com/office/drawing/2014/main" id="{68A474E8-838F-F96F-021E-79E804D38E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09953" y="1091381"/>
            <a:ext cx="3888581" cy="4915719"/>
          </a:xfrm>
          <a:prstGeom prst="rect">
            <a:avLst/>
          </a:prstGeom>
        </p:spPr>
      </p:pic>
    </p:spTree>
    <p:extLst>
      <p:ext uri="{BB962C8B-B14F-4D97-AF65-F5344CB8AC3E}">
        <p14:creationId xmlns:p14="http://schemas.microsoft.com/office/powerpoint/2010/main" val="4081043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84B41-6E98-A09B-23CA-4B392BF20877}"/>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Easter festival</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48FB87C-FAF1-015D-063B-84A75BEFBDCC}"/>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Easter is anther significant Christian celebration or feast, after Christmas.</a:t>
            </a:r>
          </a:p>
          <a:p>
            <a:pPr marL="285750" indent="-285750">
              <a:buFont typeface="Arial" panose="020B0604020202020204" pitchFamily="34" charset="0"/>
              <a:buChar char="•"/>
            </a:pPr>
            <a:r>
              <a:rPr lang="en-IN" sz="1800" dirty="0">
                <a:latin typeface="Times New Roman" panose="02020603050405020304" pitchFamily="18" charset="0"/>
                <a:cs typeface="Times New Roman" panose="02020603050405020304" pitchFamily="18" charset="0"/>
              </a:rPr>
              <a:t>Easter comes from the term </a:t>
            </a:r>
            <a:r>
              <a:rPr lang="en-IN" sz="1800" dirty="0" err="1">
                <a:latin typeface="Times New Roman" panose="02020603050405020304" pitchFamily="18" charset="0"/>
                <a:cs typeface="Times New Roman" panose="02020603050405020304" pitchFamily="18" charset="0"/>
              </a:rPr>
              <a:t>eostre</a:t>
            </a:r>
            <a:r>
              <a:rPr lang="en-IN" sz="1800" dirty="0">
                <a:latin typeface="Times New Roman" panose="02020603050405020304" pitchFamily="18" charset="0"/>
                <a:cs typeface="Times New Roman" panose="02020603050405020304" pitchFamily="18" charset="0"/>
              </a:rPr>
              <a:t>, a goddess who is celebrated at the beginning of the spring season. </a:t>
            </a:r>
          </a:p>
          <a:p>
            <a:pPr marL="285750" indent="-285750">
              <a:buFont typeface="Arial" panose="020B0604020202020204" pitchFamily="34" charset="0"/>
              <a:buChar char="•"/>
            </a:pPr>
            <a:r>
              <a:rPr lang="en-IN" sz="1800" dirty="0">
                <a:latin typeface="Times New Roman" panose="02020603050405020304" pitchFamily="18" charset="0"/>
                <a:cs typeface="Times New Roman" panose="02020603050405020304" pitchFamily="18" charset="0"/>
              </a:rPr>
              <a:t>Easter also comes with many traditions which can be traced back to the custom folks. </a:t>
            </a:r>
          </a:p>
          <a:p>
            <a:pPr marL="285750" indent="-285750">
              <a:buFont typeface="Arial" panose="020B0604020202020204" pitchFamily="34" charset="0"/>
              <a:buChar char="•"/>
            </a:pPr>
            <a:r>
              <a:rPr lang="en-IN" sz="1800" dirty="0">
                <a:latin typeface="Times New Roman" panose="02020603050405020304" pitchFamily="18" charset="0"/>
                <a:cs typeface="Times New Roman" panose="02020603050405020304" pitchFamily="18" charset="0"/>
              </a:rPr>
              <a:t>Easter is typically celebrated with entertaining egg hunts and delectable feasts.  </a:t>
            </a:r>
            <a:endParaRPr lang="en-US" sz="1800"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75509677-D495-17CD-8FE7-9D3C0ED237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09188" y="2208869"/>
            <a:ext cx="3954744" cy="3810931"/>
          </a:xfrm>
          <a:prstGeom prst="rect">
            <a:avLst/>
          </a:prstGeom>
        </p:spPr>
      </p:pic>
    </p:spTree>
    <p:extLst>
      <p:ext uri="{BB962C8B-B14F-4D97-AF65-F5344CB8AC3E}">
        <p14:creationId xmlns:p14="http://schemas.microsoft.com/office/powerpoint/2010/main" val="3626696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488F2-4D5D-B6EC-0FE6-53297507D06B}"/>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Onam festival</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159EB82C-7226-99C7-8A9E-9AB9B6134520}"/>
              </a:ext>
            </a:extLst>
          </p:cNvPr>
          <p:cNvSpPr>
            <a:spLocks noGrp="1"/>
          </p:cNvSpPr>
          <p:nvPr>
            <p:ph type="body" sz="half" idx="2"/>
          </p:nvPr>
        </p:nvSpPr>
        <p:spPr/>
        <p: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South India, Onam festival is celebrated majorly by the </a:t>
            </a:r>
            <a:r>
              <a:rPr lang="en-US" dirty="0" err="1">
                <a:latin typeface="Times New Roman" panose="02020603050405020304" pitchFamily="18" charset="0"/>
                <a:cs typeface="Times New Roman" panose="02020603050405020304" pitchFamily="18" charset="0"/>
              </a:rPr>
              <a:t>Malyali</a:t>
            </a:r>
            <a:r>
              <a:rPr lang="en-US" dirty="0">
                <a:latin typeface="Times New Roman" panose="02020603050405020304" pitchFamily="18" charset="0"/>
                <a:cs typeface="Times New Roman" panose="02020603050405020304" pitchFamily="18" charset="0"/>
              </a:rPr>
              <a:t> community of the people of Kerala.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is celebrated widely to mark the welcoming of their great king Mahabali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10 days long festival is celebrated with incredible splendor and is also said to mark the beginning of the harvest season.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celebrations include cultural parade, making of flower rangolis, traditional folk musical and dance performances boat race, tiger dance and more.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C2FE6CFF-1E00-8513-CEF2-60C818F20C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77348" y="2208869"/>
            <a:ext cx="5678488" cy="3784734"/>
          </a:xfrm>
          <a:prstGeom prst="rect">
            <a:avLst/>
          </a:prstGeom>
        </p:spPr>
      </p:pic>
    </p:spTree>
    <p:extLst>
      <p:ext uri="{BB962C8B-B14F-4D97-AF65-F5344CB8AC3E}">
        <p14:creationId xmlns:p14="http://schemas.microsoft.com/office/powerpoint/2010/main" val="1621792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98DD-EB80-41AC-25F6-E539A964D61B}"/>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Buddha </a:t>
            </a:r>
            <a:r>
              <a:rPr lang="en-US" sz="3600" b="1" dirty="0" err="1">
                <a:latin typeface="Times New Roman" panose="02020603050405020304" pitchFamily="18" charset="0"/>
                <a:cs typeface="Times New Roman" panose="02020603050405020304" pitchFamily="18" charset="0"/>
              </a:rPr>
              <a:t>purnima</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08C2C015-2E12-C16A-407A-25521AEB723D}"/>
              </a:ext>
            </a:extLst>
          </p:cNvPr>
          <p:cNvSpPr>
            <a:spLocks noGrp="1"/>
          </p:cNvSpPr>
          <p:nvPr>
            <p:ph type="body" sz="half" idx="2"/>
          </p:nvPr>
        </p:nvSpPr>
        <p:spPr/>
        <p: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Buddha Purnima is also referred as Buddha Jsaysanti, it marks the day of </a:t>
            </a:r>
            <a:r>
              <a:rPr lang="en-US" dirty="0" err="1">
                <a:latin typeface="Times New Roman" panose="02020603050405020304" pitchFamily="18" charset="0"/>
                <a:cs typeface="Times New Roman" panose="02020603050405020304" pitchFamily="18" charset="0"/>
              </a:rPr>
              <a:t>enlinghtenment</a:t>
            </a:r>
            <a:r>
              <a:rPr lang="en-US" dirty="0">
                <a:latin typeface="Times New Roman" panose="02020603050405020304" pitchFamily="18" charset="0"/>
                <a:cs typeface="Times New Roman" panose="02020603050405020304" pitchFamily="18" charset="0"/>
              </a:rPr>
              <a:t> of Gautama Buddha which had a strong impact on the spirituality of the world as a whole.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Buddhist festival is widely observed in the East and South Asian community, as Siddhartha Gautama’s birthday in Lumbini, Nepal.</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exact date for the Buddha’s birth is dependent on the Asian Lunisolar calendars.  </a:t>
            </a:r>
            <a:endParaRPr lang="en-IN" dirty="0">
              <a:latin typeface="Times New Roman" panose="02020603050405020304" pitchFamily="18" charset="0"/>
              <a:cs typeface="Times New Roman" panose="02020603050405020304" pitchFamily="18" charset="0"/>
            </a:endParaRPr>
          </a:p>
        </p:txBody>
      </p:sp>
      <p:pic>
        <p:nvPicPr>
          <p:cNvPr id="5" name="Content Placeholder 5">
            <a:extLst>
              <a:ext uri="{FF2B5EF4-FFF2-40B4-BE49-F238E27FC236}">
                <a16:creationId xmlns:a16="http://schemas.microsoft.com/office/drawing/2014/main" id="{199B5258-6830-44C4-63DB-8EAB798CA6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4664" y="2208869"/>
            <a:ext cx="5678488" cy="3762294"/>
          </a:xfrm>
          <a:prstGeom prst="rect">
            <a:avLst/>
          </a:prstGeom>
        </p:spPr>
      </p:pic>
    </p:spTree>
    <p:extLst>
      <p:ext uri="{BB962C8B-B14F-4D97-AF65-F5344CB8AC3E}">
        <p14:creationId xmlns:p14="http://schemas.microsoft.com/office/powerpoint/2010/main" val="2782300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C716-F68F-D5BE-96C3-6F85972A71AD}"/>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Raksha </a:t>
            </a:r>
            <a:r>
              <a:rPr lang="en-US" sz="3600" b="1" dirty="0" err="1">
                <a:latin typeface="Times New Roman" panose="02020603050405020304" pitchFamily="18" charset="0"/>
                <a:cs typeface="Times New Roman" panose="02020603050405020304" pitchFamily="18" charset="0"/>
              </a:rPr>
              <a:t>bandhan</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D8B67E91-FBDB-9B12-150D-6E9BFD68932B}"/>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Raksha Bandhan or Rakhi is a major traditional Hindu festival that takes place between brother and sister.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On this day, sisters of all ages tie up an amulet called Rakhi on their brother’s wrist. This symbolizes the brother’s promise to protect the sister.</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In return to tying Rakhi, the sisters receive gifts and blessings with a promise of sharing the responsibility in the future.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It is observed on the last day of Shravan.  </a:t>
            </a:r>
            <a:endParaRPr lang="en-IN" sz="1800"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30BB4692-B152-5947-CC81-7A4634EC65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384" y="2257507"/>
            <a:ext cx="5678488" cy="3762294"/>
          </a:xfrm>
          <a:prstGeom prst="rect">
            <a:avLst/>
          </a:prstGeom>
        </p:spPr>
      </p:pic>
    </p:spTree>
    <p:extLst>
      <p:ext uri="{BB962C8B-B14F-4D97-AF65-F5344CB8AC3E}">
        <p14:creationId xmlns:p14="http://schemas.microsoft.com/office/powerpoint/2010/main" val="42707431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EC5A2-03B3-A35A-FB6F-8641F4C20F2D}"/>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Krishna </a:t>
            </a:r>
            <a:r>
              <a:rPr lang="en-US" sz="3600" b="1" dirty="0" err="1">
                <a:latin typeface="Times New Roman" panose="02020603050405020304" pitchFamily="18" charset="0"/>
                <a:cs typeface="Times New Roman" panose="02020603050405020304" pitchFamily="18" charset="0"/>
              </a:rPr>
              <a:t>janmastami</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C7937C05-7CBC-FBDC-4FF9-4283A5532C31}"/>
              </a:ext>
            </a:extLst>
          </p:cNvPr>
          <p:cNvSpPr>
            <a:spLocks noGrp="1"/>
          </p:cNvSpPr>
          <p:nvPr>
            <p:ph type="body" sz="half" idx="2"/>
          </p:nvPr>
        </p:nvSpPr>
        <p:spPr/>
        <p: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festival is dedicated to Lord Krishna to celebrate his birthday. This annual Hindu festival is all about celebrating the occasion of birth of the 8</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avatar of Lord Vishnu, i.e. Krishna.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day is observed on the 8</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Tithi of the Krishna Paksha in the month of Shravana.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 this very day, people offer prayer to the lord, chant his name and sing devotional songs.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This </a:t>
            </a:r>
            <a:r>
              <a:rPr lang="en-US" dirty="0" err="1">
                <a:latin typeface="Times New Roman" panose="02020603050405020304" pitchFamily="18" charset="0"/>
                <a:cs typeface="Times New Roman" panose="02020603050405020304" pitchFamily="18" charset="0"/>
              </a:rPr>
              <a:t>Janmastami</a:t>
            </a:r>
            <a:r>
              <a:rPr lang="en-US" dirty="0">
                <a:latin typeface="Times New Roman" panose="02020603050405020304" pitchFamily="18" charset="0"/>
                <a:cs typeface="Times New Roman" panose="02020603050405020304" pitchFamily="18" charset="0"/>
              </a:rPr>
              <a:t> celebration is followed by Nand Utsav celebrations the next day.</a:t>
            </a:r>
            <a:endParaRPr lang="en-IN" dirty="0">
              <a:latin typeface="Times New Roman" panose="02020603050405020304" pitchFamily="18" charset="0"/>
              <a:cs typeface="Times New Roman" panose="02020603050405020304" pitchFamily="18" charset="0"/>
            </a:endParaRPr>
          </a:p>
        </p:txBody>
      </p:sp>
      <p:pic>
        <p:nvPicPr>
          <p:cNvPr id="5" name="Content Placeholder 5">
            <a:extLst>
              <a:ext uri="{FF2B5EF4-FFF2-40B4-BE49-F238E27FC236}">
                <a16:creationId xmlns:a16="http://schemas.microsoft.com/office/drawing/2014/main" id="{8A1B64AB-8971-31E0-8199-DAE05A136C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1200" y="2208869"/>
            <a:ext cx="4287044" cy="3810931"/>
          </a:xfrm>
          <a:prstGeom prst="rect">
            <a:avLst/>
          </a:prstGeom>
        </p:spPr>
      </p:pic>
    </p:spTree>
    <p:extLst>
      <p:ext uri="{BB962C8B-B14F-4D97-AF65-F5344CB8AC3E}">
        <p14:creationId xmlns:p14="http://schemas.microsoft.com/office/powerpoint/2010/main" val="12286429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DCDB-9753-BD2C-07CA-823AC2580632}"/>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Maha shiv </a:t>
            </a:r>
            <a:r>
              <a:rPr lang="en-US" sz="3600" b="1" dirty="0" err="1">
                <a:latin typeface="Times New Roman" panose="02020603050405020304" pitchFamily="18" charset="0"/>
                <a:cs typeface="Times New Roman" panose="02020603050405020304" pitchFamily="18" charset="0"/>
              </a:rPr>
              <a:t>ratri</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0313A5CF-5652-E75E-A5DC-8B9C5CFAC6D4}"/>
              </a:ext>
            </a:extLst>
          </p:cNvPr>
          <p:cNvSpPr>
            <a:spLocks noGrp="1"/>
          </p:cNvSpPr>
          <p:nvPr>
            <p:ph type="body" sz="half" idx="2"/>
          </p:nvPr>
        </p:nvSpPr>
        <p:spPr/>
        <p:txBody>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This Hindu festival is celebrated to honor the destroyer Lord Shiva in different ways.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meaning of the festival </a:t>
            </a:r>
            <a:r>
              <a:rPr lang="en-US" sz="1800" dirty="0" err="1">
                <a:latin typeface="Times New Roman" panose="02020603050405020304" pitchFamily="18" charset="0"/>
                <a:cs typeface="Times New Roman" panose="02020603050405020304" pitchFamily="18" charset="0"/>
              </a:rPr>
              <a:t>Shivratri</a:t>
            </a:r>
            <a:r>
              <a:rPr lang="en-US" sz="1800" dirty="0">
                <a:latin typeface="Times New Roman" panose="02020603050405020304" pitchFamily="18" charset="0"/>
                <a:cs typeface="Times New Roman" panose="02020603050405020304" pitchFamily="18" charset="0"/>
              </a:rPr>
              <a:t>- the night of Shiva, takes place on the day prior to the new moon.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On this great night of Shiva, every devotee remembers the powerful Lord Shiva by fasting, chanting prayers, doing charity work etc. </a:t>
            </a:r>
          </a:p>
          <a:p>
            <a:pPr marL="285750" indent="-285750">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54815B41-55E0-7E8D-FECB-F4D8A44E29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5700" y="2208868"/>
            <a:ext cx="4389120" cy="3810931"/>
          </a:xfrm>
          <a:prstGeom prst="rect">
            <a:avLst/>
          </a:prstGeom>
        </p:spPr>
      </p:pic>
    </p:spTree>
    <p:extLst>
      <p:ext uri="{BB962C8B-B14F-4D97-AF65-F5344CB8AC3E}">
        <p14:creationId xmlns:p14="http://schemas.microsoft.com/office/powerpoint/2010/main" val="2644363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A39F8-A3EE-49E3-0350-9C827F5CFE22}"/>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Chatt puja</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6E9B8428-06FB-51E0-5EB9-20BF7B29B2C3}"/>
              </a:ext>
            </a:extLst>
          </p:cNvPr>
          <p:cNvSpPr>
            <a:spLocks noGrp="1"/>
          </p:cNvSpPr>
          <p:nvPr>
            <p:ph type="body" sz="half" idx="2"/>
          </p:nvPr>
        </p:nvSpPr>
        <p:spPr/>
        <p:txBody>
          <a:bodyPr>
            <a:normAutofit fontScale="92500" lnSpcReduction="10000"/>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Originally from the Indian states of Bihar, UP, West Bengal, Jharkhand, Chatt puja is an ancient Hindu festival.</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puja is dedicated to the sun God or Surya dev, as a way of offering gratitude and thankfulness to the sun deity for bestowing a bountiful life on earth.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is celebrated 6 days after Diwali.</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According to the environmentalists, Chatt is one of the most eco-friendly religious festivals in the world.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rituals including bathing, abstaining from drinking water, fasting, standing in water offering prayer etc.   </a:t>
            </a:r>
            <a:endParaRPr lang="en-IN" dirty="0">
              <a:latin typeface="Times New Roman" panose="02020603050405020304" pitchFamily="18" charset="0"/>
              <a:cs typeface="Times New Roman" panose="02020603050405020304" pitchFamily="18" charset="0"/>
            </a:endParaRPr>
          </a:p>
        </p:txBody>
      </p:sp>
      <p:pic>
        <p:nvPicPr>
          <p:cNvPr id="5" name="Content Placeholder 5">
            <a:extLst>
              <a:ext uri="{FF2B5EF4-FFF2-40B4-BE49-F238E27FC236}">
                <a16:creationId xmlns:a16="http://schemas.microsoft.com/office/drawing/2014/main" id="{E317D076-2ECF-ABC1-8358-F6BD81A343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6845" y="2208868"/>
            <a:ext cx="5678488" cy="3810931"/>
          </a:xfrm>
          <a:prstGeom prst="rect">
            <a:avLst/>
          </a:prstGeom>
        </p:spPr>
      </p:pic>
    </p:spTree>
    <p:extLst>
      <p:ext uri="{BB962C8B-B14F-4D97-AF65-F5344CB8AC3E}">
        <p14:creationId xmlns:p14="http://schemas.microsoft.com/office/powerpoint/2010/main" val="4027689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6BA21-097B-DDFF-CD3C-D575C6596C46}"/>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Kathakali</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5C66B523-A62C-4406-4759-E65C62503A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985962"/>
            <a:ext cx="3258344" cy="4033838"/>
          </a:xfrm>
          <a:prstGeom prst="rect">
            <a:avLst/>
          </a:prstGeom>
        </p:spPr>
      </p:pic>
      <p:sp>
        <p:nvSpPr>
          <p:cNvPr id="4" name="Text Placeholder 3">
            <a:extLst>
              <a:ext uri="{FF2B5EF4-FFF2-40B4-BE49-F238E27FC236}">
                <a16:creationId xmlns:a16="http://schemas.microsoft.com/office/drawing/2014/main" id="{9AD8FB2C-2B9F-9CF6-8908-BE61BEAA828D}"/>
              </a:ext>
            </a:extLst>
          </p:cNvPr>
          <p:cNvSpPr>
            <a:spLocks noGrp="1"/>
          </p:cNvSpPr>
          <p:nvPr>
            <p:ph type="body" sz="half" idx="2"/>
          </p:nvPr>
        </p:nvSpPr>
        <p:spPr/>
        <p:txBody>
          <a:bodyPr>
            <a:normAutofit fontScale="92500" lnSpcReduction="10000"/>
          </a:bodyPr>
          <a:lstStyle/>
          <a:p>
            <a:r>
              <a:rPr lang="en-US" sz="2400" dirty="0">
                <a:latin typeface="Times New Roman" panose="02020603050405020304" pitchFamily="18" charset="0"/>
                <a:cs typeface="Times New Roman" panose="02020603050405020304" pitchFamily="18" charset="0"/>
              </a:rPr>
              <a:t>This dance is mainly performed in Kerala. Traditionally only male dancers perform this dance, but in later, women also have been participating in it. Dancers wear special costumes and make up. </a:t>
            </a:r>
          </a:p>
          <a:p>
            <a:r>
              <a:rPr lang="en-US" sz="2400" dirty="0">
                <a:latin typeface="Times New Roman" panose="02020603050405020304" pitchFamily="18" charset="0"/>
                <a:cs typeface="Times New Roman" panose="02020603050405020304" pitchFamily="18" charset="0"/>
              </a:rPr>
              <a:t>The dancers play the role of characters from epics-Ramayana and Mahabharata and the whole stories are depicted entirely through dance.</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4797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03495-372E-2493-52D6-A75B597BE006}"/>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Bihu festival</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3524BECC-9D88-84BA-D8AB-C29FF7FDBBBA}"/>
              </a:ext>
            </a:extLst>
          </p:cNvPr>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Bihu festival of Assam  is one of the most prominent festivals in the subcontinent that is primarily observed by the local Assamese people.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During the peak winter month of January, Bihu takes place as a set of 3 major Assamese festivals of </a:t>
            </a:r>
            <a:r>
              <a:rPr lang="en-US" dirty="0" err="1">
                <a:latin typeface="Times New Roman" panose="02020603050405020304" pitchFamily="18" charset="0"/>
                <a:cs typeface="Times New Roman" panose="02020603050405020304" pitchFamily="18" charset="0"/>
              </a:rPr>
              <a:t>Rongali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Kongali</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Bhogali</a:t>
            </a:r>
            <a:r>
              <a:rPr lang="en-US"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Normally the term Bihu only signifies the Assamese Dance form, but is way more than that.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Every aspect of this festival and its rituals reflect influences from the South East Asia and Sino-</a:t>
            </a:r>
            <a:r>
              <a:rPr lang="en-US" dirty="0" err="1">
                <a:latin typeface="Times New Roman" panose="02020603050405020304" pitchFamily="18" charset="0"/>
                <a:cs typeface="Times New Roman" panose="02020603050405020304" pitchFamily="18" charset="0"/>
              </a:rPr>
              <a:t>Tibetian</a:t>
            </a:r>
            <a:r>
              <a:rPr lang="en-US" dirty="0">
                <a:latin typeface="Times New Roman" panose="02020603050405020304" pitchFamily="18" charset="0"/>
                <a:cs typeface="Times New Roman" panose="02020603050405020304" pitchFamily="18" charset="0"/>
              </a:rPr>
              <a:t> cultures. </a:t>
            </a:r>
            <a:endParaRPr lang="en-IN"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758EAE05-6EBF-3590-4AD6-38DCF1797E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00" y="2208869"/>
            <a:ext cx="5678488" cy="3810930"/>
          </a:xfrm>
          <a:prstGeom prst="rect">
            <a:avLst/>
          </a:prstGeom>
        </p:spPr>
      </p:pic>
    </p:spTree>
    <p:extLst>
      <p:ext uri="{BB962C8B-B14F-4D97-AF65-F5344CB8AC3E}">
        <p14:creationId xmlns:p14="http://schemas.microsoft.com/office/powerpoint/2010/main" val="580976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8F08-2F95-258B-4C84-1058FFE04204}"/>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Makar </a:t>
            </a:r>
            <a:r>
              <a:rPr lang="en-US" sz="3600" b="1" dirty="0" err="1">
                <a:latin typeface="Times New Roman" panose="02020603050405020304" pitchFamily="18" charset="0"/>
                <a:cs typeface="Times New Roman" panose="02020603050405020304" pitchFamily="18" charset="0"/>
              </a:rPr>
              <a:t>sankranti</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2EAEBD0A-417A-8E54-A7E0-9E9B6238FC3E}"/>
              </a:ext>
            </a:extLst>
          </p:cNvPr>
          <p:cNvSpPr>
            <a:spLocks noGrp="1"/>
          </p:cNvSpPr>
          <p:nvPr>
            <p:ph type="body" sz="half" idx="2"/>
          </p:nvPr>
        </p:nvSpPr>
        <p:spPr/>
        <p: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is also referred as the Til Sankranti.</a:t>
            </a:r>
            <a:r>
              <a:rPr lang="en-IN" dirty="0">
                <a:latin typeface="Times New Roman" panose="02020603050405020304" pitchFamily="18" charset="0"/>
                <a:cs typeface="Times New Roman" panose="02020603050405020304" pitchFamily="18" charset="0"/>
              </a:rPr>
              <a:t> This day is an important event in the year. </a:t>
            </a:r>
          </a:p>
          <a:p>
            <a:pPr marL="285750" indent="-28575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The day Makar Sankranti is celebrated traditionally marks the transition day of the sun into Capricorn. </a:t>
            </a:r>
          </a:p>
          <a:p>
            <a:pPr marL="285750" indent="-28575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Depending on the area, Makar Sankranti is known by several names.  For instance, it is called </a:t>
            </a:r>
            <a:r>
              <a:rPr lang="en-IN" dirty="0" err="1">
                <a:latin typeface="Times New Roman" panose="02020603050405020304" pitchFamily="18" charset="0"/>
                <a:cs typeface="Times New Roman" panose="02020603050405020304" pitchFamily="18" charset="0"/>
              </a:rPr>
              <a:t>Uttarayan</a:t>
            </a:r>
            <a:r>
              <a:rPr lang="en-IN" dirty="0">
                <a:latin typeface="Times New Roman" panose="02020603050405020304" pitchFamily="18" charset="0"/>
                <a:cs typeface="Times New Roman" panose="02020603050405020304" pitchFamily="18" charset="0"/>
              </a:rPr>
              <a:t> in Jammu and Uttar Pradesh, Pongal in Tamil Nadu, </a:t>
            </a:r>
            <a:r>
              <a:rPr lang="en-IN" dirty="0" err="1">
                <a:latin typeface="Times New Roman" panose="02020603050405020304" pitchFamily="18" charset="0"/>
                <a:cs typeface="Times New Roman" panose="02020603050405020304" pitchFamily="18" charset="0"/>
              </a:rPr>
              <a:t>Sakraat</a:t>
            </a:r>
            <a:r>
              <a:rPr lang="en-IN" dirty="0">
                <a:latin typeface="Times New Roman" panose="02020603050405020304" pitchFamily="18" charset="0"/>
                <a:cs typeface="Times New Roman" panose="02020603050405020304" pitchFamily="18" charset="0"/>
              </a:rPr>
              <a:t> in Rajasthan and so forth.</a:t>
            </a:r>
            <a:endParaRPr lang="en-US" dirty="0">
              <a:latin typeface="Times New Roman" panose="02020603050405020304" pitchFamily="18" charset="0"/>
              <a:cs typeface="Times New Roman" panose="02020603050405020304" pitchFamily="18" charset="0"/>
            </a:endParaRPr>
          </a:p>
        </p:txBody>
      </p:sp>
      <p:pic>
        <p:nvPicPr>
          <p:cNvPr id="5" name="Content Placeholder 5">
            <a:extLst>
              <a:ext uri="{FF2B5EF4-FFF2-40B4-BE49-F238E27FC236}">
                <a16:creationId xmlns:a16="http://schemas.microsoft.com/office/drawing/2014/main" id="{524B3857-A806-67DB-0390-12F9887AEE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1856" y="2208869"/>
            <a:ext cx="5184775" cy="3798231"/>
          </a:xfrm>
          <a:prstGeom prst="rect">
            <a:avLst/>
          </a:prstGeom>
        </p:spPr>
      </p:pic>
    </p:spTree>
    <p:extLst>
      <p:ext uri="{BB962C8B-B14F-4D97-AF65-F5344CB8AC3E}">
        <p14:creationId xmlns:p14="http://schemas.microsoft.com/office/powerpoint/2010/main" val="3100325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3BB6-0CBC-2A5C-1AA0-BC4EF14C6676}"/>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Hemis festival</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FA648B44-A60A-9D6A-9E17-A0D02425F644}"/>
              </a:ext>
            </a:extLst>
          </p:cNvPr>
          <p:cNvSpPr>
            <a:spLocks noGrp="1"/>
          </p:cNvSpPr>
          <p:nvPr>
            <p:ph type="body" sz="half" idx="2"/>
          </p:nvPr>
        </p:nvSpPr>
        <p:spPr/>
        <p: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Hemis festival takes place in Hemis Monastery in Ladakh.</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is one of the most important Buddhist festivals as it marks the birth of Guru </a:t>
            </a:r>
            <a:r>
              <a:rPr lang="en-US" dirty="0" err="1">
                <a:latin typeface="Times New Roman" panose="02020603050405020304" pitchFamily="18" charset="0"/>
                <a:cs typeface="Times New Roman" panose="02020603050405020304" pitchFamily="18" charset="0"/>
              </a:rPr>
              <a:t>Padmasambhava</a:t>
            </a:r>
            <a:r>
              <a:rPr lang="en-US"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Hemis Gompa turns into a grand stage where people participate in the Cham and mask dance performances with </a:t>
            </a:r>
            <a:r>
              <a:rPr lang="en-US" dirty="0" err="1">
                <a:latin typeface="Times New Roman" panose="02020603050405020304" pitchFamily="18" charset="0"/>
                <a:cs typeface="Times New Roman" panose="02020603050405020304" pitchFamily="18" charset="0"/>
              </a:rPr>
              <a:t>Tibetian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usical</a:t>
            </a:r>
            <a:r>
              <a:rPr lang="en-US" dirty="0">
                <a:latin typeface="Times New Roman" panose="02020603050405020304" pitchFamily="18" charset="0"/>
                <a:cs typeface="Times New Roman" panose="02020603050405020304" pitchFamily="18" charset="0"/>
              </a:rPr>
              <a:t> performances and more.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festival takes place on the 10</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day of the 5</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month of the </a:t>
            </a:r>
            <a:r>
              <a:rPr lang="en-US" dirty="0" err="1">
                <a:latin typeface="Times New Roman" panose="02020603050405020304" pitchFamily="18" charset="0"/>
                <a:cs typeface="Times New Roman" panose="02020603050405020304" pitchFamily="18" charset="0"/>
              </a:rPr>
              <a:t>Tibetian</a:t>
            </a:r>
            <a:r>
              <a:rPr lang="en-US" dirty="0">
                <a:latin typeface="Times New Roman" panose="02020603050405020304" pitchFamily="18" charset="0"/>
                <a:cs typeface="Times New Roman" panose="02020603050405020304" pitchFamily="18" charset="0"/>
              </a:rPr>
              <a:t> calendar.  </a:t>
            </a:r>
            <a:endParaRPr lang="en-IN" dirty="0">
              <a:latin typeface="Times New Roman" panose="02020603050405020304" pitchFamily="18" charset="0"/>
              <a:cs typeface="Times New Roman" panose="02020603050405020304" pitchFamily="18" charset="0"/>
            </a:endParaRPr>
          </a:p>
        </p:txBody>
      </p:sp>
      <p:pic>
        <p:nvPicPr>
          <p:cNvPr id="5" name="Content Placeholder 5">
            <a:extLst>
              <a:ext uri="{FF2B5EF4-FFF2-40B4-BE49-F238E27FC236}">
                <a16:creationId xmlns:a16="http://schemas.microsoft.com/office/drawing/2014/main" id="{F0324F86-07B2-0E6B-067B-E7B32EE2E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43716" y="2257506"/>
            <a:ext cx="4220215" cy="3762293"/>
          </a:xfrm>
          <a:prstGeom prst="rect">
            <a:avLst/>
          </a:prstGeom>
        </p:spPr>
      </p:pic>
    </p:spTree>
    <p:extLst>
      <p:ext uri="{BB962C8B-B14F-4D97-AF65-F5344CB8AC3E}">
        <p14:creationId xmlns:p14="http://schemas.microsoft.com/office/powerpoint/2010/main" val="2411763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CA7B8-3814-CBFB-2310-1FAB04B0C4C4}"/>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Losar festival</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0EE35266-6270-827A-7EC6-E35578929465}"/>
              </a:ext>
            </a:extLst>
          </p:cNvPr>
          <p:cNvSpPr>
            <a:spLocks noGrp="1"/>
          </p:cNvSpPr>
          <p:nvPr>
            <p:ph type="body" sz="half" idx="2"/>
          </p:nvPr>
        </p:nvSpPr>
        <p:spPr/>
        <p: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followers of Tibetan Buddhist celebrates this event as the </a:t>
            </a:r>
            <a:r>
              <a:rPr lang="en-US" dirty="0" err="1">
                <a:latin typeface="Times New Roman" panose="02020603050405020304" pitchFamily="18" charset="0"/>
                <a:cs typeface="Times New Roman" panose="02020603050405020304" pitchFamily="18" charset="0"/>
              </a:rPr>
              <a:t>Tibetian</a:t>
            </a:r>
            <a:r>
              <a:rPr lang="en-US" dirty="0">
                <a:latin typeface="Times New Roman" panose="02020603050405020304" pitchFamily="18" charset="0"/>
                <a:cs typeface="Times New Roman" panose="02020603050405020304" pitchFamily="18" charset="0"/>
              </a:rPr>
              <a:t> New Year.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festival has its roots in the incense burning custom of the bon religion.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event is marked with ancient ceremonies and practices representing the struggle between good and evil.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dance movements and theatrical performances that takes place in the </a:t>
            </a:r>
            <a:r>
              <a:rPr lang="en-US" dirty="0" err="1">
                <a:latin typeface="Times New Roman" panose="02020603050405020304" pitchFamily="18" charset="0"/>
                <a:cs typeface="Times New Roman" panose="02020603050405020304" pitchFamily="18" charset="0"/>
              </a:rPr>
              <a:t>coutryard</a:t>
            </a:r>
            <a:r>
              <a:rPr lang="en-US" dirty="0">
                <a:latin typeface="Times New Roman" panose="02020603050405020304" pitchFamily="18" charset="0"/>
                <a:cs typeface="Times New Roman" panose="02020603050405020304" pitchFamily="18" charset="0"/>
              </a:rPr>
              <a:t> of the monasteries is a mesmerizing sight to hold.  </a:t>
            </a:r>
            <a:endParaRPr lang="en-IN" dirty="0">
              <a:latin typeface="Times New Roman" panose="02020603050405020304" pitchFamily="18" charset="0"/>
              <a:cs typeface="Times New Roman" panose="02020603050405020304" pitchFamily="18" charset="0"/>
            </a:endParaRPr>
          </a:p>
        </p:txBody>
      </p:sp>
      <p:pic>
        <p:nvPicPr>
          <p:cNvPr id="5" name="Content Placeholder 5">
            <a:extLst>
              <a:ext uri="{FF2B5EF4-FFF2-40B4-BE49-F238E27FC236}">
                <a16:creationId xmlns:a16="http://schemas.microsoft.com/office/drawing/2014/main" id="{637E733E-CC9F-3554-A0D5-369DFEFD39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58348" y="2257507"/>
            <a:ext cx="3905583" cy="3762294"/>
          </a:xfrm>
          <a:prstGeom prst="rect">
            <a:avLst/>
          </a:prstGeom>
        </p:spPr>
      </p:pic>
    </p:spTree>
    <p:extLst>
      <p:ext uri="{BB962C8B-B14F-4D97-AF65-F5344CB8AC3E}">
        <p14:creationId xmlns:p14="http://schemas.microsoft.com/office/powerpoint/2010/main" val="39826133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40495-E752-9A3F-52B9-9731BDA6EE10}"/>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Vasant Panchami/Saraswati puja</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2EA2E9AF-84FD-9251-0338-D619990ED923}"/>
              </a:ext>
            </a:extLst>
          </p:cNvPr>
          <p:cNvSpPr>
            <a:spLocks noGrp="1"/>
          </p:cNvSpPr>
          <p:nvPr>
            <p:ph type="body" sz="half" idx="2"/>
          </p:nvPr>
        </p:nvSpPr>
        <p:spPr/>
        <p: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north India, it is celebrated as Vasant Panchami.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festival is a marker for the arrival of spring season.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puja honors Saraswati Mata, the goddess of knowledge, music and all arts for her blessings.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Saraswati Mata symbolizes creative energy, power, longing and love.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People dress up in yellow cloths and yellow foods as well. </a:t>
            </a:r>
            <a:endParaRPr lang="en-IN"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B801B871-F0B3-4372-0374-65BE86BFBA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1856" y="2208869"/>
            <a:ext cx="5184775" cy="3798231"/>
          </a:xfrm>
          <a:prstGeom prst="rect">
            <a:avLst/>
          </a:prstGeom>
        </p:spPr>
      </p:pic>
    </p:spTree>
    <p:extLst>
      <p:ext uri="{BB962C8B-B14F-4D97-AF65-F5344CB8AC3E}">
        <p14:creationId xmlns:p14="http://schemas.microsoft.com/office/powerpoint/2010/main" val="18125951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AD8B6-05A3-5CC4-5D63-4DF2C38C3FCF}"/>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Horn bill festival</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10E631C3-905B-5DD3-4C36-12B5B15482A4}"/>
              </a:ext>
            </a:extLst>
          </p:cNvPr>
          <p:cNvSpPr>
            <a:spLocks noGrp="1"/>
          </p:cNvSpPr>
          <p:nvPr>
            <p:ph type="body" sz="half" idx="2"/>
          </p:nvPr>
        </p:nvSpPr>
        <p:spPr/>
        <p: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festival is organized each year by the government of Nagaland.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festival is a way of restoring and preserving the culture, faith and traditions of our Naga </a:t>
            </a:r>
            <a:r>
              <a:rPr lang="en-US" dirty="0" err="1">
                <a:latin typeface="Times New Roman" panose="02020603050405020304" pitchFamily="18" charset="0"/>
                <a:cs typeface="Times New Roman" panose="02020603050405020304" pitchFamily="18" charset="0"/>
              </a:rPr>
              <a:t>neighbours</a:t>
            </a:r>
            <a:r>
              <a:rPr lang="en-US" dirty="0">
                <a:latin typeface="Times New Roman" panose="02020603050405020304" pitchFamily="18" charset="0"/>
                <a:cs typeface="Times New Roman" panose="02020603050405020304" pitchFamily="18" charset="0"/>
              </a:rPr>
              <a:t> that are tucked away in the deep core hills of North Est India.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various tribes of Nagaland perform their local dance, musical and theatrics acts.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With great passion and enthusiasm, every Festival of Nagaland is celebrated.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festival is the perfect celebration of local culture and heritage throughout the centuries.</a:t>
            </a:r>
            <a:endParaRPr lang="en-IN" dirty="0">
              <a:latin typeface="Times New Roman" panose="02020603050405020304" pitchFamily="18" charset="0"/>
              <a:cs typeface="Times New Roman" panose="02020603050405020304" pitchFamily="18" charset="0"/>
            </a:endParaRPr>
          </a:p>
        </p:txBody>
      </p:sp>
      <p:pic>
        <p:nvPicPr>
          <p:cNvPr id="5" name="Content Placeholder 5">
            <a:extLst>
              <a:ext uri="{FF2B5EF4-FFF2-40B4-BE49-F238E27FC236}">
                <a16:creationId xmlns:a16="http://schemas.microsoft.com/office/drawing/2014/main" id="{210336F9-FE29-A9B2-AD67-10345875A9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97013" y="2257507"/>
            <a:ext cx="5678488" cy="3762293"/>
          </a:xfrm>
          <a:prstGeom prst="rect">
            <a:avLst/>
          </a:prstGeom>
        </p:spPr>
      </p:pic>
    </p:spTree>
    <p:extLst>
      <p:ext uri="{BB962C8B-B14F-4D97-AF65-F5344CB8AC3E}">
        <p14:creationId xmlns:p14="http://schemas.microsoft.com/office/powerpoint/2010/main" val="40657493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9146-B754-3A6C-7185-AAF81D59A886}"/>
              </a:ext>
            </a:extLst>
          </p:cNvPr>
          <p:cNvSpPr>
            <a:spLocks noGrp="1"/>
          </p:cNvSpPr>
          <p:nvPr>
            <p:ph type="title"/>
          </p:nvPr>
        </p:nvSpPr>
        <p:spPr/>
        <p:txBody>
          <a:bodyPr/>
          <a:lstStyle/>
          <a:p>
            <a:r>
              <a:rPr lang="en-US" sz="3600" b="1" dirty="0" err="1">
                <a:latin typeface="Times New Roman" panose="02020603050405020304" pitchFamily="18" charset="0"/>
                <a:cs typeface="Times New Roman" panose="02020603050405020304" pitchFamily="18" charset="0"/>
              </a:rPr>
              <a:t>navratri</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2ED5A0A3-59C1-3632-06CB-4ED5FF1AB267}"/>
              </a:ext>
            </a:extLst>
          </p:cNvPr>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India, Navratri has to be undoubtedly one of the most awaited celebrations that spans over a duration of 9 days.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These 9 holy nights are dedicated to the 9 different forms of Goddess Durga.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term Navratri literally translates into 9 nights where Nav means 9 and Ratri means night.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celebration includes the dance with traditional and devotional songs, enacting story and chanting mantras from scriptures.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Navratri is one of the most fun filled festival experiences in India.  </a:t>
            </a:r>
            <a:endParaRPr lang="en-IN" dirty="0">
              <a:latin typeface="Times New Roman" panose="02020603050405020304" pitchFamily="18" charset="0"/>
              <a:cs typeface="Times New Roman" panose="02020603050405020304" pitchFamily="18" charset="0"/>
            </a:endParaRPr>
          </a:p>
        </p:txBody>
      </p:sp>
      <p:pic>
        <p:nvPicPr>
          <p:cNvPr id="7" name="Content Placeholder 5">
            <a:extLst>
              <a:ext uri="{FF2B5EF4-FFF2-40B4-BE49-F238E27FC236}">
                <a16:creationId xmlns:a16="http://schemas.microsoft.com/office/drawing/2014/main" id="{422E5270-C2F6-40E9-098C-94F61826E0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384" y="2208869"/>
            <a:ext cx="5678488" cy="3784734"/>
          </a:xfrm>
          <a:prstGeom prst="rect">
            <a:avLst/>
          </a:prstGeom>
        </p:spPr>
      </p:pic>
    </p:spTree>
    <p:extLst>
      <p:ext uri="{BB962C8B-B14F-4D97-AF65-F5344CB8AC3E}">
        <p14:creationId xmlns:p14="http://schemas.microsoft.com/office/powerpoint/2010/main" val="26983268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762A-197C-AE11-2F21-80A985D5F890}"/>
              </a:ext>
            </a:extLst>
          </p:cNvPr>
          <p:cNvSpPr>
            <a:spLocks noGrp="1"/>
          </p:cNvSpPr>
          <p:nvPr>
            <p:ph type="title"/>
          </p:nvPr>
        </p:nvSpPr>
        <p:spPr/>
        <p:txBody>
          <a:bodyPr/>
          <a:lstStyle/>
          <a:p>
            <a:r>
              <a:rPr lang="en-US" sz="3600" b="1" dirty="0" err="1">
                <a:latin typeface="Times New Roman" panose="02020603050405020304" pitchFamily="18" charset="0"/>
                <a:cs typeface="Times New Roman" panose="02020603050405020304" pitchFamily="18" charset="0"/>
              </a:rPr>
              <a:t>Teej</a:t>
            </a:r>
            <a:r>
              <a:rPr lang="en-US" sz="3600" b="1" dirty="0">
                <a:latin typeface="Times New Roman" panose="02020603050405020304" pitchFamily="18" charset="0"/>
                <a:cs typeface="Times New Roman" panose="02020603050405020304" pitchFamily="18" charset="0"/>
              </a:rPr>
              <a:t> festival</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D188607-CB3B-6957-EDEA-3F00184157DD}"/>
              </a:ext>
            </a:extLst>
          </p:cNvPr>
          <p:cNvSpPr>
            <a:spLocks noGrp="1"/>
          </p:cNvSpPr>
          <p:nvPr>
            <p:ph type="body" sz="half" idx="2"/>
          </p:nvPr>
        </p:nvSpPr>
        <p:spPr/>
        <p:txBody>
          <a:bodyPr>
            <a:normAutofit fontScale="92500" lnSpcReduction="10000"/>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There are two variations of the </a:t>
            </a:r>
            <a:r>
              <a:rPr lang="en-US" dirty="0" err="1">
                <a:latin typeface="Times New Roman" panose="02020603050405020304" pitchFamily="18" charset="0"/>
                <a:cs typeface="Times New Roman" panose="02020603050405020304" pitchFamily="18" charset="0"/>
              </a:rPr>
              <a:t>Teej</a:t>
            </a:r>
            <a:r>
              <a:rPr lang="en-US" dirty="0">
                <a:latin typeface="Times New Roman" panose="02020603050405020304" pitchFamily="18" charset="0"/>
                <a:cs typeface="Times New Roman" panose="02020603050405020304" pitchFamily="18" charset="0"/>
              </a:rPr>
              <a:t> festival celebrated in India, namely, </a:t>
            </a:r>
            <a:r>
              <a:rPr lang="en-US" dirty="0" err="1">
                <a:latin typeface="Times New Roman" panose="02020603050405020304" pitchFamily="18" charset="0"/>
                <a:cs typeface="Times New Roman" panose="02020603050405020304" pitchFamily="18" charset="0"/>
              </a:rPr>
              <a:t>Hariyali</a:t>
            </a:r>
            <a:r>
              <a:rPr lang="en-US" dirty="0">
                <a:latin typeface="Times New Roman" panose="02020603050405020304" pitchFamily="18" charset="0"/>
                <a:cs typeface="Times New Roman" panose="02020603050405020304" pitchFamily="18" charset="0"/>
              </a:rPr>
              <a:t> sand </a:t>
            </a:r>
            <a:r>
              <a:rPr lang="en-US" dirty="0" err="1">
                <a:latin typeface="Times New Roman" panose="02020603050405020304" pitchFamily="18" charset="0"/>
                <a:cs typeface="Times New Roman" panose="02020603050405020304" pitchFamily="18" charset="0"/>
              </a:rPr>
              <a:t>Hartalika</a:t>
            </a:r>
            <a:r>
              <a:rPr lang="en-US"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is celebrated by the girls and married women of the Hindu community to welcome the monsoon season.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They sing, dance, observe fast, offer prayers meditate and listen to devotional music.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festival is dedicated to goddess Parvati and her reunion with lord shiva.</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Women wear 16 </a:t>
            </a:r>
            <a:r>
              <a:rPr lang="en-US" dirty="0" err="1">
                <a:latin typeface="Times New Roman" panose="02020603050405020304" pitchFamily="18" charset="0"/>
                <a:cs typeface="Times New Roman" panose="02020603050405020304" pitchFamily="18" charset="0"/>
              </a:rPr>
              <a:t>Shringar</a:t>
            </a:r>
            <a:r>
              <a:rPr lang="en-US" dirty="0">
                <a:latin typeface="Times New Roman" panose="02020603050405020304" pitchFamily="18" charset="0"/>
                <a:cs typeface="Times New Roman" panose="02020603050405020304" pitchFamily="18" charset="0"/>
              </a:rPr>
              <a:t> and put Mehendi to honor their marital status.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festival is mainly observed in the North Indian states and Nepal.</a:t>
            </a:r>
          </a:p>
          <a:p>
            <a:pPr marL="285750" indent="-285750">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p:txBody>
      </p:sp>
      <p:pic>
        <p:nvPicPr>
          <p:cNvPr id="5" name="Content Placeholder 5">
            <a:extLst>
              <a:ext uri="{FF2B5EF4-FFF2-40B4-BE49-F238E27FC236}">
                <a16:creationId xmlns:a16="http://schemas.microsoft.com/office/drawing/2014/main" id="{F149AD1D-09F2-7809-D4A7-3E9116BB54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0026" y="2208869"/>
            <a:ext cx="4218218" cy="3810931"/>
          </a:xfrm>
          <a:prstGeom prst="rect">
            <a:avLst/>
          </a:prstGeom>
        </p:spPr>
      </p:pic>
    </p:spTree>
    <p:extLst>
      <p:ext uri="{BB962C8B-B14F-4D97-AF65-F5344CB8AC3E}">
        <p14:creationId xmlns:p14="http://schemas.microsoft.com/office/powerpoint/2010/main" val="24774364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BE369-2777-D842-A953-FEB0BCF8A055}"/>
              </a:ext>
            </a:extLst>
          </p:cNvPr>
          <p:cNvSpPr>
            <a:spLocks noGrp="1"/>
          </p:cNvSpPr>
          <p:nvPr>
            <p:ph type="title"/>
          </p:nvPr>
        </p:nvSpPr>
        <p:spPr/>
        <p:txBody>
          <a:bodyPr/>
          <a:lstStyle/>
          <a:p>
            <a:r>
              <a:rPr lang="en-US" sz="3600" b="1" dirty="0" err="1">
                <a:latin typeface="Times New Roman" panose="02020603050405020304" pitchFamily="18" charset="0"/>
                <a:cs typeface="Times New Roman" panose="02020603050405020304" pitchFamily="18" charset="0"/>
              </a:rPr>
              <a:t>ramnavami</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CEC7F7A2-673B-F3E4-4301-F3F8A5AA3C48}"/>
              </a:ext>
            </a:extLst>
          </p:cNvPr>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Ram Navami is one of the most iconic Hindu festivals in India.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is the celebration of the birth of Lord Rama, the 7</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avatar of Vishnu. This festival is a part of the Chaitra Navratri in the spring.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day is marked by Ram Katha recitals or the chanting of the stories involving the greatness of lord Rama.</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also includes the recitation of the Hindu epic Ramayana.</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festival mainly takes place in </a:t>
            </a:r>
            <a:r>
              <a:rPr lang="en-US" dirty="0" err="1">
                <a:latin typeface="Times New Roman" panose="02020603050405020304" pitchFamily="18" charset="0"/>
                <a:cs typeface="Times New Roman" panose="02020603050405020304" pitchFamily="18" charset="0"/>
              </a:rPr>
              <a:t>Ayoddha</a:t>
            </a:r>
            <a:r>
              <a:rPr lang="en-US" dirty="0">
                <a:latin typeface="Times New Roman" panose="02020603050405020304" pitchFamily="18" charset="0"/>
                <a:cs typeface="Times New Roman" panose="02020603050405020304" pitchFamily="18" charset="0"/>
              </a:rPr>
              <a:t> and also other temples across India that are dedicated to Lord Rama.   </a:t>
            </a:r>
            <a:endParaRPr lang="en-IN"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31FC6937-F776-E975-5E9B-C102694993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2374" y="2208869"/>
            <a:ext cx="5678488" cy="3810931"/>
          </a:xfrm>
          <a:prstGeom prst="rect">
            <a:avLst/>
          </a:prstGeom>
        </p:spPr>
      </p:pic>
    </p:spTree>
    <p:extLst>
      <p:ext uri="{BB962C8B-B14F-4D97-AF65-F5344CB8AC3E}">
        <p14:creationId xmlns:p14="http://schemas.microsoft.com/office/powerpoint/2010/main" val="23735764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01058-E32F-4BB7-8709-F0F4C05B544D}"/>
              </a:ext>
            </a:extLst>
          </p:cNvPr>
          <p:cNvSpPr>
            <a:spLocks noGrp="1"/>
          </p:cNvSpPr>
          <p:nvPr>
            <p:ph type="title"/>
          </p:nvPr>
        </p:nvSpPr>
        <p:spPr/>
        <p:txBody>
          <a:bodyPr/>
          <a:lstStyle/>
          <a:p>
            <a:r>
              <a:rPr lang="en-US" sz="3600" b="1" dirty="0" err="1">
                <a:latin typeface="Times New Roman" panose="02020603050405020304" pitchFamily="18" charset="0"/>
                <a:cs typeface="Times New Roman" panose="02020603050405020304" pitchFamily="18" charset="0"/>
              </a:rPr>
              <a:t>Karva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chauth</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D356C293-CF4F-6930-00F3-228EDCF9E100}"/>
              </a:ext>
            </a:extLst>
          </p:cNvPr>
          <p:cNvSpPr>
            <a:spLocks noGrp="1"/>
          </p:cNvSpPr>
          <p:nvPr>
            <p:ph type="body" sz="half" idx="2"/>
          </p:nvPr>
        </p:nvSpPr>
        <p:spPr/>
        <p:txBody>
          <a:bodyPr>
            <a:normAutofit fontScale="92500" lnSpcReduction="20000"/>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festival is celebrated by the married Hindu women of north and west India.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festival traditionally </a:t>
            </a:r>
            <a:r>
              <a:rPr lang="en-US" dirty="0" err="1">
                <a:latin typeface="Times New Roman" panose="02020603050405020304" pitchFamily="18" charset="0"/>
                <a:cs typeface="Times New Roman" panose="02020603050405020304" pitchFamily="18" charset="0"/>
              </a:rPr>
              <a:t>fals</a:t>
            </a:r>
            <a:r>
              <a:rPr lang="en-US" dirty="0">
                <a:latin typeface="Times New Roman" panose="02020603050405020304" pitchFamily="18" charset="0"/>
                <a:cs typeface="Times New Roman" panose="02020603050405020304" pitchFamily="18" charset="0"/>
              </a:rPr>
              <a:t> on the 4</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day of the full moon.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During this day, married women keep a fast, without drinking water, </a:t>
            </a:r>
            <a:r>
              <a:rPr lang="en-US" dirty="0" err="1">
                <a:latin typeface="Times New Roman" panose="02020603050405020304" pitchFamily="18" charset="0"/>
                <a:cs typeface="Times New Roman" panose="02020603050405020304" pitchFamily="18" charset="0"/>
              </a:rPr>
              <a:t>fo</a:t>
            </a:r>
            <a:r>
              <a:rPr lang="en-US" dirty="0">
                <a:latin typeface="Times New Roman" panose="02020603050405020304" pitchFamily="18" charset="0"/>
                <a:cs typeface="Times New Roman" panose="02020603050405020304" pitchFamily="18" charset="0"/>
              </a:rPr>
              <a:t> the whole day from sunrise to moonrise. Locally this festival is followed by the people in the states of Delhi, Punjab, Rajasthan, Haryana, UP, Himachal Pradesh, Madhya Pradesh etc.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term ‘Karwa’ another word for a pot and Chauth means fourth.</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Women set up Puja ki Thali, Put Mehendi, and dress up in traditional married women’s attire and break their fast by looking through av sieve to their husband.  </a:t>
            </a:r>
            <a:endParaRPr lang="en-IN" dirty="0">
              <a:latin typeface="Times New Roman" panose="02020603050405020304" pitchFamily="18" charset="0"/>
              <a:cs typeface="Times New Roman" panose="02020603050405020304" pitchFamily="18" charset="0"/>
            </a:endParaRPr>
          </a:p>
        </p:txBody>
      </p:sp>
      <p:pic>
        <p:nvPicPr>
          <p:cNvPr id="5" name="Content Placeholder 5">
            <a:extLst>
              <a:ext uri="{FF2B5EF4-FFF2-40B4-BE49-F238E27FC236}">
                <a16:creationId xmlns:a16="http://schemas.microsoft.com/office/drawing/2014/main" id="{F32FB794-67FA-12BA-993B-A3A1974443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99355" y="2208870"/>
            <a:ext cx="4513006" cy="3810930"/>
          </a:xfrm>
          <a:prstGeom prst="rect">
            <a:avLst/>
          </a:prstGeom>
        </p:spPr>
      </p:pic>
    </p:spTree>
    <p:extLst>
      <p:ext uri="{BB962C8B-B14F-4D97-AF65-F5344CB8AC3E}">
        <p14:creationId xmlns:p14="http://schemas.microsoft.com/office/powerpoint/2010/main" val="3319022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352D3-C2E0-84A1-81BB-4B35EFAA12F1}"/>
              </a:ext>
            </a:extLst>
          </p:cNvPr>
          <p:cNvSpPr>
            <a:spLocks noGrp="1"/>
          </p:cNvSpPr>
          <p:nvPr>
            <p:ph type="title"/>
          </p:nvPr>
        </p:nvSpPr>
        <p:spPr/>
        <p:txBody>
          <a:bodyPr/>
          <a:lstStyle/>
          <a:p>
            <a:r>
              <a:rPr lang="en-US" sz="3600" b="1" dirty="0" err="1">
                <a:latin typeface="Times New Roman" panose="02020603050405020304" pitchFamily="18" charset="0"/>
                <a:cs typeface="Times New Roman" panose="02020603050405020304" pitchFamily="18" charset="0"/>
              </a:rPr>
              <a:t>bharatnatyam</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D05A0420-04F1-AF3F-DE35-CF9ED956C6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64826" y="1602659"/>
            <a:ext cx="4031226" cy="4417141"/>
          </a:xfrm>
          <a:prstGeom prst="rect">
            <a:avLst/>
          </a:prstGeom>
        </p:spPr>
      </p:pic>
      <p:sp>
        <p:nvSpPr>
          <p:cNvPr id="4" name="Text Placeholder 3">
            <a:extLst>
              <a:ext uri="{FF2B5EF4-FFF2-40B4-BE49-F238E27FC236}">
                <a16:creationId xmlns:a16="http://schemas.microsoft.com/office/drawing/2014/main" id="{CD6B1C4E-7A89-5382-5AD6-BA4BF8DF22C8}"/>
              </a:ext>
            </a:extLst>
          </p:cNvPr>
          <p:cNvSpPr>
            <a:spLocks noGrp="1"/>
          </p:cNvSpPr>
          <p:nvPr>
            <p:ph type="body" sz="half" idx="2"/>
          </p:nvPr>
        </p:nvSpPr>
        <p:spPr/>
        <p:txBody>
          <a:bodyPr>
            <a:normAutofit lnSpcReduction="10000"/>
          </a:bodyPr>
          <a:lstStyle/>
          <a:p>
            <a:r>
              <a:rPr lang="en-US" sz="2000" dirty="0">
                <a:latin typeface="Times New Roman" panose="02020603050405020304" pitchFamily="18" charset="0"/>
                <a:cs typeface="Times New Roman" panose="02020603050405020304" pitchFamily="18" charset="0"/>
              </a:rPr>
              <a:t>Bharatnatyam was one of India’s oldest dance forms and originated in Tamil Nadu. It used to be performed in temples and in the courts of kings. The women who danced for the gods in temple were called </a:t>
            </a:r>
            <a:r>
              <a:rPr lang="en-US" sz="2000" i="1" dirty="0" err="1">
                <a:latin typeface="Times New Roman" panose="02020603050405020304" pitchFamily="18" charset="0"/>
                <a:cs typeface="Times New Roman" panose="02020603050405020304" pitchFamily="18" charset="0"/>
              </a:rPr>
              <a:t>devdasies</a:t>
            </a:r>
            <a:r>
              <a:rPr lang="en-US" sz="2000" dirty="0">
                <a:latin typeface="Times New Roman" panose="02020603050405020304" pitchFamily="18" charset="0"/>
                <a:cs typeface="Times New Roman" panose="02020603050405020304" pitchFamily="18" charset="0"/>
              </a:rPr>
              <a:t>. They taught their daughters this dance, and so it went for centuries. Soon, the </a:t>
            </a:r>
            <a:r>
              <a:rPr lang="en-US" sz="2000" i="1" dirty="0" err="1">
                <a:latin typeface="Times New Roman" panose="02020603050405020304" pitchFamily="18" charset="0"/>
                <a:cs typeface="Times New Roman" panose="02020603050405020304" pitchFamily="18" charset="0"/>
              </a:rPr>
              <a:t>devdasies</a:t>
            </a:r>
            <a:r>
              <a:rPr lang="en-US" sz="2000" dirty="0">
                <a:latin typeface="Times New Roman" panose="02020603050405020304" pitchFamily="18" charset="0"/>
                <a:cs typeface="Times New Roman" panose="02020603050405020304" pitchFamily="18" charset="0"/>
              </a:rPr>
              <a:t> system fell apart. Great dancers worked hard to take this dance form from the temples to stage, where everyone could see it and enjoy it. </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43090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1609-99DA-6013-13D9-2F233C889BAA}"/>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Dree festival</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B5338FFD-995A-190D-48A5-7A46BDE1FF3E}"/>
              </a:ext>
            </a:extLst>
          </p:cNvPr>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festival mainly takes place in the Zero valley in Arunachal Pradesh.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is celebrated by the </a:t>
            </a:r>
            <a:r>
              <a:rPr lang="en-US" dirty="0" err="1">
                <a:latin typeface="Times New Roman" panose="02020603050405020304" pitchFamily="18" charset="0"/>
                <a:cs typeface="Times New Roman" panose="02020603050405020304" pitchFamily="18" charset="0"/>
              </a:rPr>
              <a:t>Apatanis</a:t>
            </a:r>
            <a:r>
              <a:rPr lang="en-US" dirty="0">
                <a:latin typeface="Times New Roman" panose="02020603050405020304" pitchFamily="18" charset="0"/>
                <a:cs typeface="Times New Roman" panose="02020603050405020304" pitchFamily="18" charset="0"/>
              </a:rPr>
              <a:t> of this region.</a:t>
            </a:r>
          </a:p>
          <a:p>
            <a:pPr marL="285750" indent="-28575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Dree is an agricultural festival which is considered as the highlight for the agricultural cycles. </a:t>
            </a:r>
          </a:p>
          <a:p>
            <a:pPr marL="285750" indent="-28575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As a part of the festival the people worship and offer their </a:t>
            </a:r>
            <a:r>
              <a:rPr lang="en-IN" dirty="0" err="1">
                <a:latin typeface="Times New Roman" panose="02020603050405020304" pitchFamily="18" charset="0"/>
                <a:cs typeface="Times New Roman" panose="02020603050405020304" pitchFamily="18" charset="0"/>
              </a:rPr>
              <a:t>honors</a:t>
            </a:r>
            <a:r>
              <a:rPr lang="en-IN" dirty="0">
                <a:latin typeface="Times New Roman" panose="02020603050405020304" pitchFamily="18" charset="0"/>
                <a:cs typeface="Times New Roman" panose="02020603050405020304" pitchFamily="18" charset="0"/>
              </a:rPr>
              <a:t> to the 5 primary deities namely Tamu, </a:t>
            </a:r>
            <a:r>
              <a:rPr lang="en-IN" dirty="0" err="1">
                <a:latin typeface="Times New Roman" panose="02020603050405020304" pitchFamily="18" charset="0"/>
                <a:cs typeface="Times New Roman" panose="02020603050405020304" pitchFamily="18" charset="0"/>
              </a:rPr>
              <a:t>Metii</a:t>
            </a:r>
            <a:r>
              <a:rPr lang="en-IN" dirty="0">
                <a:latin typeface="Times New Roman" panose="02020603050405020304" pitchFamily="18" charset="0"/>
                <a:cs typeface="Times New Roman" panose="02020603050405020304" pitchFamily="18" charset="0"/>
              </a:rPr>
              <a:t>, Meder, </a:t>
            </a:r>
            <a:r>
              <a:rPr lang="en-IN" dirty="0" err="1">
                <a:latin typeface="Times New Roman" panose="02020603050405020304" pitchFamily="18" charset="0"/>
                <a:cs typeface="Times New Roman" panose="02020603050405020304" pitchFamily="18" charset="0"/>
              </a:rPr>
              <a:t>Mepin</a:t>
            </a:r>
            <a:r>
              <a:rPr lang="en-IN" dirty="0">
                <a:latin typeface="Times New Roman" panose="02020603050405020304" pitchFamily="18" charset="0"/>
                <a:cs typeface="Times New Roman" panose="02020603050405020304" pitchFamily="18" charset="0"/>
              </a:rPr>
              <a:t> and Danyi. All these gods help with a healthy growth of crops and create a favourable environment, free of pests and insects, to grow a good quality of crops.   </a:t>
            </a:r>
            <a:endParaRPr lang="en-US"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BACD691B-D364-01D0-4397-3E6A65E090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5168" y="2208869"/>
            <a:ext cx="5678488" cy="3810931"/>
          </a:xfrm>
          <a:prstGeom prst="rect">
            <a:avLst/>
          </a:prstGeom>
        </p:spPr>
      </p:pic>
    </p:spTree>
    <p:extLst>
      <p:ext uri="{BB962C8B-B14F-4D97-AF65-F5344CB8AC3E}">
        <p14:creationId xmlns:p14="http://schemas.microsoft.com/office/powerpoint/2010/main" val="2251737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B09B7-D78A-AE62-9162-05CE85C096B9}"/>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Mahavir </a:t>
            </a:r>
            <a:r>
              <a:rPr lang="en-US" sz="3600" b="1" dirty="0" err="1">
                <a:latin typeface="Times New Roman" panose="02020603050405020304" pitchFamily="18" charset="0"/>
                <a:cs typeface="Times New Roman" panose="02020603050405020304" pitchFamily="18" charset="0"/>
              </a:rPr>
              <a:t>jayanti</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6694E2D9-27EE-F050-3243-775699C87F70}"/>
              </a:ext>
            </a:extLst>
          </p:cNvPr>
          <p:cNvSpPr>
            <a:spLocks noGrp="1"/>
          </p:cNvSpPr>
          <p:nvPr>
            <p:ph type="body" sz="half" idx="2"/>
          </p:nvPr>
        </p:nvSpPr>
        <p:spPr/>
        <p: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is celebrated by the Jain community of the subcontinent and the festival marks the birth anniversary of the founder of Jainism.</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 this festival people come together to observe peace, harmony and spread the teachings of Mahavir, the 24</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Jain Tirthankar.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celebration includes carrying out the idol of Lord Mahavir on an ornate chariot called a Rath Yatra.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idol is given a ceremonial </a:t>
            </a:r>
            <a:r>
              <a:rPr lang="en-US" dirty="0" err="1">
                <a:latin typeface="Times New Roman" panose="02020603050405020304" pitchFamily="18" charset="0"/>
                <a:cs typeface="Times New Roman" panose="02020603050405020304" pitchFamily="18" charset="0"/>
              </a:rPr>
              <a:t>Abhishekam</a:t>
            </a:r>
            <a:r>
              <a:rPr lang="en-US" dirty="0">
                <a:latin typeface="Times New Roman" panose="02020603050405020304" pitchFamily="18" charset="0"/>
                <a:cs typeface="Times New Roman" panose="02020603050405020304" pitchFamily="18" charset="0"/>
              </a:rPr>
              <a:t> and during the day, many Jain people engage in giving and charity activities.</a:t>
            </a:r>
          </a:p>
          <a:p>
            <a:pPr marL="285750" indent="-285750">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p:txBody>
      </p:sp>
      <p:pic>
        <p:nvPicPr>
          <p:cNvPr id="5" name="Content Placeholder 5">
            <a:extLst>
              <a:ext uri="{FF2B5EF4-FFF2-40B4-BE49-F238E27FC236}">
                <a16:creationId xmlns:a16="http://schemas.microsoft.com/office/drawing/2014/main" id="{E131C619-921C-DECE-CCE2-AF38975C29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3658" y="2208869"/>
            <a:ext cx="5678488" cy="3810932"/>
          </a:xfrm>
          <a:prstGeom prst="rect">
            <a:avLst/>
          </a:prstGeom>
        </p:spPr>
      </p:pic>
    </p:spTree>
    <p:extLst>
      <p:ext uri="{BB962C8B-B14F-4D97-AF65-F5344CB8AC3E}">
        <p14:creationId xmlns:p14="http://schemas.microsoft.com/office/powerpoint/2010/main" val="4128979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85658-C805-A0CD-C58A-A0EC4940C4FE}"/>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Saga </a:t>
            </a:r>
            <a:r>
              <a:rPr lang="en-US" sz="3600" b="1" dirty="0" err="1">
                <a:latin typeface="Times New Roman" panose="02020603050405020304" pitchFamily="18" charset="0"/>
                <a:cs typeface="Times New Roman" panose="02020603050405020304" pitchFamily="18" charset="0"/>
              </a:rPr>
              <a:t>dewa</a:t>
            </a:r>
            <a:r>
              <a:rPr lang="en-US" sz="3600" b="1" dirty="0">
                <a:latin typeface="Times New Roman" panose="02020603050405020304" pitchFamily="18" charset="0"/>
                <a:cs typeface="Times New Roman" panose="02020603050405020304" pitchFamily="18" charset="0"/>
              </a:rPr>
              <a:t> festival</a:t>
            </a:r>
            <a:endParaRPr lang="en-IN" sz="3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59F5386D-722B-8D78-2B30-E82B1680C343}"/>
              </a:ext>
            </a:extLst>
          </p:cNvPr>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is a famous and biggest festival in </a:t>
            </a:r>
            <a:r>
              <a:rPr lang="en-US" dirty="0" err="1">
                <a:latin typeface="Times New Roman" panose="02020603050405020304" pitchFamily="18" charset="0"/>
                <a:cs typeface="Times New Roman" panose="02020603050405020304" pitchFamily="18" charset="0"/>
              </a:rPr>
              <a:t>Sikim</a:t>
            </a:r>
            <a:r>
              <a:rPr lang="en-US" dirty="0">
                <a:latin typeface="Times New Roman" panose="02020603050405020304" pitchFamily="18" charset="0"/>
                <a:cs typeface="Times New Roman" panose="02020603050405020304" pitchFamily="18" charset="0"/>
              </a:rPr>
              <a:t>. The festival is considered to be incredibly sacred and prominent for the followers of the Mahayana sect of Buddhism.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occasion celebrates the auspicious moment when Buddha had attained his enlightenment that in turn had set forth the wheel of dharma.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festival offers the perfect platform of visual treat for various religious ceremonies sand street processions.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is one of the main festivals celebrated among the Hindu Nepalese community of </a:t>
            </a:r>
            <a:r>
              <a:rPr lang="en-US" dirty="0" err="1">
                <a:latin typeface="Times New Roman" panose="02020603050405020304" pitchFamily="18" charset="0"/>
                <a:cs typeface="Times New Roman" panose="02020603050405020304" pitchFamily="18" charset="0"/>
              </a:rPr>
              <a:t>Sikim</a:t>
            </a:r>
            <a:r>
              <a:rPr lang="en-US" dirty="0">
                <a:latin typeface="Times New Roman" panose="02020603050405020304" pitchFamily="18" charset="0"/>
                <a:cs typeface="Times New Roman" panose="02020603050405020304" pitchFamily="18" charset="0"/>
              </a:rPr>
              <a:t> that takes place in the month of October.     </a:t>
            </a:r>
            <a:endParaRPr lang="en-IN"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4E067F15-7CD9-00FC-0E50-EE43AF2DAB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5839" y="2208869"/>
            <a:ext cx="5678488" cy="3785658"/>
          </a:xfrm>
          <a:prstGeom prst="rect">
            <a:avLst/>
          </a:prstGeom>
        </p:spPr>
      </p:pic>
    </p:spTree>
    <p:extLst>
      <p:ext uri="{BB962C8B-B14F-4D97-AF65-F5344CB8AC3E}">
        <p14:creationId xmlns:p14="http://schemas.microsoft.com/office/powerpoint/2010/main" val="41773580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501C-6F83-500F-1502-CB28B934CB14}"/>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National celebration days</a:t>
            </a:r>
            <a:endParaRPr lang="en-IN" sz="3600" b="1"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2C53BEEF-1B98-9A90-1DEA-F1C90A5FDDDA}"/>
              </a:ext>
            </a:extLst>
          </p:cNvPr>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Republic Day celebration </a:t>
            </a:r>
            <a:endParaRPr lang="en-IN" dirty="0">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id="{E908464A-FDD9-C592-2067-AB08DA107AA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02588" y="3097401"/>
            <a:ext cx="3795322" cy="3175384"/>
          </a:xfrm>
          <a:prstGeom prst="rect">
            <a:avLst/>
          </a:prstGeom>
        </p:spPr>
      </p:pic>
      <p:sp>
        <p:nvSpPr>
          <p:cNvPr id="5" name="Text Placeholder 4">
            <a:extLst>
              <a:ext uri="{FF2B5EF4-FFF2-40B4-BE49-F238E27FC236}">
                <a16:creationId xmlns:a16="http://schemas.microsoft.com/office/drawing/2014/main" id="{4D6E179C-8E8D-BCA9-90D7-8554040720C5}"/>
              </a:ext>
            </a:extLst>
          </p:cNvPr>
          <p:cNvSpPr>
            <a:spLocks noGrp="1"/>
          </p:cNvSpPr>
          <p:nvPr>
            <p:ph type="body" sz="quarter" idx="3"/>
          </p:nvPr>
        </p:nvSpPr>
        <p:spPr/>
        <p:txBody>
          <a:bodyPr/>
          <a:lstStyle/>
          <a:p>
            <a:r>
              <a:rPr lang="en-US" dirty="0">
                <a:latin typeface="Times New Roman" panose="02020603050405020304" pitchFamily="18" charset="0"/>
                <a:cs typeface="Times New Roman" panose="02020603050405020304" pitchFamily="18" charset="0"/>
              </a:rPr>
              <a:t>Independence Day celebration</a:t>
            </a:r>
            <a:endParaRPr lang="en-IN" dirty="0">
              <a:latin typeface="Times New Roman" panose="02020603050405020304" pitchFamily="18"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C5CF1A4C-4F05-AC0B-E4CC-2A936824FB47}"/>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697484" y="3002596"/>
            <a:ext cx="3341687" cy="3270188"/>
          </a:xfrm>
          <a:prstGeom prst="rect">
            <a:avLst/>
          </a:prstGeom>
        </p:spPr>
      </p:pic>
    </p:spTree>
    <p:extLst>
      <p:ext uri="{BB962C8B-B14F-4D97-AF65-F5344CB8AC3E}">
        <p14:creationId xmlns:p14="http://schemas.microsoft.com/office/powerpoint/2010/main" val="25255119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BBA9-2CD7-966F-252B-5AF392A44A27}"/>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Celebration of the birthdays of our national leaders</a:t>
            </a:r>
            <a:endParaRPr lang="en-IN" sz="3600" b="1"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9E514929-AD29-3A6E-1AF0-BF1CA0917C90}"/>
              </a:ext>
            </a:extLst>
          </p:cNvPr>
          <p:cNvSpPr>
            <a:spLocks noGrp="1"/>
          </p:cNvSpPr>
          <p:nvPr>
            <p:ph type="body" idx="1"/>
          </p:nvPr>
        </p:nvSpPr>
        <p:spPr/>
        <p:txBody>
          <a:bodyPr/>
          <a:lstStyle/>
          <a:p>
            <a:r>
              <a:rPr lang="en-US" dirty="0"/>
              <a:t>Netaji Subhas Chandra Bose</a:t>
            </a:r>
            <a:endParaRPr lang="en-IN" dirty="0"/>
          </a:p>
        </p:txBody>
      </p:sp>
      <p:pic>
        <p:nvPicPr>
          <p:cNvPr id="8" name="Content Placeholder 7">
            <a:extLst>
              <a:ext uri="{FF2B5EF4-FFF2-40B4-BE49-F238E27FC236}">
                <a16:creationId xmlns:a16="http://schemas.microsoft.com/office/drawing/2014/main" id="{AEB96386-B6BC-DA11-7A4F-B4F7E75A583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24129" y="3002596"/>
            <a:ext cx="4403278" cy="3306764"/>
          </a:xfrm>
          <a:prstGeom prst="rect">
            <a:avLst/>
          </a:prstGeom>
        </p:spPr>
      </p:pic>
      <p:sp>
        <p:nvSpPr>
          <p:cNvPr id="5" name="Text Placeholder 4">
            <a:extLst>
              <a:ext uri="{FF2B5EF4-FFF2-40B4-BE49-F238E27FC236}">
                <a16:creationId xmlns:a16="http://schemas.microsoft.com/office/drawing/2014/main" id="{1C45E81D-03DD-19DC-5584-0F1984B1EE49}"/>
              </a:ext>
            </a:extLst>
          </p:cNvPr>
          <p:cNvSpPr>
            <a:spLocks noGrp="1"/>
          </p:cNvSpPr>
          <p:nvPr>
            <p:ph type="body" sz="quarter" idx="3"/>
          </p:nvPr>
        </p:nvSpPr>
        <p:spPr/>
        <p:txBody>
          <a:bodyPr/>
          <a:lstStyle/>
          <a:p>
            <a:r>
              <a:rPr lang="en-US" b="1" dirty="0"/>
              <a:t>Mohandas Karamchand Gandhi</a:t>
            </a:r>
            <a:endParaRPr lang="en-IN" b="1" dirty="0"/>
          </a:p>
        </p:txBody>
      </p:sp>
      <p:pic>
        <p:nvPicPr>
          <p:cNvPr id="10" name="Content Placeholder 9">
            <a:extLst>
              <a:ext uri="{FF2B5EF4-FFF2-40B4-BE49-F238E27FC236}">
                <a16:creationId xmlns:a16="http://schemas.microsoft.com/office/drawing/2014/main" id="{B05A59CD-9EE4-0760-F9E0-F4A75FBF7F37}"/>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87306" y="3100165"/>
            <a:ext cx="3962400" cy="3075432"/>
          </a:xfrm>
          <a:prstGeom prst="rect">
            <a:avLst/>
          </a:prstGeom>
        </p:spPr>
      </p:pic>
    </p:spTree>
    <p:extLst>
      <p:ext uri="{BB962C8B-B14F-4D97-AF65-F5344CB8AC3E}">
        <p14:creationId xmlns:p14="http://schemas.microsoft.com/office/powerpoint/2010/main" val="1484521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8CD2-BDF3-8391-999F-65FF41A71391}"/>
              </a:ext>
            </a:extLst>
          </p:cNvPr>
          <p:cNvSpPr>
            <a:spLocks noGrp="1"/>
          </p:cNvSpPr>
          <p:nvPr>
            <p:ph type="title"/>
          </p:nvPr>
        </p:nvSpPr>
        <p:spPr/>
        <p:txBody>
          <a:bodyPr/>
          <a:lstStyle/>
          <a:p>
            <a:r>
              <a:rPr lang="en-US" sz="3600" b="1" dirty="0" err="1">
                <a:latin typeface="Times New Roman" panose="02020603050405020304" pitchFamily="18" charset="0"/>
                <a:cs typeface="Times New Roman" panose="02020603050405020304" pitchFamily="18" charset="0"/>
              </a:rPr>
              <a:t>odissi</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138E9001-2FB7-898D-59F9-048A252FE4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25986" y="1651819"/>
            <a:ext cx="3456516" cy="4355281"/>
          </a:xfrm>
          <a:prstGeom prst="rect">
            <a:avLst/>
          </a:prstGeom>
        </p:spPr>
      </p:pic>
      <p:sp>
        <p:nvSpPr>
          <p:cNvPr id="4" name="Text Placeholder 3">
            <a:extLst>
              <a:ext uri="{FF2B5EF4-FFF2-40B4-BE49-F238E27FC236}">
                <a16:creationId xmlns:a16="http://schemas.microsoft.com/office/drawing/2014/main" id="{89C40CD0-1F37-EF96-3C8B-FE6A18900B2D}"/>
              </a:ext>
            </a:extLst>
          </p:cNvPr>
          <p:cNvSpPr>
            <a:spLocks noGrp="1"/>
          </p:cNvSpPr>
          <p:nvPr>
            <p:ph type="body" sz="half" idx="2"/>
          </p:nvPr>
        </p:nvSpPr>
        <p:spPr/>
        <p:txBody>
          <a:bodyPr>
            <a:normAutofit fontScale="92500" lnSpcReduction="10000"/>
          </a:bodyPr>
          <a:lstStyle/>
          <a:p>
            <a:r>
              <a:rPr lang="en-US" sz="2400" dirty="0">
                <a:latin typeface="Times New Roman" panose="02020603050405020304" pitchFamily="18" charset="0"/>
                <a:cs typeface="Times New Roman" panose="02020603050405020304" pitchFamily="18" charset="0"/>
              </a:rPr>
              <a:t>The name of the dance comes from the state Odisha. </a:t>
            </a:r>
          </a:p>
          <a:p>
            <a:r>
              <a:rPr lang="en-US" sz="2400" dirty="0">
                <a:latin typeface="Times New Roman" panose="02020603050405020304" pitchFamily="18" charset="0"/>
                <a:cs typeface="Times New Roman" panose="02020603050405020304" pitchFamily="18" charset="0"/>
              </a:rPr>
              <a:t>Once upon a time, women would perform this dance for the entertainment of gods- so they believed. The women were called </a:t>
            </a:r>
            <a:r>
              <a:rPr lang="en-US" sz="2400" i="1" dirty="0" err="1">
                <a:latin typeface="Times New Roman" panose="02020603050405020304" pitchFamily="18" charset="0"/>
                <a:cs typeface="Times New Roman" panose="02020603050405020304" pitchFamily="18" charset="0"/>
              </a:rPr>
              <a:t>devdasies</a:t>
            </a:r>
            <a:r>
              <a:rPr lang="en-US" sz="2400" i="1"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The performance of this dance forms involves the telling of a story, often about Hindu Gods</a:t>
            </a:r>
            <a:r>
              <a:rPr lang="en-US" sz="2800" dirty="0">
                <a:latin typeface="Times New Roman" panose="02020603050405020304" pitchFamily="18" charset="0"/>
                <a:cs typeface="Times New Roman" panose="02020603050405020304" pitchFamily="18" charset="0"/>
              </a:rPr>
              <a:t>.  </a:t>
            </a:r>
            <a:endParaRPr lang="en-I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9163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3F586-80A2-BBCC-515C-0FD082417248}"/>
              </a:ext>
            </a:extLst>
          </p:cNvPr>
          <p:cNvSpPr>
            <a:spLocks noGrp="1"/>
          </p:cNvSpPr>
          <p:nvPr>
            <p:ph type="title"/>
          </p:nvPr>
        </p:nvSpPr>
        <p:spPr/>
        <p:txBody>
          <a:bodyPr/>
          <a:lstStyle/>
          <a:p>
            <a:r>
              <a:rPr lang="en-US" sz="3600" b="1" dirty="0" err="1">
                <a:latin typeface="Times New Roman" panose="02020603050405020304" pitchFamily="18" charset="0"/>
                <a:cs typeface="Times New Roman" panose="02020603050405020304" pitchFamily="18" charset="0"/>
              </a:rPr>
              <a:t>kuchipuri</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F3B1DA4D-7693-8DFC-8CA3-7DBBE92E2F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66744" y="1166812"/>
            <a:ext cx="3175000" cy="4495800"/>
          </a:xfrm>
          <a:prstGeom prst="rect">
            <a:avLst/>
          </a:prstGeom>
        </p:spPr>
      </p:pic>
      <p:sp>
        <p:nvSpPr>
          <p:cNvPr id="4" name="Text Placeholder 3">
            <a:extLst>
              <a:ext uri="{FF2B5EF4-FFF2-40B4-BE49-F238E27FC236}">
                <a16:creationId xmlns:a16="http://schemas.microsoft.com/office/drawing/2014/main" id="{D1CBACE1-A333-0BB1-DEE1-D2D18AA39FAF}"/>
              </a:ext>
            </a:extLst>
          </p:cNvPr>
          <p:cNvSpPr>
            <a:spLocks noGrp="1"/>
          </p:cNvSpPr>
          <p:nvPr>
            <p:ph type="body" sz="half" idx="2"/>
          </p:nvPr>
        </p:nvSpPr>
        <p:spPr/>
        <p:txBody>
          <a:bodyPr>
            <a:normAutofit/>
          </a:bodyPr>
          <a:lstStyle/>
          <a:p>
            <a:r>
              <a:rPr lang="en-US" sz="2400" dirty="0">
                <a:latin typeface="Times New Roman" panose="02020603050405020304" pitchFamily="18" charset="0"/>
                <a:cs typeface="Times New Roman" panose="02020603050405020304" pitchFamily="18" charset="0"/>
              </a:rPr>
              <a:t>This delightful dance is a beautiful mix of song, speech, dance, expression and gestures.</a:t>
            </a:r>
          </a:p>
          <a:p>
            <a:r>
              <a:rPr lang="en-US" sz="2400" dirty="0">
                <a:latin typeface="Times New Roman" panose="02020603050405020304" pitchFamily="18" charset="0"/>
                <a:cs typeface="Times New Roman" panose="02020603050405020304" pitchFamily="18" charset="0"/>
              </a:rPr>
              <a:t>This dance is named after the village of </a:t>
            </a:r>
            <a:r>
              <a:rPr lang="en-US" sz="2400" dirty="0" err="1">
                <a:latin typeface="Times New Roman" panose="02020603050405020304" pitchFamily="18" charset="0"/>
                <a:cs typeface="Times New Roman" panose="02020603050405020304" pitchFamily="18" charset="0"/>
              </a:rPr>
              <a:t>Kuchipuri</a:t>
            </a:r>
            <a:r>
              <a:rPr lang="en-US" sz="2400" dirty="0">
                <a:latin typeface="Times New Roman" panose="02020603050405020304" pitchFamily="18" charset="0"/>
                <a:cs typeface="Times New Roman" panose="02020603050405020304" pitchFamily="18" charset="0"/>
              </a:rPr>
              <a:t>, in Andhra Pradesh, where it probably originated.  </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023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1A69-369F-F5C7-65CD-BA1B0C929F99}"/>
              </a:ext>
            </a:extLst>
          </p:cNvPr>
          <p:cNvSpPr>
            <a:spLocks noGrp="1"/>
          </p:cNvSpPr>
          <p:nvPr>
            <p:ph type="title"/>
          </p:nvPr>
        </p:nvSpPr>
        <p:spPr/>
        <p:txBody>
          <a:bodyPr/>
          <a:lstStyle/>
          <a:p>
            <a:r>
              <a:rPr lang="en-US" sz="3600" b="1" dirty="0" err="1">
                <a:latin typeface="Times New Roman" panose="02020603050405020304" pitchFamily="18" charset="0"/>
                <a:cs typeface="Times New Roman" panose="02020603050405020304" pitchFamily="18" charset="0"/>
              </a:rPr>
              <a:t>mohiniattam</a:t>
            </a:r>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A5988843-9A4C-C9D3-0FC3-4279029FB2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9961" y="1885950"/>
            <a:ext cx="3228233" cy="4133850"/>
          </a:xfrm>
          <a:prstGeom prst="rect">
            <a:avLst/>
          </a:prstGeom>
        </p:spPr>
      </p:pic>
      <p:sp>
        <p:nvSpPr>
          <p:cNvPr id="4" name="Text Placeholder 3">
            <a:extLst>
              <a:ext uri="{FF2B5EF4-FFF2-40B4-BE49-F238E27FC236}">
                <a16:creationId xmlns:a16="http://schemas.microsoft.com/office/drawing/2014/main" id="{E867E845-7AAB-DAFA-6B5C-A3A7A5BB1368}"/>
              </a:ext>
            </a:extLst>
          </p:cNvPr>
          <p:cNvSpPr>
            <a:spLocks noGrp="1"/>
          </p:cNvSpPr>
          <p:nvPr>
            <p:ph type="body" sz="half" idx="2"/>
          </p:nvPr>
        </p:nvSpPr>
        <p:spPr/>
        <p:txBody>
          <a:bodyPr>
            <a:normAutofit lnSpcReduction="10000"/>
          </a:bodyPr>
          <a:lstStyle/>
          <a:p>
            <a:r>
              <a:rPr lang="en-US" sz="2000" dirty="0">
                <a:latin typeface="Times New Roman" panose="02020603050405020304" pitchFamily="18" charset="0"/>
                <a:cs typeface="Times New Roman" panose="02020603050405020304" pitchFamily="18" charset="0"/>
              </a:rPr>
              <a:t>This dance form is from Kerala and gets its name from the name of an avatar of the Hindu God, Vishnu, called Mohini. Through this dance, it is said, Mohini helped gods to win the battle between good and evil.</a:t>
            </a:r>
          </a:p>
          <a:p>
            <a:r>
              <a:rPr lang="en-IN" sz="2000" dirty="0">
                <a:latin typeface="Times New Roman" panose="02020603050405020304" pitchFamily="18" charset="0"/>
                <a:cs typeface="Times New Roman" panose="02020603050405020304" pitchFamily="18" charset="0"/>
              </a:rPr>
              <a:t>The bits of this dance is similar to the dance of Bharatnatyam. Facial expression is important part of this dance and its style, and the dancers use their eyes very expressively.  </a:t>
            </a:r>
          </a:p>
        </p:txBody>
      </p:sp>
    </p:spTree>
    <p:extLst>
      <p:ext uri="{BB962C8B-B14F-4D97-AF65-F5344CB8AC3E}">
        <p14:creationId xmlns:p14="http://schemas.microsoft.com/office/powerpoint/2010/main" val="17683328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788</TotalTime>
  <Words>4453</Words>
  <Application>Microsoft Office PowerPoint</Application>
  <PresentationFormat>Widescreen</PresentationFormat>
  <Paragraphs>288</Paragraphs>
  <Slides>64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Algerian</vt:lpstr>
      <vt:lpstr>Arial</vt:lpstr>
      <vt:lpstr>Times New Roman</vt:lpstr>
      <vt:lpstr>Tw Cen MT</vt:lpstr>
      <vt:lpstr>Tw Cen MT Condensed</vt:lpstr>
      <vt:lpstr>Wingdings 3</vt:lpstr>
      <vt:lpstr>Integral</vt:lpstr>
      <vt:lpstr>Introducing India (Part-2)</vt:lpstr>
      <vt:lpstr>India as a Sub-continent</vt:lpstr>
      <vt:lpstr>8 classical dance of India</vt:lpstr>
      <vt:lpstr>kathak</vt:lpstr>
      <vt:lpstr>Kathakali</vt:lpstr>
      <vt:lpstr>bharatnatyam</vt:lpstr>
      <vt:lpstr>odissi</vt:lpstr>
      <vt:lpstr>kuchipuri</vt:lpstr>
      <vt:lpstr>mohiniattam</vt:lpstr>
      <vt:lpstr>Manipuri</vt:lpstr>
      <vt:lpstr>satriya</vt:lpstr>
      <vt:lpstr>Folk dances in India</vt:lpstr>
      <vt:lpstr>ghoomar</vt:lpstr>
      <vt:lpstr>bhangra</vt:lpstr>
      <vt:lpstr>garba</vt:lpstr>
      <vt:lpstr>lavani</vt:lpstr>
      <vt:lpstr>chhau</vt:lpstr>
      <vt:lpstr>bihu</vt:lpstr>
      <vt:lpstr>matki</vt:lpstr>
      <vt:lpstr> musical moments</vt:lpstr>
      <vt:lpstr>Hindustani classical music</vt:lpstr>
      <vt:lpstr>Carnatic music</vt:lpstr>
      <vt:lpstr>Folk music</vt:lpstr>
      <vt:lpstr>Five fun facts about some popular forms of folk music in India</vt:lpstr>
      <vt:lpstr>Qawwali songs</vt:lpstr>
      <vt:lpstr>ghazal</vt:lpstr>
      <vt:lpstr>Festivals of India</vt:lpstr>
      <vt:lpstr>Festivals</vt:lpstr>
      <vt:lpstr>List of festivals for harvest celebration</vt:lpstr>
      <vt:lpstr>List of festivals celebrated for victory of good over evil in India</vt:lpstr>
      <vt:lpstr>List of festivals (birthday celebration) in India</vt:lpstr>
      <vt:lpstr>Other festivals</vt:lpstr>
      <vt:lpstr>Holi festival</vt:lpstr>
      <vt:lpstr>Diwali/ festival of lights</vt:lpstr>
      <vt:lpstr>dusserha</vt:lpstr>
      <vt:lpstr>Eid day</vt:lpstr>
      <vt:lpstr>Christmas day</vt:lpstr>
      <vt:lpstr>Ganesh chaturthi</vt:lpstr>
      <vt:lpstr>Durga puja</vt:lpstr>
      <vt:lpstr>Baisakhi festival</vt:lpstr>
      <vt:lpstr>Lohri festival</vt:lpstr>
      <vt:lpstr>Pongal</vt:lpstr>
      <vt:lpstr>Easter festival</vt:lpstr>
      <vt:lpstr>Onam festival</vt:lpstr>
      <vt:lpstr>Buddha purnima</vt:lpstr>
      <vt:lpstr>Raksha bandhan</vt:lpstr>
      <vt:lpstr>Krishna janmastami</vt:lpstr>
      <vt:lpstr>Maha shiv ratri</vt:lpstr>
      <vt:lpstr>Chatt puja</vt:lpstr>
      <vt:lpstr>Bihu festival</vt:lpstr>
      <vt:lpstr>Makar sankranti</vt:lpstr>
      <vt:lpstr>Hemis festival</vt:lpstr>
      <vt:lpstr>Losar festival</vt:lpstr>
      <vt:lpstr>Vasant Panchami/Saraswati puja</vt:lpstr>
      <vt:lpstr>Horn bill festival</vt:lpstr>
      <vt:lpstr>navratri</vt:lpstr>
      <vt:lpstr>Teej festival</vt:lpstr>
      <vt:lpstr>ramnavami</vt:lpstr>
      <vt:lpstr>Karva chauth</vt:lpstr>
      <vt:lpstr>Dree festival</vt:lpstr>
      <vt:lpstr>Mahavir jayanti</vt:lpstr>
      <vt:lpstr>Saga dewa festival</vt:lpstr>
      <vt:lpstr>National celebration days</vt:lpstr>
      <vt:lpstr>Celebration of the birthdays of our national leaders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sanchali banerjee</dc:creator>
  <cp:lastModifiedBy>sanchali banerjee</cp:lastModifiedBy>
  <cp:revision>20</cp:revision>
  <dcterms:created xsi:type="dcterms:W3CDTF">2026-05-02T08:57:59Z</dcterms:created>
  <dcterms:modified xsi:type="dcterms:W3CDTF">2026-05-08T06:45:35Z</dcterms:modified>
</cp:coreProperties>
</file>