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339" r:id="rId3"/>
    <p:sldId id="259" r:id="rId4"/>
    <p:sldId id="257" r:id="rId5"/>
    <p:sldId id="318" r:id="rId6"/>
    <p:sldId id="319" r:id="rId7"/>
    <p:sldId id="320" r:id="rId8"/>
    <p:sldId id="258" r:id="rId9"/>
    <p:sldId id="326" r:id="rId10"/>
    <p:sldId id="269" r:id="rId11"/>
    <p:sldId id="260" r:id="rId12"/>
    <p:sldId id="270" r:id="rId13"/>
    <p:sldId id="261" r:id="rId14"/>
    <p:sldId id="272" r:id="rId15"/>
    <p:sldId id="280" r:id="rId16"/>
    <p:sldId id="327" r:id="rId17"/>
    <p:sldId id="328" r:id="rId18"/>
    <p:sldId id="329" r:id="rId19"/>
    <p:sldId id="330" r:id="rId20"/>
    <p:sldId id="333" r:id="rId21"/>
    <p:sldId id="334" r:id="rId22"/>
    <p:sldId id="336" r:id="rId23"/>
    <p:sldId id="337" r:id="rId24"/>
    <p:sldId id="335" r:id="rId25"/>
    <p:sldId id="331" r:id="rId26"/>
    <p:sldId id="332" r:id="rId27"/>
    <p:sldId id="271" r:id="rId28"/>
    <p:sldId id="273" r:id="rId29"/>
    <p:sldId id="274" r:id="rId30"/>
    <p:sldId id="275" r:id="rId31"/>
    <p:sldId id="276" r:id="rId32"/>
    <p:sldId id="341" r:id="rId33"/>
    <p:sldId id="277" r:id="rId34"/>
    <p:sldId id="340" r:id="rId35"/>
    <p:sldId id="279" r:id="rId36"/>
    <p:sldId id="338" r:id="rId37"/>
    <p:sldId id="345" r:id="rId38"/>
    <p:sldId id="346" r:id="rId39"/>
    <p:sldId id="342" r:id="rId40"/>
    <p:sldId id="262" r:id="rId41"/>
    <p:sldId id="343" r:id="rId42"/>
    <p:sldId id="263" r:id="rId43"/>
    <p:sldId id="264" r:id="rId44"/>
    <p:sldId id="265" r:id="rId45"/>
    <p:sldId id="266" r:id="rId46"/>
    <p:sldId id="26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233861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265830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5DB482-CE32-4287-B2E0-75FCA30E6292}"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39626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F9144A2-1C87-4D51-9E8E-E5570EA829D7}" type="datetimeFigureOut">
              <a:rPr lang="en-IN" smtClean="0"/>
              <a:t>06-05-2026</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351070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F9144A2-1C87-4D51-9E8E-E5570EA829D7}" type="datetimeFigureOut">
              <a:rPr lang="en-IN" smtClean="0"/>
              <a:t>06-05-2026</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5DB482-CE32-4287-B2E0-75FCA30E6292}"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5923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F9144A2-1C87-4D51-9E8E-E5570EA829D7}" type="datetimeFigureOut">
              <a:rPr lang="en-IN" smtClean="0"/>
              <a:t>06-05-2026</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4234091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1824083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17174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106258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144A2-1C87-4D51-9E8E-E5570EA829D7}" type="datetimeFigureOut">
              <a:rPr lang="en-IN" smtClean="0"/>
              <a:t>06-05-2026</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282871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144A2-1C87-4D51-9E8E-E5570EA829D7}" type="datetimeFigureOut">
              <a:rPr lang="en-IN" smtClean="0"/>
              <a:t>06-05-2026</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339434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144A2-1C87-4D51-9E8E-E5570EA829D7}" type="datetimeFigureOut">
              <a:rPr lang="en-IN" smtClean="0"/>
              <a:t>06-05-2026</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160123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144A2-1C87-4D51-9E8E-E5570EA829D7}" type="datetimeFigureOut">
              <a:rPr lang="en-IN" smtClean="0"/>
              <a:t>06-05-2026</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3148848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144A2-1C87-4D51-9E8E-E5570EA829D7}" type="datetimeFigureOut">
              <a:rPr lang="en-IN" smtClean="0"/>
              <a:t>06-05-2026</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271585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144A2-1C87-4D51-9E8E-E5570EA829D7}" type="datetimeFigureOut">
              <a:rPr lang="en-IN" smtClean="0"/>
              <a:t>06-05-2026</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343821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144A2-1C87-4D51-9E8E-E5570EA829D7}" type="datetimeFigureOut">
              <a:rPr lang="en-IN" smtClean="0"/>
              <a:t>06-05-2026</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B5DB482-CE32-4287-B2E0-75FCA30E6292}" type="slidenum">
              <a:rPr lang="en-IN" smtClean="0"/>
              <a:t>‹#›</a:t>
            </a:fld>
            <a:endParaRPr lang="en-IN"/>
          </a:p>
        </p:txBody>
      </p:sp>
    </p:spTree>
    <p:extLst>
      <p:ext uri="{BB962C8B-B14F-4D97-AF65-F5344CB8AC3E}">
        <p14:creationId xmlns:p14="http://schemas.microsoft.com/office/powerpoint/2010/main" val="412829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F9144A2-1C87-4D51-9E8E-E5570EA829D7}" type="datetimeFigureOut">
              <a:rPr lang="en-IN" smtClean="0"/>
              <a:t>06-05-2026</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B5DB482-CE32-4287-B2E0-75FCA30E6292}" type="slidenum">
              <a:rPr lang="en-IN" smtClean="0"/>
              <a:t>‹#›</a:t>
            </a:fld>
            <a:endParaRPr lang="en-IN"/>
          </a:p>
        </p:txBody>
      </p:sp>
    </p:spTree>
    <p:extLst>
      <p:ext uri="{BB962C8B-B14F-4D97-AF65-F5344CB8AC3E}">
        <p14:creationId xmlns:p14="http://schemas.microsoft.com/office/powerpoint/2010/main" val="21552644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3603-F7A8-49B6-DEFD-6C520BD8111E}"/>
              </a:ext>
            </a:extLst>
          </p:cNvPr>
          <p:cNvSpPr>
            <a:spLocks noGrp="1"/>
          </p:cNvSpPr>
          <p:nvPr>
            <p:ph type="ctrTitle"/>
          </p:nvPr>
        </p:nvSpPr>
        <p:spPr/>
        <p:txBody>
          <a:bodyPr>
            <a:normAutofit/>
          </a:bodyPr>
          <a:lstStyle/>
          <a:p>
            <a:r>
              <a:rPr lang="en-US" sz="6000" dirty="0">
                <a:latin typeface="Algerian" panose="04020705040A02060702" pitchFamily="82" charset="0"/>
              </a:rPr>
              <a:t>Introducing India (Part-one)</a:t>
            </a:r>
            <a:endParaRPr lang="en-IN" sz="6000" dirty="0">
              <a:latin typeface="Algerian" panose="04020705040A02060702" pitchFamily="82" charset="0"/>
            </a:endParaRPr>
          </a:p>
        </p:txBody>
      </p:sp>
      <p:sp>
        <p:nvSpPr>
          <p:cNvPr id="3" name="Subtitle 2">
            <a:extLst>
              <a:ext uri="{FF2B5EF4-FFF2-40B4-BE49-F238E27FC236}">
                <a16:creationId xmlns:a16="http://schemas.microsoft.com/office/drawing/2014/main" id="{65037B14-3DA0-5252-DE16-721C4B003AE0}"/>
              </a:ext>
            </a:extLst>
          </p:cNvPr>
          <p:cNvSpPr>
            <a:spLocks noGrp="1"/>
          </p:cNvSpPr>
          <p:nvPr>
            <p:ph type="subTitle" idx="1"/>
          </p:nvPr>
        </p:nvSpPr>
        <p:spPr/>
        <p:txBody>
          <a:bodyPr>
            <a:noAutofit/>
          </a:bodyPr>
          <a:lstStyle/>
          <a:p>
            <a:r>
              <a:rPr lang="en-US" sz="2000" b="1" dirty="0">
                <a:latin typeface="Times New Roman" panose="02020603050405020304" pitchFamily="18" charset="0"/>
                <a:cs typeface="Times New Roman" panose="02020603050405020304" pitchFamily="18" charset="0"/>
              </a:rPr>
              <a:t>Dr. Sanchali Banerjee</a:t>
            </a:r>
          </a:p>
          <a:p>
            <a:r>
              <a:rPr lang="en-US" sz="2000" b="1" dirty="0">
                <a:latin typeface="Times New Roman" panose="02020603050405020304" pitchFamily="18" charset="0"/>
                <a:cs typeface="Times New Roman" panose="02020603050405020304" pitchFamily="18" charset="0"/>
              </a:rPr>
              <a:t>Assistant professor</a:t>
            </a:r>
          </a:p>
          <a:p>
            <a:r>
              <a:rPr lang="en-US" sz="2000" b="1" dirty="0">
                <a:latin typeface="Times New Roman" panose="02020603050405020304" pitchFamily="18" charset="0"/>
                <a:cs typeface="Times New Roman" panose="02020603050405020304" pitchFamily="18" charset="0"/>
              </a:rPr>
              <a:t>Department of Philosophy</a:t>
            </a:r>
          </a:p>
          <a:p>
            <a:r>
              <a:rPr lang="en-US" sz="2000" b="1" dirty="0">
                <a:latin typeface="Times New Roman" panose="02020603050405020304" pitchFamily="18" charset="0"/>
                <a:cs typeface="Times New Roman" panose="02020603050405020304" pitchFamily="18" charset="0"/>
              </a:rPr>
              <a:t>Bejoy Narayan Mahavidyalaya</a:t>
            </a:r>
            <a:endParaRPr lang="en-I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297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82FA-267F-EC63-481F-A1CE4990B4DD}"/>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Mountains and Rivers of India</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3EC4456-C984-2562-F60A-E7F17A7F969E}"/>
              </a:ext>
            </a:extLst>
          </p:cNvPr>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India’s mountains have a massive role tom play in the lives of its people. They have stood guard against invaders for centuries, and even given birth to rivers that feed the country. Some truly magnificent wildlife roams in their forests. </a:t>
            </a:r>
          </a:p>
          <a:p>
            <a:r>
              <a:rPr lang="en-US" sz="2000" dirty="0">
                <a:latin typeface="Times New Roman" panose="02020603050405020304" pitchFamily="18" charset="0"/>
                <a:cs typeface="Times New Roman" panose="02020603050405020304" pitchFamily="18" charset="0"/>
              </a:rPr>
              <a:t>People believe that some of India’s several gods have their homes on the icy mountaintops.</a:t>
            </a:r>
          </a:p>
          <a:p>
            <a:r>
              <a:rPr lang="en-US" sz="2000" dirty="0">
                <a:latin typeface="Times New Roman" panose="02020603050405020304" pitchFamily="18" charset="0"/>
                <a:cs typeface="Times New Roman" panose="02020603050405020304" pitchFamily="18" charset="0"/>
              </a:rPr>
              <a:t>When you think of the mountains in India, you think of the Himalayas. But apart from the Himalayas, there are multiple ranges spread across the country. Its almost as if they hold the land together-like how bones hold our bodies together.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61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F361-0257-49A2-C172-0D88ACEFFC60}"/>
              </a:ext>
            </a:extLst>
          </p:cNvPr>
          <p:cNvSpPr>
            <a:spLocks noGrp="1"/>
          </p:cNvSpPr>
          <p:nvPr>
            <p:ph type="title"/>
          </p:nvPr>
        </p:nvSpPr>
        <p:spPr>
          <a:xfrm>
            <a:off x="2347119" y="673271"/>
            <a:ext cx="8911687" cy="1280890"/>
          </a:xfrm>
        </p:spPr>
        <p:txBody>
          <a:bodyPr>
            <a:noAutofit/>
          </a:bodyPr>
          <a:lstStyle/>
          <a:p>
            <a:r>
              <a:rPr lang="en-US" sz="2800" b="1" dirty="0">
                <a:latin typeface="Times New Roman" panose="02020603050405020304" pitchFamily="18" charset="0"/>
                <a:cs typeface="Times New Roman" panose="02020603050405020304" pitchFamily="18" charset="0"/>
              </a:rPr>
              <a:t>According to the following physiographic forms, the physical structure of India can be divided into six broad categories</a:t>
            </a:r>
            <a:endParaRPr lang="en-IN"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15858F5-1DE1-F741-F21C-413DCF595BD6}"/>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The Himalayan Mountains</a:t>
            </a:r>
          </a:p>
          <a:p>
            <a:r>
              <a:rPr lang="en-US" sz="2400" dirty="0">
                <a:latin typeface="Times New Roman" panose="02020603050405020304" pitchFamily="18" charset="0"/>
                <a:cs typeface="Times New Roman" panose="02020603050405020304" pitchFamily="18" charset="0"/>
              </a:rPr>
              <a:t>Northern Plains</a:t>
            </a:r>
          </a:p>
          <a:p>
            <a:r>
              <a:rPr lang="en-US" sz="2400" dirty="0">
                <a:latin typeface="Times New Roman" panose="02020603050405020304" pitchFamily="18" charset="0"/>
                <a:cs typeface="Times New Roman" panose="02020603050405020304" pitchFamily="18" charset="0"/>
              </a:rPr>
              <a:t>Indian Desert</a:t>
            </a:r>
          </a:p>
          <a:p>
            <a:r>
              <a:rPr lang="en-US" sz="2400" dirty="0">
                <a:latin typeface="Times New Roman" panose="02020603050405020304" pitchFamily="18" charset="0"/>
                <a:cs typeface="Times New Roman" panose="02020603050405020304" pitchFamily="18" charset="0"/>
              </a:rPr>
              <a:t>Coastal Plains</a:t>
            </a:r>
          </a:p>
          <a:p>
            <a:r>
              <a:rPr lang="en-US" sz="2400" dirty="0">
                <a:latin typeface="Times New Roman" panose="02020603050405020304" pitchFamily="18" charset="0"/>
                <a:cs typeface="Times New Roman" panose="02020603050405020304" pitchFamily="18" charset="0"/>
              </a:rPr>
              <a:t>Peninsular Plateau</a:t>
            </a:r>
          </a:p>
          <a:p>
            <a:r>
              <a:rPr lang="en-US" sz="2400" dirty="0">
                <a:latin typeface="Times New Roman" panose="02020603050405020304" pitchFamily="18" charset="0"/>
                <a:cs typeface="Times New Roman" panose="02020603050405020304" pitchFamily="18" charset="0"/>
              </a:rPr>
              <a:t>Islands</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4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9768-732E-6B11-5E38-61553F0B327C}"/>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What mountains do for us?</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4A79C55-B792-3930-EBD1-D65AEF6CCACB}"/>
              </a:ext>
            </a:extLst>
          </p:cNvPr>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They help rainfall (because as we all know, warm, moisture-filled air pushes up along slopes of mountains and comes down as rain)</a:t>
            </a:r>
          </a:p>
          <a:p>
            <a:r>
              <a:rPr lang="en-IN" sz="2000" dirty="0">
                <a:latin typeface="Times New Roman" panose="02020603050405020304" pitchFamily="18" charset="0"/>
                <a:cs typeface="Times New Roman" panose="02020603050405020304" pitchFamily="18" charset="0"/>
              </a:rPr>
              <a:t>They give birth to rivers.</a:t>
            </a:r>
          </a:p>
          <a:p>
            <a:r>
              <a:rPr lang="en-IN" sz="2000" dirty="0">
                <a:latin typeface="Times New Roman" panose="02020603050405020304" pitchFamily="18" charset="0"/>
                <a:cs typeface="Times New Roman" panose="02020603050405020304" pitchFamily="18" charset="0"/>
              </a:rPr>
              <a:t>They stop harsh winds from blowing across the land and thereby manage the weather for us.</a:t>
            </a:r>
          </a:p>
          <a:p>
            <a:r>
              <a:rPr lang="en-IN" sz="2000" dirty="0">
                <a:latin typeface="Times New Roman" panose="02020603050405020304" pitchFamily="18" charset="0"/>
                <a:cs typeface="Times New Roman" panose="02020603050405020304" pitchFamily="18" charset="0"/>
              </a:rPr>
              <a:t>The water that comes crashing down mountainsides helps us generate electricity.</a:t>
            </a:r>
          </a:p>
          <a:p>
            <a:r>
              <a:rPr lang="en-IN" sz="2000" dirty="0">
                <a:latin typeface="Times New Roman" panose="02020603050405020304" pitchFamily="18" charset="0"/>
                <a:cs typeface="Times New Roman" panose="02020603050405020304" pitchFamily="18" charset="0"/>
              </a:rPr>
              <a:t>Forests are home to some of the world’s most amazing wildlife.</a:t>
            </a:r>
          </a:p>
          <a:p>
            <a:r>
              <a:rPr lang="en-IN" sz="2000" dirty="0">
                <a:latin typeface="Times New Roman" panose="02020603050405020304" pitchFamily="18" charset="0"/>
                <a:cs typeface="Times New Roman" panose="02020603050405020304" pitchFamily="18" charset="0"/>
              </a:rPr>
              <a:t>They play a crucial role in countering the effects of global warming.</a:t>
            </a:r>
          </a:p>
          <a:p>
            <a:r>
              <a:rPr lang="en-IN" sz="2000" dirty="0">
                <a:latin typeface="Times New Roman" panose="02020603050405020304" pitchFamily="18" charset="0"/>
                <a:cs typeface="Times New Roman" panose="02020603050405020304" pitchFamily="18" charset="0"/>
              </a:rPr>
              <a:t>They give us sights of majestic beauty and are wonderful places to holiday in.</a:t>
            </a:r>
          </a:p>
        </p:txBody>
      </p:sp>
    </p:spTree>
    <p:extLst>
      <p:ext uri="{BB962C8B-B14F-4D97-AF65-F5344CB8AC3E}">
        <p14:creationId xmlns:p14="http://schemas.microsoft.com/office/powerpoint/2010/main" val="56008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9089-C39E-10FB-4FEA-F284498D6740}"/>
              </a:ext>
            </a:extLst>
          </p:cNvPr>
          <p:cNvSpPr>
            <a:spLocks noGrp="1"/>
          </p:cNvSpPr>
          <p:nvPr>
            <p:ph type="title"/>
          </p:nvPr>
        </p:nvSpPr>
        <p:spPr/>
        <p:txBody>
          <a:bodyPr>
            <a:noAutofit/>
          </a:bodyPr>
          <a:lstStyle/>
          <a:p>
            <a:r>
              <a:rPr lang="en-US" sz="3200" b="1" dirty="0">
                <a:latin typeface="Times New Roman" panose="02020603050405020304" pitchFamily="18" charset="0"/>
                <a:cs typeface="Times New Roman" panose="02020603050405020304" pitchFamily="18" charset="0"/>
              </a:rPr>
              <a:t>The Himalayan Mountains</a:t>
            </a:r>
            <a:endParaRPr lang="en-IN" sz="32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C78B0DE4-3F62-33A8-1099-D82B317005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437601"/>
            <a:ext cx="5181600" cy="3431936"/>
          </a:xfrm>
        </p:spPr>
      </p:pic>
      <p:sp>
        <p:nvSpPr>
          <p:cNvPr id="4" name="Text Placeholder 3">
            <a:extLst>
              <a:ext uri="{FF2B5EF4-FFF2-40B4-BE49-F238E27FC236}">
                <a16:creationId xmlns:a16="http://schemas.microsoft.com/office/drawing/2014/main" id="{0F47F681-2A7D-971B-FE67-CBED7033A3AB}"/>
              </a:ext>
            </a:extLst>
          </p:cNvPr>
          <p:cNvSpPr>
            <a:spLocks noGrp="1"/>
          </p:cNvSpPr>
          <p:nvPr>
            <p:ph type="body" sz="half" idx="2"/>
          </p:nvPr>
        </p:nvSpPr>
        <p:spPr/>
        <p:txBody>
          <a:bodyPr/>
          <a:lstStyle/>
          <a:p>
            <a:r>
              <a:rPr lang="en-US" sz="1800" dirty="0">
                <a:latin typeface="Times New Roman" panose="02020603050405020304" pitchFamily="18" charset="0"/>
                <a:cs typeface="Times New Roman" panose="02020603050405020304" pitchFamily="18" charset="0"/>
              </a:rPr>
              <a:t>The Himalayas, which form a crescent-shaped mountain range on the northern border of India, extend from Kashmir in the west to the Eastern border of Arunachal Pradesh in the east. They are one of the highest mountain ranges in the world and one of the most fragile mountain ranges.</a:t>
            </a:r>
          </a:p>
          <a:p>
            <a:r>
              <a:rPr lang="en-US" sz="1800" dirty="0">
                <a:latin typeface="Times New Roman" panose="02020603050405020304" pitchFamily="18" charset="0"/>
                <a:cs typeface="Times New Roman" panose="02020603050405020304" pitchFamily="18" charset="0"/>
              </a:rPr>
              <a:t>The Himalayas are made of a number of massive mountains with some truly breathtaking peaks. </a:t>
            </a:r>
          </a:p>
          <a:p>
            <a:r>
              <a:rPr lang="en-US" sz="1800" dirty="0">
                <a:latin typeface="Times New Roman" panose="02020603050405020304" pitchFamily="18" charset="0"/>
                <a:cs typeface="Times New Roman" panose="02020603050405020304" pitchFamily="18" charset="0"/>
              </a:rPr>
              <a:t>All the Himalayas are not snow covered.</a:t>
            </a:r>
          </a:p>
          <a:p>
            <a:endParaRPr lang="en-IN" dirty="0"/>
          </a:p>
        </p:txBody>
      </p:sp>
    </p:spTree>
    <p:extLst>
      <p:ext uri="{BB962C8B-B14F-4D97-AF65-F5344CB8AC3E}">
        <p14:creationId xmlns:p14="http://schemas.microsoft.com/office/powerpoint/2010/main" val="268715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D4E4-AEE8-279F-7B8D-69EF0305E2F6}"/>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Mountains of Many Parts</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62514A7-CFA3-684D-D186-A9F7CFFA21E7}"/>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magnificent Himalayas are actually a series of four parallel mountain belts-each quite unique in its own way. If you go from south to north, this is the way you’d see them:</a:t>
            </a:r>
          </a:p>
          <a:p>
            <a:r>
              <a:rPr lang="en-US" dirty="0">
                <a:latin typeface="Times New Roman" panose="02020603050405020304" pitchFamily="18" charset="0"/>
                <a:cs typeface="Times New Roman" panose="02020603050405020304" pitchFamily="18" charset="0"/>
              </a:rPr>
              <a:t>First are the outer Himalayas</a:t>
            </a:r>
            <a:r>
              <a:rPr lang="en-IN" dirty="0">
                <a:latin typeface="Times New Roman" panose="02020603050405020304" pitchFamily="18" charset="0"/>
                <a:cs typeface="Times New Roman" panose="02020603050405020304" pitchFamily="18" charset="0"/>
              </a:rPr>
              <a:t>, which are mainly made of the Siwalik range;</a:t>
            </a:r>
          </a:p>
          <a:p>
            <a:r>
              <a:rPr lang="en-IN" dirty="0">
                <a:latin typeface="Times New Roman" panose="02020603050405020304" pitchFamily="18" charset="0"/>
                <a:cs typeface="Times New Roman" panose="02020603050405020304" pitchFamily="18" charset="0"/>
              </a:rPr>
              <a:t>Second, the Lesser or Lower Himalayas;</a:t>
            </a:r>
          </a:p>
          <a:p>
            <a:r>
              <a:rPr lang="en-IN" dirty="0">
                <a:latin typeface="Times New Roman" panose="02020603050405020304" pitchFamily="18" charset="0"/>
                <a:cs typeface="Times New Roman" panose="02020603050405020304" pitchFamily="18" charset="0"/>
              </a:rPr>
              <a:t>Finally the Great Himalayas. A large part of the great Himalayas is in Nepal and Tibet.</a:t>
            </a:r>
          </a:p>
          <a:p>
            <a:pPr marL="0" indent="0">
              <a:buNone/>
            </a:pPr>
            <a:r>
              <a:rPr lang="en-IN" dirty="0">
                <a:latin typeface="Times New Roman" panose="02020603050405020304" pitchFamily="18" charset="0"/>
                <a:cs typeface="Times New Roman" panose="02020603050405020304" pitchFamily="18" charset="0"/>
              </a:rPr>
              <a:t>The Indian Himalayas are not confined to one state.</a:t>
            </a:r>
            <a:r>
              <a:rPr lang="en-US" dirty="0">
                <a:latin typeface="Times New Roman" panose="02020603050405020304" pitchFamily="18" charset="0"/>
                <a:cs typeface="Times New Roman" panose="02020603050405020304" pitchFamily="18" charset="0"/>
              </a:rPr>
              <a:t> It pass through ten Indian states and union territories. Its journey begins from Jammu &amp; Kashmir and it make its way through Himachal Pradesh, Sikkim, Arunachal Pradesh, Meghalaya, Nagaland, Mizoram, Tripura, Assam and West Bengal.</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513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AA53-7796-C810-7FE8-4DE6F1FAC33F}"/>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The Ghats: The Eastern Ghats and the Western Ghats </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D268B73-E039-EAF2-5DE1-813D7826CC29}"/>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‘Ghat’ in Sanskrit means ‘steps’. In India, most holy rivers have steps called ghats leading to the riverbank, allowing pilgrims to bathe. It also means ‘mountain pass’ in some Indian languages. </a:t>
            </a:r>
          </a:p>
          <a:p>
            <a:r>
              <a:rPr lang="en-US" dirty="0">
                <a:latin typeface="Times New Roman" panose="02020603050405020304" pitchFamily="18" charset="0"/>
                <a:cs typeface="Times New Roman" panose="02020603050405020304" pitchFamily="18" charset="0"/>
              </a:rPr>
              <a:t> The Eastern and Western Ghats are like two slices of bread and the Deccan plateau is like the cheese in between. The Western Ghats run parallel to the Arabian Sea in the West, while the Eastern Ghats run parallel to the Bay of Bengal in East. </a:t>
            </a:r>
          </a:p>
          <a:p>
            <a:r>
              <a:rPr lang="en-US" dirty="0">
                <a:latin typeface="Times New Roman" panose="02020603050405020304" pitchFamily="18" charset="0"/>
                <a:cs typeface="Times New Roman" panose="02020603050405020304" pitchFamily="18" charset="0"/>
              </a:rPr>
              <a:t>The Eastern Ghats are a collection of hills that make their way from the north-east to the south-west, in line with the Bay of Bengal. They create a rather narrow range that journey through the states of Odisha, Andhra Pradesh, </a:t>
            </a:r>
            <a:r>
              <a:rPr lang="en-US" dirty="0" err="1">
                <a:latin typeface="Times New Roman" panose="02020603050405020304" pitchFamily="18" charset="0"/>
                <a:cs typeface="Times New Roman" panose="02020603050405020304" pitchFamily="18" charset="0"/>
              </a:rPr>
              <a:t>Telengana</a:t>
            </a:r>
            <a:r>
              <a:rPr lang="en-US" dirty="0">
                <a:latin typeface="Times New Roman" panose="02020603050405020304" pitchFamily="18" charset="0"/>
                <a:cs typeface="Times New Roman" panose="02020603050405020304" pitchFamily="18" charset="0"/>
              </a:rPr>
              <a:t> and Tamil Nadu. A small parts spills into Kerala and Karnataka too. The topography of the hills in each state is different. On average, the hills reach a height of 2000 feet above sea level. Only a few peaks reach close to 4000 feet.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08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4E08-E0E3-5A3A-88E6-0005E74B9779}"/>
              </a:ext>
            </a:extLst>
          </p:cNvPr>
          <p:cNvSpPr>
            <a:spLocks noGrp="1"/>
          </p:cNvSpPr>
          <p:nvPr>
            <p:ph type="title"/>
          </p:nvPr>
        </p:nvSpPr>
        <p:spPr/>
        <p:txBody>
          <a:bodyPr>
            <a:normAutofit fontScale="90000"/>
          </a:bodyPr>
          <a:lstStyle/>
          <a:p>
            <a:r>
              <a:rPr lang="en-US" sz="3200" b="1" dirty="0">
                <a:latin typeface="Times New Roman" panose="02020603050405020304" pitchFamily="18" charset="0"/>
                <a:cs typeface="Times New Roman" panose="02020603050405020304" pitchFamily="18" charset="0"/>
              </a:rPr>
              <a:t>Eastern Ghats: </a:t>
            </a:r>
            <a:r>
              <a:rPr lang="en-US" sz="1800" b="1" dirty="0">
                <a:latin typeface="Times New Roman" panose="02020603050405020304" pitchFamily="18" charset="0"/>
                <a:cs typeface="Times New Roman" panose="02020603050405020304" pitchFamily="18" charset="0"/>
              </a:rPr>
              <a:t>There are different hills in the various states, each has av different name and topography. </a:t>
            </a:r>
            <a:r>
              <a:rPr lang="en-US" sz="1800" b="1" dirty="0" err="1">
                <a:latin typeface="Times New Roman" panose="02020603050405020304" pitchFamily="18" charset="0"/>
                <a:cs typeface="Times New Roman" panose="02020603050405020304" pitchFamily="18" charset="0"/>
              </a:rPr>
              <a:t>Mahendragiri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Ramgiri</a:t>
            </a:r>
            <a:r>
              <a:rPr lang="en-US" sz="1800" b="1" dirty="0">
                <a:latin typeface="Times New Roman" panose="02020603050405020304" pitchFamily="18" charset="0"/>
                <a:cs typeface="Times New Roman" panose="02020603050405020304" pitchFamily="18" charset="0"/>
              </a:rPr>
              <a:t> and </a:t>
            </a:r>
            <a:r>
              <a:rPr lang="en-US" sz="1800" b="1" dirty="0" err="1">
                <a:latin typeface="Times New Roman" panose="02020603050405020304" pitchFamily="18" charset="0"/>
                <a:cs typeface="Times New Roman" panose="02020603050405020304" pitchFamily="18" charset="0"/>
              </a:rPr>
              <a:t>Udaigiri</a:t>
            </a:r>
            <a:r>
              <a:rPr lang="en-US" sz="1800" b="1" dirty="0">
                <a:latin typeface="Times New Roman" panose="02020603050405020304" pitchFamily="18" charset="0"/>
                <a:cs typeface="Times New Roman" panose="02020603050405020304" pitchFamily="18" charset="0"/>
              </a:rPr>
              <a:t> are some in Odisha; </a:t>
            </a:r>
            <a:r>
              <a:rPr lang="en-US" sz="1800" b="1" dirty="0" err="1">
                <a:latin typeface="Times New Roman" panose="02020603050405020304" pitchFamily="18" charset="0"/>
                <a:cs typeface="Times New Roman" panose="02020603050405020304" pitchFamily="18" charset="0"/>
              </a:rPr>
              <a:t>Galikonda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Madgol</a:t>
            </a:r>
            <a:r>
              <a:rPr lang="en-US" sz="1800" b="1" dirty="0">
                <a:latin typeface="Times New Roman" panose="02020603050405020304" pitchFamily="18" charset="0"/>
                <a:cs typeface="Times New Roman" panose="02020603050405020304" pitchFamily="18" charset="0"/>
              </a:rPr>
              <a:t> and Chintapalli some in Andhra Pradesh; and the </a:t>
            </a:r>
            <a:r>
              <a:rPr lang="en-US" sz="1800" b="1" dirty="0" err="1">
                <a:latin typeface="Times New Roman" panose="02020603050405020304" pitchFamily="18" charset="0"/>
                <a:cs typeface="Times New Roman" panose="02020603050405020304" pitchFamily="18" charset="0"/>
              </a:rPr>
              <a:t>Bodhamalai</a:t>
            </a:r>
            <a:r>
              <a:rPr lang="en-US" sz="1800" b="1" dirty="0">
                <a:latin typeface="Times New Roman" panose="02020603050405020304" pitchFamily="18" charset="0"/>
                <a:cs typeface="Times New Roman" panose="02020603050405020304" pitchFamily="18" charset="0"/>
              </a:rPr>
              <a:t> and </a:t>
            </a:r>
            <a:r>
              <a:rPr lang="en-US" sz="1800" b="1" dirty="0" err="1">
                <a:latin typeface="Times New Roman" panose="02020603050405020304" pitchFamily="18" charset="0"/>
                <a:cs typeface="Times New Roman" panose="02020603050405020304" pitchFamily="18" charset="0"/>
              </a:rPr>
              <a:t>Panchamalai</a:t>
            </a:r>
            <a:r>
              <a:rPr lang="en-US" sz="1800" b="1" dirty="0">
                <a:latin typeface="Times New Roman" panose="02020603050405020304" pitchFamily="18" charset="0"/>
                <a:cs typeface="Times New Roman" panose="02020603050405020304" pitchFamily="18" charset="0"/>
              </a:rPr>
              <a:t> are some in Tamil Nadu. </a:t>
            </a:r>
            <a:endParaRPr lang="en-IN" sz="18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A8ABDCBD-3E15-F44E-9685-235876ABA692}"/>
              </a:ext>
            </a:extLst>
          </p:cNvPr>
          <p:cNvSpPr>
            <a:spLocks noGrp="1"/>
          </p:cNvSpPr>
          <p:nvPr>
            <p:ph type="body" idx="1"/>
          </p:nvPr>
        </p:nvSpPr>
        <p:spPr/>
        <p:txBody>
          <a:bodyPr/>
          <a:lstStyle/>
          <a:p>
            <a:r>
              <a:rPr lang="en-US" sz="2000" b="1" dirty="0" err="1">
                <a:latin typeface="Algerian" panose="04020705040A02060702" pitchFamily="82" charset="0"/>
                <a:cs typeface="Times New Roman" panose="02020603050405020304" pitchFamily="18" charset="0"/>
              </a:rPr>
              <a:t>Bodhamalai</a:t>
            </a:r>
            <a:r>
              <a:rPr lang="en-US" sz="2000" b="1" dirty="0">
                <a:latin typeface="Algerian" panose="04020705040A02060702" pitchFamily="82" charset="0"/>
                <a:cs typeface="Times New Roman" panose="02020603050405020304" pitchFamily="18" charset="0"/>
              </a:rPr>
              <a:t> in Tamil Nadu</a:t>
            </a:r>
            <a:endParaRPr lang="en-IN" sz="2000" b="1" dirty="0">
              <a:latin typeface="Algerian" panose="04020705040A02060702" pitchFamily="82"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CE91970C-A154-2DB0-DF06-285D8C52AD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61187" y="2792361"/>
            <a:ext cx="3766464" cy="3107437"/>
          </a:xfrm>
          <a:prstGeom prst="rect">
            <a:avLst/>
          </a:prstGeom>
        </p:spPr>
      </p:pic>
      <p:sp>
        <p:nvSpPr>
          <p:cNvPr id="5" name="Text Placeholder 4">
            <a:extLst>
              <a:ext uri="{FF2B5EF4-FFF2-40B4-BE49-F238E27FC236}">
                <a16:creationId xmlns:a16="http://schemas.microsoft.com/office/drawing/2014/main" id="{7F420B1D-56FD-AEE4-30FE-E636A229FDC8}"/>
              </a:ext>
            </a:extLst>
          </p:cNvPr>
          <p:cNvSpPr>
            <a:spLocks noGrp="1"/>
          </p:cNvSpPr>
          <p:nvPr>
            <p:ph type="body" sz="quarter" idx="3"/>
          </p:nvPr>
        </p:nvSpPr>
        <p:spPr/>
        <p:txBody>
          <a:bodyPr/>
          <a:lstStyle/>
          <a:p>
            <a:r>
              <a:rPr lang="en-US" sz="1800" dirty="0">
                <a:latin typeface="Algerian" panose="04020705040A02060702" pitchFamily="82" charset="0"/>
                <a:cs typeface="Times New Roman" panose="02020603050405020304" pitchFamily="18" charset="0"/>
              </a:rPr>
              <a:t>Udaigiri, </a:t>
            </a:r>
            <a:r>
              <a:rPr lang="en-US" sz="1800" dirty="0" err="1">
                <a:latin typeface="Algerian" panose="04020705040A02060702" pitchFamily="82" charset="0"/>
                <a:cs typeface="Times New Roman" panose="02020603050405020304" pitchFamily="18" charset="0"/>
              </a:rPr>
              <a:t>Khandagiri</a:t>
            </a:r>
            <a:r>
              <a:rPr lang="en-US" sz="1800" dirty="0">
                <a:latin typeface="Algerian" panose="04020705040A02060702" pitchFamily="82" charset="0"/>
                <a:cs typeface="Times New Roman" panose="02020603050405020304" pitchFamily="18" charset="0"/>
              </a:rPr>
              <a:t> in Odisha</a:t>
            </a:r>
            <a:endParaRPr lang="en-IN" sz="1800" dirty="0">
              <a:latin typeface="Algerian" panose="04020705040A02060702" pitchFamily="82"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178AC54D-74EF-B1E3-18AC-13ECA84D77A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06629" y="2792361"/>
            <a:ext cx="4080387" cy="3107436"/>
          </a:xfrm>
          <a:prstGeom prst="rect">
            <a:avLst/>
          </a:prstGeom>
        </p:spPr>
      </p:pic>
    </p:spTree>
    <p:extLst>
      <p:ext uri="{BB962C8B-B14F-4D97-AF65-F5344CB8AC3E}">
        <p14:creationId xmlns:p14="http://schemas.microsoft.com/office/powerpoint/2010/main" val="679325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DA7E-D2B0-DA06-C217-05F9276CCB11}"/>
              </a:ext>
            </a:extLst>
          </p:cNvPr>
          <p:cNvSpPr>
            <a:spLocks noGrp="1"/>
          </p:cNvSpPr>
          <p:nvPr>
            <p:ph type="title"/>
          </p:nvPr>
        </p:nvSpPr>
        <p:spPr/>
        <p:txBody>
          <a:bodyPr>
            <a:normAutofit/>
          </a:bodyPr>
          <a:lstStyle/>
          <a:p>
            <a:r>
              <a:rPr lang="en-US" sz="2000" b="1" dirty="0">
                <a:latin typeface="Times New Roman" panose="02020603050405020304" pitchFamily="18" charset="0"/>
                <a:cs typeface="Times New Roman" panose="02020603050405020304" pitchFamily="18" charset="0"/>
              </a:rPr>
              <a:t>Jungle Story &amp; Tribal Tales of Eastern Ghats:</a:t>
            </a:r>
            <a:br>
              <a:rPr lang="en-US" sz="20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There are different types of jungles &amp; forests in the hills that make up the Eastern Ghats. Depending on their highs &amp; their location, the forest covers on these hills varies. </a:t>
            </a:r>
            <a:br>
              <a:rPr lang="en-US" sz="14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Scores of tribals have roamed the hills of the Eastern Ghats for generations. Though some tribes have modernized, most still lead fairly nomadic &amp; primitive lives. </a:t>
            </a:r>
            <a:endParaRPr lang="en-IN" sz="20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9A1818F8-82CC-8793-9B84-7359DD6EF035}"/>
              </a:ext>
            </a:extLst>
          </p:cNvPr>
          <p:cNvSpPr>
            <a:spLocks noGrp="1"/>
          </p:cNvSpPr>
          <p:nvPr>
            <p:ph type="body" idx="1"/>
          </p:nvPr>
        </p:nvSpPr>
        <p:spPr/>
        <p:txBody>
          <a:bodyPr/>
          <a:lstStyle/>
          <a:p>
            <a:r>
              <a:rPr lang="en-US" sz="1800" b="1" dirty="0">
                <a:latin typeface="Times New Roman" panose="02020603050405020304" pitchFamily="18" charset="0"/>
                <a:cs typeface="Times New Roman" panose="02020603050405020304" pitchFamily="18" charset="0"/>
              </a:rPr>
              <a:t>Tribals in </a:t>
            </a:r>
            <a:r>
              <a:rPr lang="en-US" sz="1800" b="1" dirty="0" err="1">
                <a:latin typeface="Times New Roman" panose="02020603050405020304" pitchFamily="18" charset="0"/>
                <a:cs typeface="Times New Roman" panose="02020603050405020304" pitchFamily="18" charset="0"/>
              </a:rPr>
              <a:t>Galikonda</a:t>
            </a:r>
            <a:r>
              <a:rPr lang="en-US" sz="1800" b="1" dirty="0">
                <a:latin typeface="Times New Roman" panose="02020603050405020304" pitchFamily="18" charset="0"/>
                <a:cs typeface="Times New Roman" panose="02020603050405020304" pitchFamily="18" charset="0"/>
              </a:rPr>
              <a:t> (Andhra Pradesh)</a:t>
            </a:r>
            <a:endParaRPr lang="en-IN" sz="1800"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7F31AD29-2DDA-952D-11D9-B7582BA45A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79713" y="2768981"/>
            <a:ext cx="3962400" cy="2913888"/>
          </a:xfrm>
          <a:prstGeom prst="rect">
            <a:avLst/>
          </a:prstGeom>
        </p:spPr>
      </p:pic>
      <p:sp>
        <p:nvSpPr>
          <p:cNvPr id="5" name="Text Placeholder 4">
            <a:extLst>
              <a:ext uri="{FF2B5EF4-FFF2-40B4-BE49-F238E27FC236}">
                <a16:creationId xmlns:a16="http://schemas.microsoft.com/office/drawing/2014/main" id="{1F85FF13-BE7F-A68F-474C-2E90726F7A6A}"/>
              </a:ext>
            </a:extLst>
          </p:cNvPr>
          <p:cNvSpPr>
            <a:spLocks noGrp="1"/>
          </p:cNvSpPr>
          <p:nvPr>
            <p:ph type="body" sz="quarter" idx="3"/>
          </p:nvPr>
        </p:nvSpPr>
        <p:spPr/>
        <p:txBody>
          <a:bodyPr/>
          <a:lstStyle/>
          <a:p>
            <a:r>
              <a:rPr lang="en-US" sz="1800" b="1" dirty="0" err="1">
                <a:latin typeface="Times New Roman" panose="02020603050405020304" pitchFamily="18" charset="0"/>
                <a:cs typeface="Times New Roman" panose="02020603050405020304" pitchFamily="18" charset="0"/>
              </a:rPr>
              <a:t>Susunia</a:t>
            </a:r>
            <a:r>
              <a:rPr lang="en-US" sz="1800" b="1" dirty="0">
                <a:latin typeface="Times New Roman" panose="02020603050405020304" pitchFamily="18" charset="0"/>
                <a:cs typeface="Times New Roman" panose="02020603050405020304" pitchFamily="18" charset="0"/>
              </a:rPr>
              <a:t> Forest in Bankura (West Bengal)</a:t>
            </a:r>
            <a:endParaRPr lang="en-IN" sz="1800" b="1"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88FD1456-8E5A-0AD9-30F6-6A0BDBF0832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292448" y="2610212"/>
            <a:ext cx="2088866" cy="3072657"/>
          </a:xfrm>
          <a:prstGeom prst="rect">
            <a:avLst/>
          </a:prstGeom>
        </p:spPr>
      </p:pic>
    </p:spTree>
    <p:extLst>
      <p:ext uri="{BB962C8B-B14F-4D97-AF65-F5344CB8AC3E}">
        <p14:creationId xmlns:p14="http://schemas.microsoft.com/office/powerpoint/2010/main" val="233817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2557-6EC1-BB80-3355-189133294CC4}"/>
              </a:ext>
            </a:extLst>
          </p:cNvPr>
          <p:cNvSpPr>
            <a:spLocks noGrp="1"/>
          </p:cNvSpPr>
          <p:nvPr>
            <p:ph type="title"/>
          </p:nvPr>
        </p:nvSpPr>
        <p:spPr/>
        <p:txBody>
          <a:bodyPr>
            <a:normAutofit fontScale="90000"/>
          </a:bodyPr>
          <a:lstStyle/>
          <a:p>
            <a:r>
              <a:rPr lang="en-US" sz="2800" b="1" dirty="0">
                <a:latin typeface="Times New Roman" panose="02020603050405020304" pitchFamily="18" charset="0"/>
                <a:cs typeface="Times New Roman" panose="02020603050405020304" pitchFamily="18" charset="0"/>
              </a:rPr>
              <a:t>Western Ghats: </a:t>
            </a:r>
            <a:r>
              <a:rPr lang="en-US" sz="1600" b="1" dirty="0">
                <a:latin typeface="Times New Roman" panose="02020603050405020304" pitchFamily="18" charset="0"/>
                <a:cs typeface="Times New Roman" panose="02020603050405020304" pitchFamily="18" charset="0"/>
              </a:rPr>
              <a:t>Along India’s west coast, the Western Ghats  rise sharply towards the sea. At several locations, they rise to a height of 3000 to 5000 feet above sea level. The hills have deep slashes and cuts caused by valleys and streams. A portion of Gujrat, Maharashtra, Goa, Karnataka, Kerala and Tamil Nadu are traversed by this lengthy mountain range. In Maharashtra &amp; Gujrat, the Western Ghats are also known as the </a:t>
            </a:r>
            <a:r>
              <a:rPr lang="en-US" sz="1600" b="1" dirty="0" err="1">
                <a:latin typeface="Times New Roman" panose="02020603050405020304" pitchFamily="18" charset="0"/>
                <a:cs typeface="Times New Roman" panose="02020603050405020304" pitchFamily="18" charset="0"/>
              </a:rPr>
              <a:t>Sahyadris</a:t>
            </a:r>
            <a:r>
              <a:rPr lang="en-US" sz="1600" b="1" dirty="0">
                <a:latin typeface="Times New Roman" panose="02020603050405020304" pitchFamily="18" charset="0"/>
                <a:cs typeface="Times New Roman" panose="02020603050405020304" pitchFamily="18" charset="0"/>
              </a:rPr>
              <a:t>. </a:t>
            </a:r>
            <a:endParaRPr lang="en-IN" sz="1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C862DA3C-6E0F-C970-10A1-453C2EA2A966}"/>
              </a:ext>
            </a:extLst>
          </p:cNvPr>
          <p:cNvSpPr>
            <a:spLocks noGrp="1"/>
          </p:cNvSpPr>
          <p:nvPr>
            <p:ph type="body" idx="1"/>
          </p:nvPr>
        </p:nvSpPr>
        <p:spPr/>
        <p:txBody>
          <a:bodyPr/>
          <a:lstStyle/>
          <a:p>
            <a:r>
              <a:rPr lang="en-US" sz="2000" b="1" dirty="0">
                <a:latin typeface="Times New Roman" panose="02020603050405020304" pitchFamily="18" charset="0"/>
                <a:cs typeface="Times New Roman" panose="02020603050405020304" pitchFamily="18" charset="0"/>
              </a:rPr>
              <a:t>Coonoor </a:t>
            </a:r>
            <a:r>
              <a:rPr lang="en-US" sz="2000" b="1" dirty="0" err="1">
                <a:latin typeface="Times New Roman" panose="02020603050405020304" pitchFamily="18" charset="0"/>
                <a:cs typeface="Times New Roman" panose="02020603050405020304" pitchFamily="18" charset="0"/>
              </a:rPr>
              <a:t>Nilgiri</a:t>
            </a:r>
            <a:r>
              <a:rPr lang="en-US" sz="2000" b="1" dirty="0">
                <a:latin typeface="Times New Roman" panose="02020603050405020304" pitchFamily="18" charset="0"/>
                <a:cs typeface="Times New Roman" panose="02020603050405020304" pitchFamily="18" charset="0"/>
              </a:rPr>
              <a:t> Hills (Tamil Nadu)</a:t>
            </a:r>
            <a:endParaRPr lang="en-IN" sz="2000"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D6125DAA-4E84-D630-C388-765930F8EFD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39373" y="2616668"/>
            <a:ext cx="3992732" cy="3283129"/>
          </a:xfrm>
          <a:prstGeom prst="rect">
            <a:avLst/>
          </a:prstGeom>
        </p:spPr>
      </p:pic>
      <p:sp>
        <p:nvSpPr>
          <p:cNvPr id="5" name="Text Placeholder 4">
            <a:extLst>
              <a:ext uri="{FF2B5EF4-FFF2-40B4-BE49-F238E27FC236}">
                <a16:creationId xmlns:a16="http://schemas.microsoft.com/office/drawing/2014/main" id="{8C71C77F-E2B2-D77C-270B-9A62FFA4F437}"/>
              </a:ext>
            </a:extLst>
          </p:cNvPr>
          <p:cNvSpPr>
            <a:spLocks noGrp="1"/>
          </p:cNvSpPr>
          <p:nvPr>
            <p:ph type="body" sz="quarter" idx="3"/>
          </p:nvPr>
        </p:nvSpPr>
        <p:spPr>
          <a:xfrm>
            <a:off x="7166957" y="1969475"/>
            <a:ext cx="4338674" cy="576262"/>
          </a:xfrm>
        </p:spPr>
        <p:txBody>
          <a:bodyPr/>
          <a:lstStyle/>
          <a:p>
            <a:r>
              <a:rPr lang="en-US" sz="2000" b="1" dirty="0">
                <a:latin typeface="Times New Roman" panose="02020603050405020304" pitchFamily="18" charset="0"/>
                <a:cs typeface="Times New Roman" panose="02020603050405020304" pitchFamily="18" charset="0"/>
              </a:rPr>
              <a:t>Munnar tea Plantation (Kerala)</a:t>
            </a:r>
            <a:endParaRPr lang="en-IN" sz="2000" b="1"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9DF67354-2AA1-4E12-4461-F86AFA849CD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166957" y="2545738"/>
            <a:ext cx="4435108" cy="3354060"/>
          </a:xfrm>
          <a:prstGeom prst="rect">
            <a:avLst/>
          </a:prstGeom>
        </p:spPr>
      </p:pic>
    </p:spTree>
    <p:extLst>
      <p:ext uri="{BB962C8B-B14F-4D97-AF65-F5344CB8AC3E}">
        <p14:creationId xmlns:p14="http://schemas.microsoft.com/office/powerpoint/2010/main" val="307905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5A07-8521-7C42-CEE5-9D5E659A853E}"/>
              </a:ext>
            </a:extLst>
          </p:cNvPr>
          <p:cNvSpPr>
            <a:spLocks noGrp="1"/>
          </p:cNvSpPr>
          <p:nvPr>
            <p:ph type="title"/>
          </p:nvPr>
        </p:nvSpPr>
        <p:spPr/>
        <p:txBody>
          <a:bodyPr>
            <a:normAutofit fontScale="90000"/>
          </a:bodyPr>
          <a:lstStyle/>
          <a:p>
            <a:r>
              <a:rPr lang="en-US" sz="1800" b="1" dirty="0">
                <a:latin typeface="Times New Roman" panose="02020603050405020304" pitchFamily="18" charset="0"/>
                <a:cs typeface="Times New Roman" panose="02020603050405020304" pitchFamily="18" charset="0"/>
              </a:rPr>
              <a:t>The monsoon pattern in India is thought to depend on the Western Ghats. The Western Ghats halt the rain-filled monsoon clouds that wash in from the Arabian Sea.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The most significant tropical monsoon systems in the world are reportedly found in the Western Ghats. The Western Ghats are an important supply of water because of the rains they get, and important rivers are formed there.</a:t>
            </a:r>
            <a:endParaRPr lang="en-IN" sz="18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88D9E8D6-676F-AB33-602D-9FEB9C00C3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62866" y="2126222"/>
            <a:ext cx="4168876" cy="3777622"/>
          </a:xfrm>
          <a:prstGeom prst="rect">
            <a:avLst/>
          </a:prstGeom>
        </p:spPr>
      </p:pic>
      <p:pic>
        <p:nvPicPr>
          <p:cNvPr id="12" name="Content Placeholder 11">
            <a:extLst>
              <a:ext uri="{FF2B5EF4-FFF2-40B4-BE49-F238E27FC236}">
                <a16:creationId xmlns:a16="http://schemas.microsoft.com/office/drawing/2014/main" id="{EAF886F2-1A7A-308D-CE00-522D97B509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46374" y="2202426"/>
            <a:ext cx="4571999" cy="3701417"/>
          </a:xfrm>
          <a:prstGeom prst="rect">
            <a:avLst/>
          </a:prstGeom>
        </p:spPr>
      </p:pic>
    </p:spTree>
    <p:extLst>
      <p:ext uri="{BB962C8B-B14F-4D97-AF65-F5344CB8AC3E}">
        <p14:creationId xmlns:p14="http://schemas.microsoft.com/office/powerpoint/2010/main" val="2502287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7165-3BF1-241D-10B4-FB3FB50661A7}"/>
              </a:ext>
            </a:extLst>
          </p:cNvPr>
          <p:cNvSpPr>
            <a:spLocks noGrp="1"/>
          </p:cNvSpPr>
          <p:nvPr>
            <p:ph type="title"/>
          </p:nvPr>
        </p:nvSpPr>
        <p:spPr/>
        <p:txBody>
          <a:bodyPr>
            <a:normAutofit/>
          </a:bodyPr>
          <a:lstStyle/>
          <a:p>
            <a:pPr algn="ctr"/>
            <a:r>
              <a:rPr lang="en-US" sz="4400" b="1" dirty="0">
                <a:latin typeface="Times New Roman" panose="02020603050405020304" pitchFamily="18" charset="0"/>
                <a:cs typeface="Times New Roman" panose="02020603050405020304" pitchFamily="18" charset="0"/>
              </a:rPr>
              <a:t>India</a:t>
            </a:r>
            <a:endParaRPr lang="en-IN" sz="4400" b="1" dirty="0">
              <a:latin typeface="Times New Roman" panose="02020603050405020304" pitchFamily="18" charset="0"/>
              <a:cs typeface="Times New Roman" panose="02020603050405020304" pitchFamily="18" charset="0"/>
            </a:endParaRPr>
          </a:p>
        </p:txBody>
      </p:sp>
      <p:pic>
        <p:nvPicPr>
          <p:cNvPr id="12" name="Content Placeholder 11">
            <a:extLst>
              <a:ext uri="{FF2B5EF4-FFF2-40B4-BE49-F238E27FC236}">
                <a16:creationId xmlns:a16="http://schemas.microsoft.com/office/drawing/2014/main" id="{FE013BA5-BB9E-315A-BBA8-BAC71E7B2A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28387" y="2133600"/>
            <a:ext cx="3873909" cy="3778250"/>
          </a:xfrm>
          <a:prstGeom prst="rect">
            <a:avLst/>
          </a:prstGeom>
        </p:spPr>
      </p:pic>
      <p:pic>
        <p:nvPicPr>
          <p:cNvPr id="10" name="Content Placeholder 9">
            <a:extLst>
              <a:ext uri="{FF2B5EF4-FFF2-40B4-BE49-F238E27FC236}">
                <a16:creationId xmlns:a16="http://schemas.microsoft.com/office/drawing/2014/main" id="{46496D19-6BD2-C599-6CDD-12942390E80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00404" y="2133600"/>
            <a:ext cx="3290855" cy="3778250"/>
          </a:xfrm>
          <a:prstGeom prst="rect">
            <a:avLst/>
          </a:prstGeom>
        </p:spPr>
      </p:pic>
    </p:spTree>
    <p:extLst>
      <p:ext uri="{BB962C8B-B14F-4D97-AF65-F5344CB8AC3E}">
        <p14:creationId xmlns:p14="http://schemas.microsoft.com/office/powerpoint/2010/main" val="1322847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2773-02EE-82B5-6590-E8C21C9250AD}"/>
              </a:ext>
            </a:extLst>
          </p:cNvPr>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Annamalai Hills</a:t>
            </a:r>
            <a:endParaRPr lang="en-IN"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EECBA49-979F-4077-66B7-BB3DB23F3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210469"/>
            <a:ext cx="5181600" cy="3886200"/>
          </a:xfrm>
          <a:prstGeom prst="rect">
            <a:avLst/>
          </a:prstGeom>
        </p:spPr>
      </p:pic>
      <p:sp>
        <p:nvSpPr>
          <p:cNvPr id="4" name="Text Placeholder 3">
            <a:extLst>
              <a:ext uri="{FF2B5EF4-FFF2-40B4-BE49-F238E27FC236}">
                <a16:creationId xmlns:a16="http://schemas.microsoft.com/office/drawing/2014/main" id="{8C8F5D58-CD9C-9305-7546-9BEEA78DB6B3}"/>
              </a:ext>
            </a:extLst>
          </p:cNvPr>
          <p:cNvSpPr>
            <a:spLocks noGrp="1"/>
          </p:cNvSpPr>
          <p:nvPr>
            <p:ph type="body" sz="half" idx="2"/>
          </p:nvPr>
        </p:nvSpPr>
        <p:spPr/>
        <p:txBody>
          <a:bodyPr>
            <a:normAutofit fontScale="92500" lnSpcReduction="10000"/>
          </a:bodyPr>
          <a:lstStyle/>
          <a:p>
            <a:r>
              <a:rPr lang="en-US" sz="1800" dirty="0">
                <a:latin typeface="Times New Roman" panose="02020603050405020304" pitchFamily="18" charset="0"/>
                <a:cs typeface="Times New Roman" panose="02020603050405020304" pitchFamily="18" charset="0"/>
              </a:rPr>
              <a:t>Annamalai Hills are known as the Elephant Mountains, are located in the Southern Western Ghats, spanning the boarder between Tamil Nadu &amp; Kerala in South India.</a:t>
            </a:r>
          </a:p>
          <a:p>
            <a:r>
              <a:rPr lang="en-US" sz="1800" dirty="0">
                <a:latin typeface="Times New Roman" panose="02020603050405020304" pitchFamily="18" charset="0"/>
                <a:cs typeface="Times New Roman" panose="02020603050405020304" pitchFamily="18" charset="0"/>
              </a:rPr>
              <a:t>There are lots of dense forests in these hills. Rosewood, sandalwood, teak &amp; sago palm trees are some of the trees that drop the slope. </a:t>
            </a:r>
          </a:p>
          <a:p>
            <a:r>
              <a:rPr lang="en-US" sz="2000" dirty="0">
                <a:latin typeface="Times New Roman" panose="02020603050405020304" pitchFamily="18" charset="0"/>
                <a:cs typeface="Times New Roman" panose="02020603050405020304" pitchFamily="18" charset="0"/>
              </a:rPr>
              <a:t> Gaur, elephants, tigers, panthers, south bears, pangolins, black-headed orioles, crocodiles, civet cats, dhole &amp; the highly endangered lion-tailed macaques roam these forests.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834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31C6-DB4C-8A94-848C-39F139D18CDC}"/>
              </a:ext>
            </a:extLst>
          </p:cNvPr>
          <p:cNvSpPr>
            <a:spLocks noGrp="1"/>
          </p:cNvSpPr>
          <p:nvPr>
            <p:ph type="title"/>
          </p:nvPr>
        </p:nvSpPr>
        <p:spPr/>
        <p:txBody>
          <a:bodyPr>
            <a:normAutofit/>
          </a:bodyPr>
          <a:lstStyle/>
          <a:p>
            <a:r>
              <a:rPr lang="en-US" sz="2400" b="1" dirty="0">
                <a:latin typeface="Algerian" panose="04020705040A02060702" pitchFamily="82" charset="0"/>
              </a:rPr>
              <a:t>Coffee or Tea, anyone?</a:t>
            </a:r>
            <a:endParaRPr lang="en-IN" sz="2400" b="1" dirty="0">
              <a:latin typeface="Algerian" panose="04020705040A02060702" pitchFamily="82" charset="0"/>
            </a:endParaRPr>
          </a:p>
        </p:txBody>
      </p:sp>
      <p:pic>
        <p:nvPicPr>
          <p:cNvPr id="6" name="Content Placeholder 5">
            <a:extLst>
              <a:ext uri="{FF2B5EF4-FFF2-40B4-BE49-F238E27FC236}">
                <a16:creationId xmlns:a16="http://schemas.microsoft.com/office/drawing/2014/main" id="{24B3AA93-9C5F-C528-F574-E08BD367AA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2310" y="1598613"/>
            <a:ext cx="4542503" cy="4262436"/>
          </a:xfrm>
          <a:prstGeom prst="rect">
            <a:avLst/>
          </a:prstGeom>
        </p:spPr>
      </p:pic>
      <p:sp>
        <p:nvSpPr>
          <p:cNvPr id="4" name="Text Placeholder 3">
            <a:extLst>
              <a:ext uri="{FF2B5EF4-FFF2-40B4-BE49-F238E27FC236}">
                <a16:creationId xmlns:a16="http://schemas.microsoft.com/office/drawing/2014/main" id="{427D3ABE-0D95-413D-74B5-E5399872BD5C}"/>
              </a:ext>
            </a:extLst>
          </p:cNvPr>
          <p:cNvSpPr>
            <a:spLocks noGrp="1"/>
          </p:cNvSpPr>
          <p:nvPr>
            <p:ph type="body" sz="half" idx="2"/>
          </p:nvPr>
        </p:nvSpPr>
        <p:spPr/>
        <p:txBody>
          <a:bodyPr>
            <a:noAutofit/>
          </a:bodyPr>
          <a:lstStyle/>
          <a:p>
            <a:r>
              <a:rPr lang="en-US" sz="2000" dirty="0">
                <a:latin typeface="Times New Roman" panose="02020603050405020304" pitchFamily="18" charset="0"/>
                <a:cs typeface="Times New Roman" panose="02020603050405020304" pitchFamily="18" charset="0"/>
              </a:rPr>
              <a:t>The rich soil of the slopes of Western Ghats or Annamalai hills is terrific for growing tea or coffee. </a:t>
            </a:r>
          </a:p>
          <a:p>
            <a:r>
              <a:rPr lang="en-US" sz="2000" dirty="0">
                <a:latin typeface="Times New Roman" panose="02020603050405020304" pitchFamily="18" charset="0"/>
                <a:cs typeface="Times New Roman" panose="02020603050405020304" pitchFamily="18" charset="0"/>
              </a:rPr>
              <a:t>There is a lot of activity among the tribes and locals who live amid these hills. Many of them are employed on coffee or tea plantations. </a:t>
            </a:r>
          </a:p>
          <a:p>
            <a:r>
              <a:rPr lang="en-US" sz="2000" dirty="0">
                <a:latin typeface="Times New Roman" panose="02020603050405020304" pitchFamily="18" charset="0"/>
                <a:cs typeface="Times New Roman" panose="02020603050405020304" pitchFamily="18" charset="0"/>
              </a:rPr>
              <a:t>Munnar is one of the most famous spots in Annamalai Hills, it is well known for its majestic tea plantations.  </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579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27B5-4C6B-0918-C8C9-C1F6227A30DE}"/>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Original Residents of the Tribes </a:t>
            </a:r>
            <a:endParaRPr lang="en-IN"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C3D81543-33BD-6559-9CD5-DDDC32FFED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9123" y="1700980"/>
            <a:ext cx="4286864" cy="4090219"/>
          </a:xfrm>
          <a:prstGeom prst="rect">
            <a:avLst/>
          </a:prstGeom>
        </p:spPr>
      </p:pic>
      <p:sp>
        <p:nvSpPr>
          <p:cNvPr id="4" name="Text Placeholder 3">
            <a:extLst>
              <a:ext uri="{FF2B5EF4-FFF2-40B4-BE49-F238E27FC236}">
                <a16:creationId xmlns:a16="http://schemas.microsoft.com/office/drawing/2014/main" id="{723E43AB-12A3-06CF-1E81-6C877AC52012}"/>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The original residents of the </a:t>
            </a:r>
            <a:r>
              <a:rPr lang="en-US" sz="2400" dirty="0" err="1">
                <a:latin typeface="Times New Roman" panose="02020603050405020304" pitchFamily="18" charset="0"/>
                <a:cs typeface="Times New Roman" panose="02020603050405020304" pitchFamily="18" charset="0"/>
              </a:rPr>
              <a:t>Nilgiri</a:t>
            </a:r>
            <a:r>
              <a:rPr lang="en-US" sz="2400" dirty="0">
                <a:latin typeface="Times New Roman" panose="02020603050405020304" pitchFamily="18" charset="0"/>
                <a:cs typeface="Times New Roman" panose="02020603050405020304" pitchFamily="18" charset="0"/>
              </a:rPr>
              <a:t> Hills were the tribes called Toda, </a:t>
            </a:r>
            <a:r>
              <a:rPr lang="en-US" sz="2400" dirty="0" err="1">
                <a:latin typeface="Times New Roman" panose="02020603050405020304" pitchFamily="18" charset="0"/>
                <a:cs typeface="Times New Roman" panose="02020603050405020304" pitchFamily="18" charset="0"/>
              </a:rPr>
              <a:t>Badaga</a:t>
            </a:r>
            <a:r>
              <a:rPr lang="en-US" sz="2400" dirty="0">
                <a:latin typeface="Times New Roman" panose="02020603050405020304" pitchFamily="18" charset="0"/>
                <a:cs typeface="Times New Roman" panose="02020603050405020304" pitchFamily="18" charset="0"/>
              </a:rPr>
              <a:t>, Kota, </a:t>
            </a:r>
            <a:r>
              <a:rPr lang="en-US" sz="2400" dirty="0" err="1">
                <a:latin typeface="Times New Roman" panose="02020603050405020304" pitchFamily="18" charset="0"/>
                <a:cs typeface="Times New Roman" panose="02020603050405020304" pitchFamily="18" charset="0"/>
              </a:rPr>
              <a:t>Irula</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Kurumbas</a:t>
            </a:r>
            <a:r>
              <a:rPr lang="en-US" sz="2400" dirty="0">
                <a:latin typeface="Times New Roman" panose="02020603050405020304" pitchFamily="18" charset="0"/>
                <a:cs typeface="Times New Roman" panose="02020603050405020304" pitchFamily="18" charset="0"/>
              </a:rPr>
              <a:t>. Most of these tribes still live there, but now some of them are occupied in jobs on tea estates and other more modern activities like tourism. </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34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CF04-F402-C5F4-88C0-0A92EB1AF760}"/>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The British were constantly looking for locations in the </a:t>
            </a:r>
            <a:r>
              <a:rPr lang="en-US" sz="2400" b="1" dirty="0" err="1">
                <a:latin typeface="Times New Roman" panose="02020603050405020304" pitchFamily="18" charset="0"/>
                <a:cs typeface="Times New Roman" panose="02020603050405020304" pitchFamily="18" charset="0"/>
              </a:rPr>
              <a:t>Nilgiri</a:t>
            </a:r>
            <a:r>
              <a:rPr lang="en-US" sz="2400" b="1" dirty="0">
                <a:latin typeface="Times New Roman" panose="02020603050405020304" pitchFamily="18" charset="0"/>
                <a:cs typeface="Times New Roman" panose="02020603050405020304" pitchFamily="18" charset="0"/>
              </a:rPr>
              <a:t> hills that provide the same chilly, rainy weather as their home. In the upper Nilgiris, they built towns like Ooty or Coonoor.</a:t>
            </a:r>
            <a:endParaRPr lang="en-IN" sz="24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63EAC143-8291-0369-9954-BA3108B73313}"/>
              </a:ext>
            </a:extLst>
          </p:cNvPr>
          <p:cNvSpPr>
            <a:spLocks noGrp="1"/>
          </p:cNvSpPr>
          <p:nvPr>
            <p:ph type="body" idx="1"/>
          </p:nvPr>
        </p:nvSpPr>
        <p:spPr/>
        <p:txBody>
          <a:bodyPr/>
          <a:lstStyle/>
          <a:p>
            <a:r>
              <a:rPr lang="en-US" sz="2000" b="1" dirty="0">
                <a:latin typeface="Times New Roman" panose="02020603050405020304" pitchFamily="18" charset="0"/>
                <a:cs typeface="Times New Roman" panose="02020603050405020304" pitchFamily="18" charset="0"/>
              </a:rPr>
              <a:t>Udhagamandalam (Ooty)</a:t>
            </a:r>
            <a:endParaRPr lang="en-IN" sz="2000"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5A670469-0EE6-71EC-9330-4B791F0703A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56334" y="2549525"/>
            <a:ext cx="4075771" cy="3352800"/>
          </a:xfrm>
          <a:prstGeom prst="rect">
            <a:avLst/>
          </a:prstGeom>
        </p:spPr>
      </p:pic>
      <p:sp>
        <p:nvSpPr>
          <p:cNvPr id="5" name="Text Placeholder 4">
            <a:extLst>
              <a:ext uri="{FF2B5EF4-FFF2-40B4-BE49-F238E27FC236}">
                <a16:creationId xmlns:a16="http://schemas.microsoft.com/office/drawing/2014/main" id="{4DDCD1DB-9876-F001-48F9-B0222B80640C}"/>
              </a:ext>
            </a:extLst>
          </p:cNvPr>
          <p:cNvSpPr>
            <a:spLocks noGrp="1"/>
          </p:cNvSpPr>
          <p:nvPr>
            <p:ph type="body" sz="quarter" idx="3"/>
          </p:nvPr>
        </p:nvSpPr>
        <p:spPr/>
        <p:txBody>
          <a:bodyPr/>
          <a:lstStyle/>
          <a:p>
            <a:r>
              <a:rPr lang="en-US" sz="2000" b="1" dirty="0">
                <a:latin typeface="Times New Roman" panose="02020603050405020304" pitchFamily="18" charset="0"/>
                <a:cs typeface="Times New Roman" panose="02020603050405020304" pitchFamily="18" charset="0"/>
              </a:rPr>
              <a:t>(Coonoor)</a:t>
            </a:r>
            <a:endParaRPr lang="en-IN" sz="2000" b="1"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781B7BFF-2D22-509A-BC8E-6F71F95066C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06629" y="2545737"/>
            <a:ext cx="4075771" cy="3215966"/>
          </a:xfrm>
          <a:prstGeom prst="rect">
            <a:avLst/>
          </a:prstGeom>
        </p:spPr>
      </p:pic>
    </p:spTree>
    <p:extLst>
      <p:ext uri="{BB962C8B-B14F-4D97-AF65-F5344CB8AC3E}">
        <p14:creationId xmlns:p14="http://schemas.microsoft.com/office/powerpoint/2010/main" val="3793818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8F53-5C53-334A-65AA-AD378B9A7DFE}"/>
              </a:ext>
            </a:extLst>
          </p:cNvPr>
          <p:cNvSpPr>
            <a:spLocks noGrp="1"/>
          </p:cNvSpPr>
          <p:nvPr>
            <p:ph type="title"/>
          </p:nvPr>
        </p:nvSpPr>
        <p:spPr/>
        <p:txBody>
          <a:bodyPr>
            <a:normAutofit/>
          </a:bodyPr>
          <a:lstStyle/>
          <a:p>
            <a:r>
              <a:rPr lang="en-US" sz="2400" b="1" dirty="0" err="1">
                <a:latin typeface="Times New Roman" panose="02020603050405020304" pitchFamily="18" charset="0"/>
                <a:cs typeface="Times New Roman" panose="02020603050405020304" pitchFamily="18" charset="0"/>
              </a:rPr>
              <a:t>Nilgiri</a:t>
            </a:r>
            <a:r>
              <a:rPr lang="en-US" sz="2400" b="1" dirty="0">
                <a:latin typeface="Times New Roman" panose="02020603050405020304" pitchFamily="18" charset="0"/>
                <a:cs typeface="Times New Roman" panose="02020603050405020304" pitchFamily="18" charset="0"/>
              </a:rPr>
              <a:t> Hills or Blue Mountain</a:t>
            </a:r>
            <a:endParaRPr lang="en-IN" sz="24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B0B3272B-96B3-7C54-7CB0-E2E1E6BFD2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420972"/>
            <a:ext cx="5181600" cy="3465194"/>
          </a:xfrm>
          <a:prstGeom prst="rect">
            <a:avLst/>
          </a:prstGeom>
        </p:spPr>
      </p:pic>
      <p:sp>
        <p:nvSpPr>
          <p:cNvPr id="4" name="Text Placeholder 3">
            <a:extLst>
              <a:ext uri="{FF2B5EF4-FFF2-40B4-BE49-F238E27FC236}">
                <a16:creationId xmlns:a16="http://schemas.microsoft.com/office/drawing/2014/main" id="{4ADC11A6-D142-6674-5C8A-FADAD9EA6BAB}"/>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dirty="0" err="1">
                <a:latin typeface="Times New Roman" panose="02020603050405020304" pitchFamily="18" charset="0"/>
                <a:cs typeface="Times New Roman" panose="02020603050405020304" pitchFamily="18" charset="0"/>
              </a:rPr>
              <a:t>Nilgiri</a:t>
            </a:r>
            <a:r>
              <a:rPr lang="en-US" sz="1600" dirty="0">
                <a:latin typeface="Times New Roman" panose="02020603050405020304" pitchFamily="18" charset="0"/>
                <a:cs typeface="Times New Roman" panose="02020603050405020304" pitchFamily="18" charset="0"/>
              </a:rPr>
              <a:t> Hills, at the southernmost tip of the Western Ghats, are famous for their stunning landscapes. They have a more than twenty-four tall peaks, the highest of which is called </a:t>
            </a:r>
            <a:r>
              <a:rPr lang="en-US" sz="1600" dirty="0" err="1">
                <a:latin typeface="Times New Roman" panose="02020603050405020304" pitchFamily="18" charset="0"/>
                <a:cs typeface="Times New Roman" panose="02020603050405020304" pitchFamily="18" charset="0"/>
              </a:rPr>
              <a:t>Doddabetta</a:t>
            </a:r>
            <a:r>
              <a:rPr lang="en-US" sz="1600" dirty="0">
                <a:latin typeface="Times New Roman" panose="02020603050405020304" pitchFamily="18" charset="0"/>
                <a:cs typeface="Times New Roman" panose="02020603050405020304" pitchFamily="18" charset="0"/>
              </a:rPr>
              <a:t>, soaring at a height of 8500 feet above the sea level.  These hills are much colder and wetter than the plains surrounded them.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dirty="0" err="1">
                <a:latin typeface="Times New Roman" panose="02020603050405020304" pitchFamily="18" charset="0"/>
                <a:cs typeface="Times New Roman" panose="02020603050405020304" pitchFamily="18" charset="0"/>
              </a:rPr>
              <a:t>Nilgiri</a:t>
            </a:r>
            <a:r>
              <a:rPr lang="en-US" sz="1600" dirty="0">
                <a:latin typeface="Times New Roman" panose="02020603050405020304" pitchFamily="18" charset="0"/>
                <a:cs typeface="Times New Roman" panose="02020603050405020304" pitchFamily="18" charset="0"/>
              </a:rPr>
              <a:t> hills earned the name ‘Blue Mountain’-because of a beautiful blue flower-</a:t>
            </a:r>
            <a:r>
              <a:rPr lang="en-US" sz="1600" dirty="0" err="1">
                <a:latin typeface="Times New Roman" panose="02020603050405020304" pitchFamily="18" charset="0"/>
                <a:cs typeface="Times New Roman" panose="02020603050405020304" pitchFamily="18" charset="0"/>
              </a:rPr>
              <a:t>Neelakurunji</a:t>
            </a:r>
            <a:r>
              <a:rPr lang="en-US" sz="1600" dirty="0">
                <a:latin typeface="Times New Roman" panose="02020603050405020304" pitchFamily="18" charset="0"/>
                <a:cs typeface="Times New Roman" panose="02020603050405020304" pitchFamily="18" charset="0"/>
              </a:rPr>
              <a:t>, that blooms once in 12 years.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dirty="0" err="1">
                <a:latin typeface="Times New Roman" panose="02020603050405020304" pitchFamily="18" charset="0"/>
                <a:cs typeface="Times New Roman" panose="02020603050405020304" pitchFamily="18" charset="0"/>
              </a:rPr>
              <a:t>fragrent</a:t>
            </a:r>
            <a:r>
              <a:rPr lang="en-US" sz="1600" dirty="0">
                <a:latin typeface="Times New Roman" panose="02020603050405020304" pitchFamily="18" charset="0"/>
                <a:cs typeface="Times New Roman" panose="02020603050405020304" pitchFamily="18" charset="0"/>
              </a:rPr>
              <a:t> Eucalyptus tree grown in plenty in the </a:t>
            </a:r>
            <a:r>
              <a:rPr lang="en-US" sz="1600" dirty="0" err="1">
                <a:latin typeface="Times New Roman" panose="02020603050405020304" pitchFamily="18" charset="0"/>
                <a:cs typeface="Times New Roman" panose="02020603050405020304" pitchFamily="18" charset="0"/>
              </a:rPr>
              <a:t>Nilgiri</a:t>
            </a:r>
            <a:r>
              <a:rPr lang="en-US" sz="1600" dirty="0">
                <a:latin typeface="Times New Roman" panose="02020603050405020304" pitchFamily="18" charset="0"/>
                <a:cs typeface="Times New Roman" panose="02020603050405020304" pitchFamily="18" charset="0"/>
              </a:rPr>
              <a:t> area. People make oil from this tree as it is said to be highly medicinal.</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901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76C7-0A3B-E00E-EE9D-36090B8AB2F3}"/>
              </a:ext>
            </a:extLst>
          </p:cNvPr>
          <p:cNvSpPr>
            <a:spLocks noGrp="1"/>
          </p:cNvSpPr>
          <p:nvPr>
            <p:ph type="title"/>
          </p:nvPr>
        </p:nvSpPr>
        <p:spPr/>
        <p:txBody>
          <a:bodyPr>
            <a:normAutofit fontScale="90000"/>
          </a:bodyPr>
          <a:lstStyle/>
          <a:p>
            <a:r>
              <a:rPr lang="en-US" sz="3200" b="1" dirty="0">
                <a:latin typeface="Times New Roman" panose="02020603050405020304" pitchFamily="18" charset="0"/>
                <a:cs typeface="Times New Roman" panose="02020603050405020304" pitchFamily="18" charset="0"/>
              </a:rPr>
              <a:t>Rivers are born from Western Ghats: </a:t>
            </a:r>
            <a:r>
              <a:rPr lang="en-US" sz="1800" b="1" dirty="0">
                <a:latin typeface="Times New Roman" panose="02020603050405020304" pitchFamily="18" charset="0"/>
                <a:cs typeface="Times New Roman" panose="02020603050405020304" pitchFamily="18" charset="0"/>
              </a:rPr>
              <a:t>The Godavari, the Kaveri, the Krishna &amp; the Tungabhadra are some of the rivers that are born in the Western Ghats. Along with their tributaries, these &amp; the other rivers make this area fertile; the conditions are perfect for tress and forests to grow. </a:t>
            </a:r>
            <a:endParaRPr lang="en-IN" sz="18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E75D635-9F84-8727-2E8D-A1C6118F75BB}"/>
              </a:ext>
            </a:extLst>
          </p:cNvPr>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Godavari River</a:t>
            </a:r>
            <a:endParaRPr lang="en-IN"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31175FD7-5580-5AEE-62A6-FD7B9CE0472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89213" y="2666756"/>
            <a:ext cx="4343400" cy="3118337"/>
          </a:xfrm>
          <a:prstGeom prst="rect">
            <a:avLst/>
          </a:prstGeom>
        </p:spPr>
      </p:pic>
      <p:sp>
        <p:nvSpPr>
          <p:cNvPr id="5" name="Text Placeholder 4">
            <a:extLst>
              <a:ext uri="{FF2B5EF4-FFF2-40B4-BE49-F238E27FC236}">
                <a16:creationId xmlns:a16="http://schemas.microsoft.com/office/drawing/2014/main" id="{19548365-3E0F-6CEE-4DB0-499A2C8EC1CF}"/>
              </a:ext>
            </a:extLst>
          </p:cNvPr>
          <p:cNvSpPr>
            <a:spLocks noGrp="1"/>
          </p:cNvSpPr>
          <p:nvPr>
            <p:ph type="body" sz="quarter" idx="3"/>
          </p:nvPr>
        </p:nvSpPr>
        <p:spPr/>
        <p:txBody>
          <a:bodyPr/>
          <a:lstStyle/>
          <a:p>
            <a:r>
              <a:rPr lang="en-US" b="1" dirty="0">
                <a:latin typeface="Times New Roman" panose="02020603050405020304" pitchFamily="18" charset="0"/>
                <a:cs typeface="Times New Roman" panose="02020603050405020304" pitchFamily="18" charset="0"/>
              </a:rPr>
              <a:t>Tungabhadra River</a:t>
            </a:r>
            <a:endParaRPr lang="en-IN" b="1"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B34D4275-1E01-856B-17DB-B471BD48691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06628" y="2666756"/>
            <a:ext cx="4144597" cy="2898302"/>
          </a:xfrm>
          <a:prstGeom prst="rect">
            <a:avLst/>
          </a:prstGeom>
        </p:spPr>
      </p:pic>
    </p:spTree>
    <p:extLst>
      <p:ext uri="{BB962C8B-B14F-4D97-AF65-F5344CB8AC3E}">
        <p14:creationId xmlns:p14="http://schemas.microsoft.com/office/powerpoint/2010/main" val="385571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051B-A358-E3D4-7959-CA4CFEB71E29}"/>
              </a:ext>
            </a:extLst>
          </p:cNvPr>
          <p:cNvSpPr>
            <a:spLocks noGrp="1"/>
          </p:cNvSpPr>
          <p:nvPr>
            <p:ph type="title"/>
          </p:nvPr>
        </p:nvSpPr>
        <p:spPr/>
        <p:txBody>
          <a:bodyPr>
            <a:normAutofit fontScale="90000"/>
          </a:bodyPr>
          <a:lstStyle/>
          <a:p>
            <a:r>
              <a:rPr lang="en-US" sz="3200" b="1" dirty="0">
                <a:latin typeface="Times New Roman" panose="02020603050405020304" pitchFamily="18" charset="0"/>
                <a:cs typeface="Times New Roman" panose="02020603050405020304" pitchFamily="18" charset="0"/>
              </a:rPr>
              <a:t>A hotspot for Bio Diversity: </a:t>
            </a:r>
            <a:r>
              <a:rPr lang="en-US" sz="1600" b="1" dirty="0">
                <a:latin typeface="Times New Roman" panose="02020603050405020304" pitchFamily="18" charset="0"/>
                <a:cs typeface="Times New Roman" panose="02020603050405020304" pitchFamily="18" charset="0"/>
              </a:rPr>
              <a:t>The Western Ghats are listed by UNESCO as a biodiversity hotspot that must be preserved forever. Biodiversity means the number and types of animal &amp; plant species a region has. Forests of Western Ghats have a vast &amp; diverse collection. This range has the rarest types of trees and plants along with some highly endangered animals &amp; birds &amp; rare reptiles too.  </a:t>
            </a:r>
            <a:endParaRPr lang="en-IN" sz="16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378E8C09-B89F-9FAC-591E-1A4176593D2C}"/>
              </a:ext>
            </a:extLst>
          </p:cNvPr>
          <p:cNvSpPr>
            <a:spLocks noGrp="1"/>
          </p:cNvSpPr>
          <p:nvPr>
            <p:ph type="body" idx="1"/>
          </p:nvPr>
        </p:nvSpPr>
        <p:spPr/>
        <p:txBody>
          <a:bodyPr/>
          <a:lstStyle/>
          <a:p>
            <a:r>
              <a:rPr lang="en-US" sz="1800" b="1" dirty="0" err="1">
                <a:latin typeface="Times New Roman" panose="02020603050405020304" pitchFamily="18" charset="0"/>
                <a:cs typeface="Times New Roman" panose="02020603050405020304" pitchFamily="18" charset="0"/>
              </a:rPr>
              <a:t>Neelakurinji</a:t>
            </a:r>
            <a:r>
              <a:rPr lang="en-US" sz="1800" b="1" dirty="0">
                <a:latin typeface="Times New Roman" panose="02020603050405020304" pitchFamily="18" charset="0"/>
                <a:cs typeface="Times New Roman" panose="02020603050405020304" pitchFamily="18" charset="0"/>
              </a:rPr>
              <a:t>, the flower that blooms once in 12 years (Kerala)</a:t>
            </a:r>
            <a:endParaRPr lang="en-IN" sz="1800"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54372FD0-A9FC-3143-65FA-4DE8067EED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89213" y="2912586"/>
            <a:ext cx="4343400" cy="2626677"/>
          </a:xfrm>
          <a:prstGeom prst="rect">
            <a:avLst/>
          </a:prstGeom>
        </p:spPr>
      </p:pic>
      <p:sp>
        <p:nvSpPr>
          <p:cNvPr id="5" name="Text Placeholder 4">
            <a:extLst>
              <a:ext uri="{FF2B5EF4-FFF2-40B4-BE49-F238E27FC236}">
                <a16:creationId xmlns:a16="http://schemas.microsoft.com/office/drawing/2014/main" id="{F2256580-2FB7-C6C8-533C-1C4A6C0B9D1C}"/>
              </a:ext>
            </a:extLst>
          </p:cNvPr>
          <p:cNvSpPr>
            <a:spLocks noGrp="1"/>
          </p:cNvSpPr>
          <p:nvPr>
            <p:ph type="body" sz="quarter" idx="3"/>
          </p:nvPr>
        </p:nvSpPr>
        <p:spPr/>
        <p:txBody>
          <a:bodyPr/>
          <a:lstStyle/>
          <a:p>
            <a:r>
              <a:rPr lang="en-US" sz="1800" b="1" dirty="0" err="1">
                <a:latin typeface="Times New Roman" panose="02020603050405020304" pitchFamily="18" charset="0"/>
                <a:cs typeface="Times New Roman" panose="02020603050405020304" pitchFamily="18" charset="0"/>
              </a:rPr>
              <a:t>Bandipur</a:t>
            </a:r>
            <a:r>
              <a:rPr lang="en-US" sz="1800" b="1" dirty="0">
                <a:latin typeface="Times New Roman" panose="02020603050405020304" pitchFamily="18" charset="0"/>
                <a:cs typeface="Times New Roman" panose="02020603050405020304" pitchFamily="18" charset="0"/>
              </a:rPr>
              <a:t> National Forest (Karnataka)</a:t>
            </a:r>
            <a:endParaRPr lang="en-IN" sz="1800" b="1" dirty="0">
              <a:latin typeface="Times New Roman" panose="02020603050405020304" pitchFamily="18" charset="0"/>
              <a:cs typeface="Times New Roman" panose="02020603050405020304" pitchFamily="18" charset="0"/>
            </a:endParaRPr>
          </a:p>
        </p:txBody>
      </p:sp>
      <p:pic>
        <p:nvPicPr>
          <p:cNvPr id="14" name="Content Placeholder 13">
            <a:extLst>
              <a:ext uri="{FF2B5EF4-FFF2-40B4-BE49-F238E27FC236}">
                <a16:creationId xmlns:a16="http://schemas.microsoft.com/office/drawing/2014/main" id="{FB9A40CE-6839-943E-0910-37F05EF6B1E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05610" y="2912587"/>
            <a:ext cx="3999001" cy="2445994"/>
          </a:xfrm>
          <a:prstGeom prst="rect">
            <a:avLst/>
          </a:prstGeom>
        </p:spPr>
      </p:pic>
    </p:spTree>
    <p:extLst>
      <p:ext uri="{BB962C8B-B14F-4D97-AF65-F5344CB8AC3E}">
        <p14:creationId xmlns:p14="http://schemas.microsoft.com/office/powerpoint/2010/main" val="3638381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091D-8D9C-7600-23F3-2E5ED81540F0}"/>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Rivers</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D509E8B-08D3-8D5A-F455-07653C04CA9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Since the beginning of times, humans and animals have made their homes near rivers and other water bodies. Naturally! Water, apart from air, is the most important element we need to survive. </a:t>
            </a:r>
          </a:p>
          <a:p>
            <a:r>
              <a:rPr lang="en-US" dirty="0">
                <a:latin typeface="Times New Roman" panose="02020603050405020304" pitchFamily="18" charset="0"/>
                <a:cs typeface="Times New Roman" panose="02020603050405020304" pitchFamily="18" charset="0"/>
              </a:rPr>
              <a:t>India has hundreds of rivers-both large and small-that go around the vast country, watering it, feeding the crops and sustaining its over billion people. </a:t>
            </a:r>
          </a:p>
          <a:p>
            <a:r>
              <a:rPr lang="en-US" dirty="0">
                <a:latin typeface="Times New Roman" panose="02020603050405020304" pitchFamily="18" charset="0"/>
                <a:cs typeface="Times New Roman" panose="02020603050405020304" pitchFamily="18" charset="0"/>
              </a:rPr>
              <a:t>There are numerous ice-bound glaciers in the Himalayas that are the birthplaces of some of Asia’s most important rivers. The largest of these is the Gangotri, one of the sources of the Ganges. </a:t>
            </a:r>
          </a:p>
          <a:p>
            <a:r>
              <a:rPr lang="en-US" dirty="0">
                <a:latin typeface="Times New Roman" panose="02020603050405020304" pitchFamily="18" charset="0"/>
                <a:cs typeface="Times New Roman" panose="02020603050405020304" pitchFamily="18" charset="0"/>
              </a:rPr>
              <a:t>There are other glaciers too that do not fall within the boundaries of India, but which feed its rivers.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634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EA4B-ACDB-CA0B-C94A-C540CB5BE563}"/>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Why are rivers so important?</a:t>
            </a:r>
            <a:br>
              <a:rPr lang="en-US" sz="3200" b="1" dirty="0">
                <a:latin typeface="Times New Roman" panose="02020603050405020304" pitchFamily="18" charset="0"/>
                <a:cs typeface="Times New Roman" panose="02020603050405020304" pitchFamily="18" charset="0"/>
              </a:rPr>
            </a:b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FB9CB46-A789-5217-6F3F-6F050560685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They help farmers by watering fields.</a:t>
            </a:r>
          </a:p>
          <a:p>
            <a:r>
              <a:rPr lang="en-IN" dirty="0">
                <a:latin typeface="Times New Roman" panose="02020603050405020304" pitchFamily="18" charset="0"/>
                <a:cs typeface="Times New Roman" panose="02020603050405020304" pitchFamily="18" charset="0"/>
              </a:rPr>
              <a:t>They provide drinking water to us and to plants and animals</a:t>
            </a:r>
          </a:p>
          <a:p>
            <a:r>
              <a:rPr lang="en-IN" dirty="0">
                <a:latin typeface="Times New Roman" panose="02020603050405020304" pitchFamily="18" charset="0"/>
                <a:cs typeface="Times New Roman" panose="02020603050405020304" pitchFamily="18" charset="0"/>
              </a:rPr>
              <a:t>They help us generate electricity through the dams we build on them. </a:t>
            </a:r>
          </a:p>
          <a:p>
            <a:r>
              <a:rPr lang="en-IN" dirty="0">
                <a:latin typeface="Times New Roman" panose="02020603050405020304" pitchFamily="18" charset="0"/>
                <a:cs typeface="Times New Roman" panose="02020603050405020304" pitchFamily="18" charset="0"/>
              </a:rPr>
              <a:t>They help carry goods and equipment up and down their streams.</a:t>
            </a:r>
          </a:p>
          <a:p>
            <a:r>
              <a:rPr lang="en-IN" dirty="0">
                <a:latin typeface="Times New Roman" panose="02020603050405020304" pitchFamily="18" charset="0"/>
                <a:cs typeface="Times New Roman" panose="02020603050405020304" pitchFamily="18" charset="0"/>
              </a:rPr>
              <a:t>There is precious wildlife and fish that live in them.</a:t>
            </a:r>
          </a:p>
          <a:p>
            <a:r>
              <a:rPr lang="en-IN" dirty="0">
                <a:latin typeface="Times New Roman" panose="02020603050405020304" pitchFamily="18" charset="0"/>
                <a:cs typeface="Times New Roman" panose="02020603050405020304" pitchFamily="18" charset="0"/>
              </a:rPr>
              <a:t>They help plants, trees and the environment in a hundred different ways.</a:t>
            </a:r>
          </a:p>
          <a:p>
            <a:pPr marL="0" indent="0">
              <a:buNone/>
            </a:pPr>
            <a:r>
              <a:rPr lang="en-IN" dirty="0">
                <a:latin typeface="Times New Roman" panose="02020603050405020304" pitchFamily="18" charset="0"/>
                <a:cs typeface="Times New Roman" panose="02020603050405020304" pitchFamily="18" charset="0"/>
              </a:rPr>
              <a:t>In India, rivers are also considered as Gods, and people pray to them. </a:t>
            </a:r>
          </a:p>
          <a:p>
            <a:pPr marL="0" indent="0">
              <a:buNone/>
            </a:pPr>
            <a:r>
              <a:rPr lang="en-IN" dirty="0">
                <a:latin typeface="Times New Roman" panose="02020603050405020304" pitchFamily="18" charset="0"/>
                <a:cs typeface="Times New Roman" panose="02020603050405020304" pitchFamily="18" charset="0"/>
              </a:rPr>
              <a:t>India is an enormous country. If the mountains are like the bones of India, the rivers function like arteries and veins, criss-crossing busily across the land. </a:t>
            </a:r>
          </a:p>
        </p:txBody>
      </p:sp>
    </p:spTree>
    <p:extLst>
      <p:ext uri="{BB962C8B-B14F-4D97-AF65-F5344CB8AC3E}">
        <p14:creationId xmlns:p14="http://schemas.microsoft.com/office/powerpoint/2010/main" val="4082464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86BE-66EA-0B3F-8A36-E202289AA7F3}"/>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Rivers of India</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23E7D42-6BDC-629E-C45B-72AEE7A552DA}"/>
              </a:ext>
            </a:extLst>
          </p:cNvPr>
          <p:cNvSpPr>
            <a:spLocks noGrp="1"/>
          </p:cNvSpPr>
          <p:nvPr>
            <p:ph idx="1"/>
          </p:nvPr>
        </p:nvSpPr>
        <p:spPr/>
        <p:txBody>
          <a:bodyPr>
            <a:noAutofit/>
          </a:bodyPr>
          <a:lstStyle/>
          <a:p>
            <a:pPr marL="0" indent="0">
              <a:buNone/>
            </a:pPr>
            <a:r>
              <a:rPr lang="en-US" dirty="0">
                <a:latin typeface="Times New Roman" panose="02020603050405020304" pitchFamily="18" charset="0"/>
                <a:cs typeface="Times New Roman" panose="02020603050405020304" pitchFamily="18" charset="0"/>
              </a:rPr>
              <a:t>There are two kinds of main rivers in India.</a:t>
            </a:r>
          </a:p>
          <a:p>
            <a:r>
              <a:rPr lang="en-US" dirty="0">
                <a:latin typeface="Times New Roman" panose="02020603050405020304" pitchFamily="18" charset="0"/>
                <a:cs typeface="Times New Roman" panose="02020603050405020304" pitchFamily="18" charset="0"/>
              </a:rPr>
              <a:t>The Himalayan Rivers: These are created by melting snows and glaciers, and so these flow right through the year.</a:t>
            </a:r>
          </a:p>
          <a:p>
            <a:r>
              <a:rPr lang="en-US" dirty="0">
                <a:latin typeface="Times New Roman" panose="02020603050405020304" pitchFamily="18" charset="0"/>
                <a:cs typeface="Times New Roman" panose="02020603050405020304" pitchFamily="18" charset="0"/>
              </a:rPr>
              <a:t>The Peninsular Rivers: These are born in India’s peninsula and flow either east into the Bay of Bengsal, or West into the Arabian Sea. Many are fed by rains and can run dry during a bad monsoon. </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Typically, rivers in India are referred to as Mother. For example, people say Ganga Ma or Saraswati Ma. That’s because they know that rivers give them so much, just like a mother. People believe that the Ganga is so pure that its water helps people get rid of their sins.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236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A880-20DA-94A6-3648-BDEEAEFA43F3}"/>
              </a:ext>
            </a:extLst>
          </p:cNvPr>
          <p:cNvSpPr>
            <a:spLocks noGrp="1"/>
          </p:cNvSpPr>
          <p:nvPr>
            <p:ph type="title"/>
          </p:nvPr>
        </p:nvSpPr>
        <p:spPr>
          <a:xfrm>
            <a:off x="2268461" y="506123"/>
            <a:ext cx="8911687" cy="1280890"/>
          </a:xfrm>
        </p:spPr>
        <p:txBody>
          <a:bodyPr>
            <a:normAutofit/>
          </a:bodyPr>
          <a:lstStyle/>
          <a:p>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BF5679E-7AF7-F2CE-CB99-E74E3FC1EA47}"/>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India/Bharat officially the republic of India is a country in south Asia.</a:t>
            </a:r>
          </a:p>
          <a:p>
            <a:r>
              <a:rPr lang="en-US" sz="2400" dirty="0">
                <a:latin typeface="Times New Roman" panose="02020603050405020304" pitchFamily="18" charset="0"/>
                <a:cs typeface="Times New Roman" panose="02020603050405020304" pitchFamily="18" charset="0"/>
              </a:rPr>
              <a:t>It is the seventh largest country in the world and from the time of its independence in 1947, the world’s most populous democracy.</a:t>
            </a:r>
          </a:p>
          <a:p>
            <a:r>
              <a:rPr lang="en-US" sz="2400" dirty="0">
                <a:latin typeface="Times New Roman" panose="02020603050405020304" pitchFamily="18" charset="0"/>
                <a:cs typeface="Times New Roman" panose="02020603050405020304" pitchFamily="18" charset="0"/>
              </a:rPr>
              <a:t>It has 28 states and 8 Union Territories. </a:t>
            </a:r>
          </a:p>
          <a:p>
            <a:r>
              <a:rPr lang="en-US" sz="2400" dirty="0">
                <a:latin typeface="Times New Roman" panose="02020603050405020304" pitchFamily="18" charset="0"/>
                <a:cs typeface="Times New Roman" panose="02020603050405020304" pitchFamily="18" charset="0"/>
              </a:rPr>
              <a:t>It has 22 official languages.</a:t>
            </a:r>
          </a:p>
          <a:p>
            <a:r>
              <a:rPr lang="en-US" sz="2400" dirty="0">
                <a:latin typeface="Times New Roman" panose="02020603050405020304" pitchFamily="18" charset="0"/>
                <a:cs typeface="Times New Roman" panose="02020603050405020304" pitchFamily="18" charset="0"/>
              </a:rPr>
              <a:t>The forms of Government- Federal Republic.</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787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E773-9725-422A-98B6-103178F8AD68}"/>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Holier than Holy: Ganga and Yamuna</a:t>
            </a:r>
            <a:endParaRPr lang="en-IN" sz="3200" b="1" dirty="0">
              <a:latin typeface="Times New Roman" panose="02020603050405020304" pitchFamily="18" charset="0"/>
              <a:cs typeface="Times New Roman" panose="02020603050405020304" pitchFamily="18" charset="0"/>
            </a:endParaRPr>
          </a:p>
        </p:txBody>
      </p:sp>
      <p:pic>
        <p:nvPicPr>
          <p:cNvPr id="16" name="Content Placeholder 15">
            <a:extLst>
              <a:ext uri="{FF2B5EF4-FFF2-40B4-BE49-F238E27FC236}">
                <a16:creationId xmlns:a16="http://schemas.microsoft.com/office/drawing/2014/main" id="{E0C8EC63-E318-F862-1B37-BBF2D08869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6542" y="2405261"/>
            <a:ext cx="4050890" cy="3120467"/>
          </a:xfrm>
        </p:spPr>
      </p:pic>
      <p:pic>
        <p:nvPicPr>
          <p:cNvPr id="20" name="Content Placeholder 19">
            <a:extLst>
              <a:ext uri="{FF2B5EF4-FFF2-40B4-BE49-F238E27FC236}">
                <a16:creationId xmlns:a16="http://schemas.microsoft.com/office/drawing/2014/main" id="{0A6A75D3-53AF-5570-4079-3DE6CCD296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95111" y="2405261"/>
            <a:ext cx="3901440" cy="3208958"/>
          </a:xfrm>
        </p:spPr>
      </p:pic>
    </p:spTree>
    <p:extLst>
      <p:ext uri="{BB962C8B-B14F-4D97-AF65-F5344CB8AC3E}">
        <p14:creationId xmlns:p14="http://schemas.microsoft.com/office/powerpoint/2010/main" val="2746217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2C71-66CA-5B9B-CEF7-2EAF371DA3DD}"/>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The Ganges</a:t>
            </a:r>
            <a:endParaRPr lang="en-IN" sz="32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5CBCCEC-946F-9EA2-C5A8-0A2F067B73B3}"/>
              </a:ext>
            </a:extLst>
          </p:cNvPr>
          <p:cNvSpPr>
            <a:spLocks noGrp="1"/>
          </p:cNvSpPr>
          <p:nvPr>
            <p:ph type="body" sz="half" idx="2"/>
          </p:nvPr>
        </p:nvSpPr>
        <p:spPr/>
        <p:txBody>
          <a:bodyPr>
            <a:noAutofit/>
          </a:bodyPr>
          <a:lstStyle/>
          <a:p>
            <a:r>
              <a:rPr lang="en-US" sz="1600" dirty="0">
                <a:latin typeface="Times New Roman" panose="02020603050405020304" pitchFamily="18" charset="0"/>
                <a:cs typeface="Times New Roman" panose="02020603050405020304" pitchFamily="18" charset="0"/>
              </a:rPr>
              <a:t>The river Ganges-or Ganga is known by India’s most religious and important river.</a:t>
            </a:r>
          </a:p>
          <a:p>
            <a:r>
              <a:rPr lang="en-US" sz="1600" dirty="0">
                <a:latin typeface="Times New Roman" panose="02020603050405020304" pitchFamily="18" charset="0"/>
                <a:cs typeface="Times New Roman" panose="02020603050405020304" pitchFamily="18" charset="0"/>
              </a:rPr>
              <a:t>It is worshipped as a goddess by millions.</a:t>
            </a:r>
          </a:p>
          <a:p>
            <a:r>
              <a:rPr lang="en-US" sz="1600" dirty="0">
                <a:latin typeface="Times New Roman" panose="02020603050405020304" pitchFamily="18" charset="0"/>
                <a:cs typeface="Times New Roman" panose="02020603050405020304" pitchFamily="18" charset="0"/>
              </a:rPr>
              <a:t>The Ganges is born in the Gangotri Glacier, high up in the Himalayas. The </a:t>
            </a:r>
            <a:r>
              <a:rPr lang="en-US" sz="1600" dirty="0" err="1">
                <a:latin typeface="Times New Roman" panose="02020603050405020304" pitchFamily="18" charset="0"/>
                <a:cs typeface="Times New Roman" panose="02020603050405020304" pitchFamily="18" charset="0"/>
              </a:rPr>
              <a:t>Gaumukh</a:t>
            </a:r>
            <a:r>
              <a:rPr lang="en-US" sz="1600" dirty="0">
                <a:latin typeface="Times New Roman" panose="02020603050405020304" pitchFamily="18" charset="0"/>
                <a:cs typeface="Times New Roman" panose="02020603050405020304" pitchFamily="18" charset="0"/>
              </a:rPr>
              <a:t> (meaning mouth of a cow) is a glacier cave, and it is said to be the very spot that the Ganges begins. Millions of pilgrims visit it to pray to the Ganges. The river comes crashing down about 14000 feet down steep valleys and cliffs. It travels more than 2500 km before finally emptying itself into the Bay of Bengal. </a:t>
            </a:r>
            <a:endParaRPr lang="en-IN" sz="16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CE18E130-7934-A427-E680-1FA9887550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382514"/>
            <a:ext cx="5181600" cy="3542109"/>
          </a:xfrm>
          <a:prstGeom prst="rect">
            <a:avLst/>
          </a:prstGeom>
        </p:spPr>
      </p:pic>
    </p:spTree>
    <p:extLst>
      <p:ext uri="{BB962C8B-B14F-4D97-AF65-F5344CB8AC3E}">
        <p14:creationId xmlns:p14="http://schemas.microsoft.com/office/powerpoint/2010/main" val="3096098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775C-A97D-EBB3-C1F8-A9C87D221A80}"/>
              </a:ext>
            </a:extLst>
          </p:cNvPr>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Hooghly River</a:t>
            </a:r>
            <a:endParaRPr lang="en-IN" sz="28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A5213B03-EC83-C0C5-F41E-9AA3B7150B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583387"/>
            <a:ext cx="5181600" cy="3140363"/>
          </a:xfrm>
          <a:prstGeom prst="rect">
            <a:avLst/>
          </a:prstGeom>
        </p:spPr>
      </p:pic>
      <p:sp>
        <p:nvSpPr>
          <p:cNvPr id="4" name="Text Placeholder 3">
            <a:extLst>
              <a:ext uri="{FF2B5EF4-FFF2-40B4-BE49-F238E27FC236}">
                <a16:creationId xmlns:a16="http://schemas.microsoft.com/office/drawing/2014/main" id="{2BE0FFD9-A012-36DD-14DD-6E776AABC3AA}"/>
              </a:ext>
            </a:extLst>
          </p:cNvPr>
          <p:cNvSpPr>
            <a:spLocks noGrp="1"/>
          </p:cNvSpPr>
          <p:nvPr>
            <p:ph type="body" sz="half" idx="2"/>
          </p:nvPr>
        </p:nvSpPr>
        <p:spPr/>
        <p:txBody>
          <a:bodyPr>
            <a:normAutofit fontScale="92500" lnSpcReduction="20000"/>
          </a:bodyPr>
          <a:lstStyle/>
          <a:p>
            <a:r>
              <a:rPr lang="en-US" sz="1600" dirty="0">
                <a:latin typeface="Times New Roman" panose="02020603050405020304" pitchFamily="18" charset="0"/>
                <a:cs typeface="Times New Roman" panose="02020603050405020304" pitchFamily="18" charset="0"/>
              </a:rPr>
              <a:t>India’s trade long depended heavily Hooghly River. In the state of West Bengal, it is created when the Bhagirathi and </a:t>
            </a:r>
            <a:r>
              <a:rPr lang="en-US" sz="1600" dirty="0" err="1">
                <a:latin typeface="Times New Roman" panose="02020603050405020304" pitchFamily="18" charset="0"/>
                <a:cs typeface="Times New Roman" panose="02020603050405020304" pitchFamily="18" charset="0"/>
              </a:rPr>
              <a:t>Jalangi</a:t>
            </a:r>
            <a:r>
              <a:rPr lang="en-US" sz="1600" dirty="0">
                <a:latin typeface="Times New Roman" panose="02020603050405020304" pitchFamily="18" charset="0"/>
                <a:cs typeface="Times New Roman" panose="02020603050405020304" pitchFamily="18" charset="0"/>
              </a:rPr>
              <a:t> rivers converge.   </a:t>
            </a:r>
          </a:p>
          <a:p>
            <a:r>
              <a:rPr lang="en-US" sz="1600" dirty="0">
                <a:latin typeface="Times New Roman" panose="02020603050405020304" pitchFamily="18" charset="0"/>
                <a:cs typeface="Times New Roman" panose="02020603050405020304" pitchFamily="18" charset="0"/>
              </a:rPr>
              <a:t>The Hooghly River travels a fairly congested path. It is surrounded by towns and industries, the most significant of which being Kolkata and Howrah. As a matter of fact, it’s one of the few rivers that ocean-going ships can navigate all the way to Kolkata. </a:t>
            </a:r>
          </a:p>
          <a:p>
            <a:r>
              <a:rPr lang="en-US" sz="1600" dirty="0">
                <a:latin typeface="Times New Roman" panose="02020603050405020304" pitchFamily="18" charset="0"/>
                <a:cs typeface="Times New Roman" panose="02020603050405020304" pitchFamily="18" charset="0"/>
              </a:rPr>
              <a:t>Particularly when it gets closer to the Bay of Bengal, there are sections of the Hooghly river that are entirely enriched by mud and sandbanks. </a:t>
            </a:r>
          </a:p>
          <a:p>
            <a:r>
              <a:rPr lang="en-US" sz="1600" dirty="0">
                <a:latin typeface="Times New Roman" panose="02020603050405020304" pitchFamily="18" charset="0"/>
                <a:cs typeface="Times New Roman" panose="02020603050405020304" pitchFamily="18" charset="0"/>
              </a:rPr>
              <a:t>During the various periods that European traders settled in this area, they built some lovely mansions &amp; buildings. A few of these (</a:t>
            </a:r>
            <a:r>
              <a:rPr lang="en-US" sz="1600" dirty="0" err="1">
                <a:latin typeface="Times New Roman" panose="02020603050405020304" pitchFamily="18" charset="0"/>
                <a:cs typeface="Times New Roman" panose="02020603050405020304" pitchFamily="18" charset="0"/>
              </a:rPr>
              <a:t>eg</a:t>
            </a:r>
            <a:r>
              <a:rPr lang="en-US" sz="1600" dirty="0">
                <a:latin typeface="Times New Roman" panose="02020603050405020304" pitchFamily="18" charset="0"/>
                <a:cs typeface="Times New Roman" panose="02020603050405020304" pitchFamily="18" charset="0"/>
              </a:rPr>
              <a:t>, Howrah Bridge) still exist along the banks of the Hooghly.   </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639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228F-B382-8611-D27A-3B2935E3349A}"/>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Tributaries and offshoots: </a:t>
            </a:r>
            <a:r>
              <a:rPr lang="en-US" sz="3200" b="1" dirty="0" err="1">
                <a:latin typeface="Times New Roman" panose="02020603050405020304" pitchFamily="18" charset="0"/>
                <a:cs typeface="Times New Roman" panose="02020603050405020304" pitchFamily="18" charset="0"/>
              </a:rPr>
              <a:t>Devprayag</a:t>
            </a:r>
            <a:r>
              <a:rPr lang="en-US" sz="3200" b="1" dirty="0">
                <a:latin typeface="Times New Roman" panose="02020603050405020304" pitchFamily="18" charset="0"/>
                <a:cs typeface="Times New Roman" panose="02020603050405020304" pitchFamily="18" charset="0"/>
              </a:rPr>
              <a:t> and </a:t>
            </a:r>
            <a:r>
              <a:rPr lang="en-US" sz="3200" b="1" dirty="0" err="1">
                <a:latin typeface="Times New Roman" panose="02020603050405020304" pitchFamily="18" charset="0"/>
                <a:cs typeface="Times New Roman" panose="02020603050405020304" pitchFamily="18" charset="0"/>
              </a:rPr>
              <a:t>Rudraprayag</a:t>
            </a:r>
            <a:endParaRPr lang="en-IN" sz="3200" b="1" dirty="0">
              <a:latin typeface="Times New Roman" panose="02020603050405020304" pitchFamily="18" charset="0"/>
              <a:cs typeface="Times New Roman" panose="02020603050405020304" pitchFamily="18" charset="0"/>
            </a:endParaRPr>
          </a:p>
        </p:txBody>
      </p:sp>
      <p:pic>
        <p:nvPicPr>
          <p:cNvPr id="14" name="Content Placeholder 13">
            <a:extLst>
              <a:ext uri="{FF2B5EF4-FFF2-40B4-BE49-F238E27FC236}">
                <a16:creationId xmlns:a16="http://schemas.microsoft.com/office/drawing/2014/main" id="{1D4BBE13-EB38-3D43-1BC8-AAF4CC829BB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9213" y="2620923"/>
            <a:ext cx="4313237" cy="2803604"/>
          </a:xfrm>
        </p:spPr>
      </p:pic>
      <p:pic>
        <p:nvPicPr>
          <p:cNvPr id="16" name="Content Placeholder 15">
            <a:extLst>
              <a:ext uri="{FF2B5EF4-FFF2-40B4-BE49-F238E27FC236}">
                <a16:creationId xmlns:a16="http://schemas.microsoft.com/office/drawing/2014/main" id="{C0D8729B-1D21-0D16-C151-9C17054CEA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36694" y="2125663"/>
            <a:ext cx="3022600" cy="3778250"/>
          </a:xfrm>
        </p:spPr>
      </p:pic>
    </p:spTree>
    <p:extLst>
      <p:ext uri="{BB962C8B-B14F-4D97-AF65-F5344CB8AC3E}">
        <p14:creationId xmlns:p14="http://schemas.microsoft.com/office/powerpoint/2010/main" val="1889542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2B64-071C-A1D6-CC5B-3125C7C7D87F}"/>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The Yamuna</a:t>
            </a:r>
            <a:endParaRPr lang="en-IN" sz="24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866B83A6-6144-B6C1-793E-E69505D68E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1575" y="1598613"/>
            <a:ext cx="3505198" cy="3848458"/>
          </a:xfrm>
          <a:prstGeom prst="rect">
            <a:avLst/>
          </a:prstGeom>
        </p:spPr>
      </p:pic>
      <p:sp>
        <p:nvSpPr>
          <p:cNvPr id="4" name="Text Placeholder 3">
            <a:extLst>
              <a:ext uri="{FF2B5EF4-FFF2-40B4-BE49-F238E27FC236}">
                <a16:creationId xmlns:a16="http://schemas.microsoft.com/office/drawing/2014/main" id="{FE7D3FCC-0715-E0B0-475C-A29B72C5F1DB}"/>
              </a:ext>
            </a:extLst>
          </p:cNvPr>
          <p:cNvSpPr>
            <a:spLocks noGrp="1"/>
          </p:cNvSpPr>
          <p:nvPr>
            <p:ph type="body" sz="half" idx="2"/>
          </p:nvPr>
        </p:nvSpPr>
        <p:spPr/>
        <p:txBody>
          <a:bodyPr>
            <a:normAutofit/>
          </a:bodyPr>
          <a:lstStyle/>
          <a:p>
            <a:r>
              <a:rPr lang="en-US" sz="1300" dirty="0">
                <a:latin typeface="Times New Roman" panose="02020603050405020304" pitchFamily="18" charset="0"/>
                <a:cs typeface="Times New Roman" panose="02020603050405020304" pitchFamily="18" charset="0"/>
              </a:rPr>
              <a:t>The birthplace of the river Yamuna is called </a:t>
            </a:r>
            <a:r>
              <a:rPr lang="en-US" sz="1300" dirty="0" err="1">
                <a:latin typeface="Times New Roman" panose="02020603050405020304" pitchFamily="18" charset="0"/>
                <a:cs typeface="Times New Roman" panose="02020603050405020304" pitchFamily="18" charset="0"/>
              </a:rPr>
              <a:t>Yamunotri</a:t>
            </a:r>
            <a:r>
              <a:rPr lang="en-US" sz="1300" dirty="0">
                <a:latin typeface="Times New Roman" panose="02020603050405020304" pitchFamily="18" charset="0"/>
                <a:cs typeface="Times New Roman" panose="02020603050405020304" pitchFamily="18" charset="0"/>
              </a:rPr>
              <a:t>. It comes crashing down steep mountainsides and makes its way through the states of Uttarakhand and Uttar Pradesh over a distance of over 1300km. </a:t>
            </a:r>
          </a:p>
          <a:p>
            <a:r>
              <a:rPr lang="en-US" sz="1300" dirty="0">
                <a:latin typeface="Times New Roman" panose="02020603050405020304" pitchFamily="18" charset="0"/>
                <a:cs typeface="Times New Roman" panose="02020603050405020304" pitchFamily="18" charset="0"/>
              </a:rPr>
              <a:t>There are a large number pf important and lively towns located on the banks of the Yamuna. Delhi, Agra, Prayagraj, Mathura, Noida and Etawah are some. </a:t>
            </a:r>
          </a:p>
          <a:p>
            <a:r>
              <a:rPr lang="en-US" sz="1300" dirty="0">
                <a:latin typeface="Times New Roman" panose="02020603050405020304" pitchFamily="18" charset="0"/>
                <a:cs typeface="Times New Roman" panose="02020603050405020304" pitchFamily="18" charset="0"/>
              </a:rPr>
              <a:t>Yamuna is joined by some important tributaries like the Chambal, the Sindh, the Betwa, the Ken the Tons, and the Giri. Near Prayagraj (once known as </a:t>
            </a:r>
            <a:r>
              <a:rPr lang="en-US" sz="1300" dirty="0" err="1">
                <a:latin typeface="Times New Roman" panose="02020603050405020304" pitchFamily="18" charset="0"/>
                <a:cs typeface="Times New Roman" panose="02020603050405020304" pitchFamily="18" charset="0"/>
              </a:rPr>
              <a:t>Allahbad</a:t>
            </a:r>
            <a:r>
              <a:rPr lang="en-US" sz="1300" dirty="0">
                <a:latin typeface="Times New Roman" panose="02020603050405020304" pitchFamily="18" charset="0"/>
                <a:cs typeface="Times New Roman" panose="02020603050405020304" pitchFamily="18" charset="0"/>
              </a:rPr>
              <a:t>), it merges with the Ganges. In fact, this confluence is called Triveni Sangam, meaning ‘the meeting of the trinity’.  The Ganges and the Yamuna are said to join a third river, the mythological Saraswati River, at this point. </a:t>
            </a:r>
          </a:p>
          <a:p>
            <a:r>
              <a:rPr lang="en-US" sz="1300" dirty="0">
                <a:latin typeface="Times New Roman" panose="02020603050405020304" pitchFamily="18" charset="0"/>
                <a:cs typeface="Times New Roman" panose="02020603050405020304" pitchFamily="18" charset="0"/>
              </a:rPr>
              <a:t>The world –famous Taj Mahal sits on one of the banks of the Yamuna.  </a:t>
            </a:r>
            <a:endParaRPr lang="en-IN" sz="1300" dirty="0">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611789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9738-2811-8726-1C0F-C3C9648BC08F}"/>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The Brahmaputra</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FFC2E72-65EE-5F52-EF54-C56E66C1DCE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Brahmaputra is one of the few ‘male’ rivers in India. The name means the ‘son of Brahma’, the creator of the universe.</a:t>
            </a:r>
          </a:p>
          <a:p>
            <a:r>
              <a:rPr lang="en-US" dirty="0">
                <a:latin typeface="Times New Roman" panose="02020603050405020304" pitchFamily="18" charset="0"/>
                <a:cs typeface="Times New Roman" panose="02020603050405020304" pitchFamily="18" charset="0"/>
              </a:rPr>
              <a:t>The majestic Brahmaputra is one of the India’s most powerful rivers. It’s born in the Himalayas and travels about 1800 miles. It enters India through Arunachal Pradesh, where it is called Siang or Diang. It then travels through Assam before completing its final journey with the Ganges-where the mixed waters of both rivers pour into the Bay of Bengal</a:t>
            </a:r>
          </a:p>
          <a:p>
            <a:r>
              <a:rPr lang="en-US" dirty="0">
                <a:latin typeface="Times New Roman" panose="02020603050405020304" pitchFamily="18" charset="0"/>
                <a:cs typeface="Times New Roman" panose="02020603050405020304" pitchFamily="18" charset="0"/>
              </a:rPr>
              <a:t>The river is so massive and wide that it is known as a ‘moving ocean’ in Assam. Its river basin is so massive that it covers four countries: Bhutan, India, Tibet and Bangladesh.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72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DDB0-12F0-57A7-623A-570F736DFA3A}"/>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Brahmaputra : </a:t>
            </a:r>
            <a:r>
              <a:rPr lang="en-US" sz="1800" b="1" dirty="0">
                <a:latin typeface="Times New Roman" panose="02020603050405020304" pitchFamily="18" charset="0"/>
                <a:cs typeface="Times New Roman" panose="02020603050405020304" pitchFamily="18" charset="0"/>
              </a:rPr>
              <a:t>It is known by different names in the various countries it meanders through-the </a:t>
            </a:r>
            <a:r>
              <a:rPr lang="en-US" sz="1800" b="1" dirty="0" err="1">
                <a:latin typeface="Times New Roman" panose="02020603050405020304" pitchFamily="18" charset="0"/>
                <a:cs typeface="Times New Roman" panose="02020603050405020304" pitchFamily="18" charset="0"/>
              </a:rPr>
              <a:t>Tsangpo</a:t>
            </a:r>
            <a:r>
              <a:rPr lang="en-US" sz="1800" b="1" dirty="0">
                <a:latin typeface="Times New Roman" panose="02020603050405020304" pitchFamily="18" charset="0"/>
                <a:cs typeface="Times New Roman" panose="02020603050405020304" pitchFamily="18" charset="0"/>
              </a:rPr>
              <a:t> in Tibet, the </a:t>
            </a:r>
            <a:r>
              <a:rPr lang="en-US" sz="1800" b="1" dirty="0" err="1">
                <a:latin typeface="Times New Roman" panose="02020603050405020304" pitchFamily="18" charset="0"/>
                <a:cs typeface="Times New Roman" panose="02020603050405020304" pitchFamily="18" charset="0"/>
              </a:rPr>
              <a:t>Yarlung</a:t>
            </a:r>
            <a:r>
              <a:rPr lang="en-US" sz="1800" b="1" dirty="0">
                <a:latin typeface="Times New Roman" panose="02020603050405020304" pitchFamily="18" charset="0"/>
                <a:cs typeface="Times New Roman" panose="02020603050405020304" pitchFamily="18" charset="0"/>
              </a:rPr>
              <a:t> Zangbo Jiang in Chaina, and Jamuna (not to be mixed up with Yamuna) in Bangladesh. </a:t>
            </a:r>
            <a:endParaRPr lang="en-IN"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260C3A0E-B8CA-0BC7-6B44-8149317887D0}"/>
              </a:ext>
            </a:extLst>
          </p:cNvPr>
          <p:cNvSpPr>
            <a:spLocks noGrp="1"/>
          </p:cNvSpPr>
          <p:nvPr>
            <p:ph type="body" idx="1"/>
          </p:nvPr>
        </p:nvSpPr>
        <p:spPr/>
        <p:txBody>
          <a:bodyPr/>
          <a:lstStyle/>
          <a:p>
            <a:r>
              <a:rPr lang="en-US" sz="2000" b="1" dirty="0">
                <a:latin typeface="Times New Roman" panose="02020603050405020304" pitchFamily="18" charset="0"/>
                <a:cs typeface="Times New Roman" panose="02020603050405020304" pitchFamily="18" charset="0"/>
              </a:rPr>
              <a:t>India to Chaina with Brahmaputra River</a:t>
            </a:r>
            <a:endParaRPr lang="en-IN" sz="2000" b="1"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AA8B7718-56A5-0FA7-6E4F-5AB8B04179EC}"/>
              </a:ext>
            </a:extLst>
          </p:cNvPr>
          <p:cNvSpPr>
            <a:spLocks noGrp="1"/>
          </p:cNvSpPr>
          <p:nvPr>
            <p:ph type="body" sz="quarter" idx="3"/>
          </p:nvPr>
        </p:nvSpPr>
        <p:spPr>
          <a:xfrm>
            <a:off x="7354530" y="2001995"/>
            <a:ext cx="3999001" cy="576262"/>
          </a:xfrm>
        </p:spPr>
        <p:txBody>
          <a:bodyPr/>
          <a:lstStyle/>
          <a:p>
            <a:r>
              <a:rPr lang="en-US" sz="2000" b="1" dirty="0">
                <a:latin typeface="Times New Roman" panose="02020603050405020304" pitchFamily="18" charset="0"/>
                <a:cs typeface="Times New Roman" panose="02020603050405020304" pitchFamily="18" charset="0"/>
              </a:rPr>
              <a:t>Guwahati town &amp; Brahmaputra river</a:t>
            </a:r>
            <a:endParaRPr lang="en-IN" sz="2000" b="1"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601F346B-D67A-D0C7-8555-740D0C0405BB}"/>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354530" y="2610212"/>
            <a:ext cx="3729540" cy="3244488"/>
          </a:xfrm>
          <a:prstGeom prst="rect">
            <a:avLst/>
          </a:prstGeom>
        </p:spPr>
      </p:pic>
      <p:pic>
        <p:nvPicPr>
          <p:cNvPr id="14" name="Content Placeholder 13">
            <a:extLst>
              <a:ext uri="{FF2B5EF4-FFF2-40B4-BE49-F238E27FC236}">
                <a16:creationId xmlns:a16="http://schemas.microsoft.com/office/drawing/2014/main" id="{6B36EAE9-0BAA-6743-5A12-34BEC74B63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65771" y="2610212"/>
            <a:ext cx="4343400" cy="3244488"/>
          </a:xfrm>
          <a:prstGeom prst="rect">
            <a:avLst/>
          </a:prstGeom>
        </p:spPr>
      </p:pic>
    </p:spTree>
    <p:extLst>
      <p:ext uri="{BB962C8B-B14F-4D97-AF65-F5344CB8AC3E}">
        <p14:creationId xmlns:p14="http://schemas.microsoft.com/office/powerpoint/2010/main" val="3654473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E7602-E9D9-AEE8-1E43-089C383C899C}"/>
              </a:ext>
            </a:extLst>
          </p:cNvPr>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Godavari River</a:t>
            </a:r>
            <a:endParaRPr lang="en-IN" sz="28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67BF0484-70E9-AFC7-9323-CCC364F9AC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8788" y="1598613"/>
            <a:ext cx="4729316" cy="4262436"/>
          </a:xfrm>
          <a:prstGeom prst="rect">
            <a:avLst/>
          </a:prstGeom>
        </p:spPr>
      </p:pic>
      <p:sp>
        <p:nvSpPr>
          <p:cNvPr id="4" name="Text Placeholder 3">
            <a:extLst>
              <a:ext uri="{FF2B5EF4-FFF2-40B4-BE49-F238E27FC236}">
                <a16:creationId xmlns:a16="http://schemas.microsoft.com/office/drawing/2014/main" id="{49DD168C-0CF0-0980-27B2-8FAC70949BD8}"/>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Godavari is one of India’s longest rivers. It is born in </a:t>
            </a:r>
            <a:r>
              <a:rPr lang="en-US" sz="1600" dirty="0" err="1">
                <a:latin typeface="Times New Roman" panose="02020603050405020304" pitchFamily="18" charset="0"/>
                <a:cs typeface="Times New Roman" panose="02020603050405020304" pitchFamily="18" charset="0"/>
              </a:rPr>
              <a:t>Trimbakeshwar</a:t>
            </a:r>
            <a:r>
              <a:rPr lang="en-US" sz="1600" dirty="0">
                <a:latin typeface="Times New Roman" panose="02020603050405020304" pitchFamily="18" charset="0"/>
                <a:cs typeface="Times New Roman" panose="02020603050405020304" pitchFamily="18" charset="0"/>
              </a:rPr>
              <a:t>, in the Nashik district of Maharashtra. It travels through Maharashtra, </a:t>
            </a:r>
            <a:r>
              <a:rPr lang="en-US" sz="1600" dirty="0" err="1">
                <a:latin typeface="Times New Roman" panose="02020603050405020304" pitchFamily="18" charset="0"/>
                <a:cs typeface="Times New Roman" panose="02020603050405020304" pitchFamily="18" charset="0"/>
              </a:rPr>
              <a:t>Telengana</a:t>
            </a:r>
            <a:r>
              <a:rPr lang="en-US" sz="1600" dirty="0">
                <a:latin typeface="Times New Roman" panose="02020603050405020304" pitchFamily="18" charset="0"/>
                <a:cs typeface="Times New Roman" panose="02020603050405020304" pitchFamily="18" charset="0"/>
              </a:rPr>
              <a:t>, Andhra Pradesh, </a:t>
            </a:r>
            <a:r>
              <a:rPr lang="en-US" sz="1600" dirty="0" err="1">
                <a:latin typeface="Times New Roman" panose="02020603050405020304" pitchFamily="18" charset="0"/>
                <a:cs typeface="Times New Roman" panose="02020603050405020304" pitchFamily="18" charset="0"/>
              </a:rPr>
              <a:t>Chattisgarh</a:t>
            </a:r>
            <a:r>
              <a:rPr lang="en-US" sz="1600" dirty="0">
                <a:latin typeface="Times New Roman" panose="02020603050405020304" pitchFamily="18" charset="0"/>
                <a:cs typeface="Times New Roman" panose="02020603050405020304" pitchFamily="18" charset="0"/>
              </a:rPr>
              <a:t> and Odisha and finally pours into the Bay of Bengal through two mouths, the Gautami Godavari and the Vasistha Godsavari.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Dandakaranya, the forest where Lord Rama went during his exile, is said to be close to the Godavari in the Nashik region.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Godavari river delta is home to the Coringa mangrove forests as well as some thick deciduous forests.  </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666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6960-739D-6B79-C7E0-0FBBEDCEA54E}"/>
              </a:ext>
            </a:extLst>
          </p:cNvPr>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Krishna River</a:t>
            </a:r>
            <a:endParaRPr lang="en-IN" sz="28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331508A-43C0-6DB4-8E1C-6FE38598AE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1302" y="1598614"/>
            <a:ext cx="4660995" cy="4262436"/>
          </a:xfrm>
          <a:prstGeom prst="rect">
            <a:avLst/>
          </a:prstGeom>
        </p:spPr>
      </p:pic>
      <p:sp>
        <p:nvSpPr>
          <p:cNvPr id="4" name="Text Placeholder 3">
            <a:extLst>
              <a:ext uri="{FF2B5EF4-FFF2-40B4-BE49-F238E27FC236}">
                <a16:creationId xmlns:a16="http://schemas.microsoft.com/office/drawing/2014/main" id="{7FC945FF-76CA-B13D-0FAD-1C6BB5EED74C}"/>
              </a:ext>
            </a:extLst>
          </p:cNvPr>
          <p:cNvSpPr>
            <a:spLocks noGrp="1"/>
          </p:cNvSpPr>
          <p:nvPr>
            <p:ph type="body" sz="half" idx="2"/>
          </p:nvPr>
        </p:nvSpPr>
        <p:spPr/>
        <p:txBody>
          <a:bodyPr>
            <a:normAutofit fontScale="92500"/>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Krishna River flows in the southern &amp; central parts of India and is among India’s longer rivers. It rises among the hills of the Western Ghats in Maharashtra. It cuts through the Eastern Ghats and finally meets the Bay of Bengal. It crosses the states of Maharashtra, </a:t>
            </a:r>
            <a:r>
              <a:rPr lang="en-US" sz="1600" dirty="0" err="1">
                <a:latin typeface="Times New Roman" panose="02020603050405020304" pitchFamily="18" charset="0"/>
                <a:cs typeface="Times New Roman" panose="02020603050405020304" pitchFamily="18" charset="0"/>
              </a:rPr>
              <a:t>Kanataka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Telengana</a:t>
            </a:r>
            <a:r>
              <a:rPr lang="en-US" sz="1600" dirty="0">
                <a:latin typeface="Times New Roman" panose="02020603050405020304" pitchFamily="18" charset="0"/>
                <a:cs typeface="Times New Roman" panose="02020603050405020304" pitchFamily="18" charset="0"/>
              </a:rPr>
              <a:t> and Andhra Pradesh.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seasonal monsoon rains fills up the Krishna.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Some major cities have grown along the Krishna over the decades. Two of the most important are </a:t>
            </a:r>
            <a:r>
              <a:rPr lang="en-US" sz="1600" dirty="0" err="1">
                <a:latin typeface="Times New Roman" panose="02020603050405020304" pitchFamily="18" charset="0"/>
                <a:cs typeface="Times New Roman" panose="02020603050405020304" pitchFamily="18" charset="0"/>
              </a:rPr>
              <a:t>Sangli</a:t>
            </a:r>
            <a:r>
              <a:rPr lang="en-US" sz="1600" dirty="0">
                <a:latin typeface="Times New Roman" panose="02020603050405020304" pitchFamily="18" charset="0"/>
                <a:cs typeface="Times New Roman" panose="02020603050405020304" pitchFamily="18" charset="0"/>
              </a:rPr>
              <a:t> in Maharashtra (known as the turmeric city) &amp; </a:t>
            </a:r>
            <a:r>
              <a:rPr lang="en-US" sz="1600" dirty="0" err="1">
                <a:latin typeface="Times New Roman" panose="02020603050405020304" pitchFamily="18" charset="0"/>
                <a:cs typeface="Times New Roman" panose="02020603050405020304" pitchFamily="18" charset="0"/>
              </a:rPr>
              <a:t>Vijaywada</a:t>
            </a:r>
            <a:r>
              <a:rPr lang="en-US" sz="1600" dirty="0">
                <a:latin typeface="Times New Roman" panose="02020603050405020304" pitchFamily="18" charset="0"/>
                <a:cs typeface="Times New Roman" panose="02020603050405020304" pitchFamily="18" charset="0"/>
              </a:rPr>
              <a:t> in Andhra Pradesh.  </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974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93DF-B1D7-7E08-D1B7-30879D48819E}"/>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Mahanadi River</a:t>
            </a:r>
            <a:endParaRPr lang="en-IN" sz="24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FCAB0E4E-0C85-A598-F567-DCDA66D4F2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898510"/>
            <a:ext cx="5181600" cy="2510117"/>
          </a:xfrm>
          <a:prstGeom prst="rect">
            <a:avLst/>
          </a:prstGeom>
        </p:spPr>
      </p:pic>
      <p:sp>
        <p:nvSpPr>
          <p:cNvPr id="4" name="Text Placeholder 3">
            <a:extLst>
              <a:ext uri="{FF2B5EF4-FFF2-40B4-BE49-F238E27FC236}">
                <a16:creationId xmlns:a16="http://schemas.microsoft.com/office/drawing/2014/main" id="{D2923F5D-20B8-639E-1645-C887AE640CB5}"/>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name Mahanadi literally means great river. This river rises in the hills of </a:t>
            </a:r>
            <a:r>
              <a:rPr lang="en-US" dirty="0" err="1">
                <a:latin typeface="Times New Roman" panose="02020603050405020304" pitchFamily="18" charset="0"/>
                <a:cs typeface="Times New Roman" panose="02020603050405020304" pitchFamily="18" charset="0"/>
              </a:rPr>
              <a:t>Chattisgarh</a:t>
            </a:r>
            <a:r>
              <a:rPr lang="en-US" dirty="0">
                <a:latin typeface="Times New Roman" panose="02020603050405020304" pitchFamily="18" charset="0"/>
                <a:cs typeface="Times New Roman" panose="02020603050405020304" pitchFamily="18" charset="0"/>
              </a:rPr>
              <a:t> in central India. It then makes its way eastward, entering the state of Odisha. It finally empties its waters into the Bay of Bengal through smaller channels &amp; streams.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Hirakud Dam, built on Mahanadi, is India’s longest earthen dam. It makes water available to vast tracts of land. It also supplies massive amounts of hydroelectric power to the state of Odisha.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cities of Sambalpur &amp; Cuttack, still very prominent, were important trading hubs in ancient times. The town of Puri, at one of the mouths of the river, is a very famous &amp; religious spot, where millions come to pray at the twelfth century CE temple of Jagannath.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24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F8AC-5426-3D09-9D3B-47702D90F677}"/>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B24B8A3-48B6-E238-E3D1-B6F91683E346}"/>
              </a:ext>
            </a:extLst>
          </p:cNvPr>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India is a large country located in the South of the Asia continent.</a:t>
            </a:r>
          </a:p>
          <a:p>
            <a:r>
              <a:rPr lang="en-US" sz="2000" dirty="0">
                <a:latin typeface="Times New Roman" panose="02020603050405020304" pitchFamily="18" charset="0"/>
                <a:cs typeface="Times New Roman" panose="02020603050405020304" pitchFamily="18" charset="0"/>
              </a:rPr>
              <a:t>In Southwest Asia, countries such as Pakistan, Afghanistan, Iraq, Iran, Saudi Arabia, Syria, Jordan, Kuwait, Israel etc. are located to the west of India.</a:t>
            </a:r>
          </a:p>
          <a:p>
            <a:r>
              <a:rPr lang="en-US" sz="2000" dirty="0">
                <a:latin typeface="Times New Roman" panose="02020603050405020304" pitchFamily="18" charset="0"/>
                <a:cs typeface="Times New Roman" panose="02020603050405020304" pitchFamily="18" charset="0"/>
              </a:rPr>
              <a:t>The region of India, Pakistan, Bangladesh, Sri Lanka, Nepal and Bhutan is collectively known as the Indian subcontinent. </a:t>
            </a:r>
          </a:p>
          <a:p>
            <a:r>
              <a:rPr lang="en-US" sz="2000" dirty="0">
                <a:latin typeface="Times New Roman" panose="02020603050405020304" pitchFamily="18" charset="0"/>
                <a:cs typeface="Times New Roman" panose="02020603050405020304" pitchFamily="18" charset="0"/>
              </a:rPr>
              <a:t>The Himalayans to the north, the Sulaiman Range to the West, and the Patkai Naga </a:t>
            </a:r>
            <a:r>
              <a:rPr lang="en-US" sz="2000" dirty="0" err="1">
                <a:latin typeface="Times New Roman" panose="02020603050405020304" pitchFamily="18" charset="0"/>
                <a:cs typeface="Times New Roman" panose="02020603050405020304" pitchFamily="18" charset="0"/>
              </a:rPr>
              <a:t>Lusai</a:t>
            </a:r>
            <a:r>
              <a:rPr lang="en-US" sz="2000" dirty="0">
                <a:latin typeface="Times New Roman" panose="02020603050405020304" pitchFamily="18" charset="0"/>
                <a:cs typeface="Times New Roman" panose="02020603050405020304" pitchFamily="18" charset="0"/>
              </a:rPr>
              <a:t> Range to the East separate this entire region from the rest of Asia. To the South lie the blue waters of the Indian Ocean.</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329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CA9E-6630-BD3C-3725-A2DF47965828}"/>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Northern Plains</a:t>
            </a:r>
            <a:endParaRPr lang="en-IN" sz="32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6E784FD1-36C3-0398-5F12-467677BD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4929" y="1238865"/>
            <a:ext cx="4483510" cy="3372464"/>
          </a:xfrm>
        </p:spPr>
      </p:pic>
      <p:sp>
        <p:nvSpPr>
          <p:cNvPr id="4" name="Text Placeholder 3">
            <a:extLst>
              <a:ext uri="{FF2B5EF4-FFF2-40B4-BE49-F238E27FC236}">
                <a16:creationId xmlns:a16="http://schemas.microsoft.com/office/drawing/2014/main" id="{BE9CBE89-D28F-B796-5534-1EAB2B23E3C5}"/>
              </a:ext>
            </a:extLst>
          </p:cNvPr>
          <p:cNvSpPr>
            <a:spLocks noGrp="1"/>
          </p:cNvSpPr>
          <p:nvPr>
            <p:ph type="body" sz="half" idx="2"/>
          </p:nvPr>
        </p:nvSpPr>
        <p:spPr/>
        <p:txBody>
          <a:bodyPr>
            <a:normAutofit/>
          </a:bodyPr>
          <a:lstStyle/>
          <a:p>
            <a:r>
              <a:rPr lang="en-US" dirty="0">
                <a:latin typeface="Times New Roman" panose="02020603050405020304" pitchFamily="18" charset="0"/>
                <a:cs typeface="Times New Roman" panose="02020603050405020304" pitchFamily="18" charset="0"/>
              </a:rPr>
              <a:t>Along with their tributaries India’s three major river systems -Indus, Ganga and Brahmaputra fed the Himalayan foothills.</a:t>
            </a:r>
          </a:p>
          <a:p>
            <a:r>
              <a:rPr lang="en-US" dirty="0">
                <a:latin typeface="Times New Roman" panose="02020603050405020304" pitchFamily="18" charset="0"/>
                <a:cs typeface="Times New Roman" panose="02020603050405020304" pitchFamily="18" charset="0"/>
              </a:rPr>
              <a:t>Due to the abundance of alluvial deposits left by these glacial rivers, these river basins became fruitful over the course of several centuries, eventually giving raise to the Northern Plains.</a:t>
            </a:r>
          </a:p>
          <a:p>
            <a:r>
              <a:rPr lang="en-US" dirty="0">
                <a:latin typeface="Times New Roman" panose="02020603050405020304" pitchFamily="18" charset="0"/>
                <a:cs typeface="Times New Roman" panose="02020603050405020304" pitchFamily="18" charset="0"/>
              </a:rPr>
              <a:t>In addition, the Northern Plains can be separated into three major regions once more.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Punjab Plains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Ganga Plains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Brahmaputra Plains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795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4DEE-D3DE-F0B3-6C01-3C7B49C1CB5A}"/>
              </a:ext>
            </a:extLst>
          </p:cNvPr>
          <p:cNvSpPr>
            <a:spLocks noGrp="1"/>
          </p:cNvSpPr>
          <p:nvPr>
            <p:ph type="title"/>
          </p:nvPr>
        </p:nvSpPr>
        <p:spPr/>
        <p:txBody>
          <a:bodyPr>
            <a:normAutofit fontScale="90000"/>
          </a:bodyPr>
          <a:lstStyle/>
          <a:p>
            <a:r>
              <a:rPr lang="en-US" sz="2800" b="1" dirty="0">
                <a:latin typeface="Times New Roman" panose="02020603050405020304" pitchFamily="18" charset="0"/>
                <a:cs typeface="Times New Roman" panose="02020603050405020304" pitchFamily="18" charset="0"/>
              </a:rPr>
              <a:t>The Narmada: </a:t>
            </a:r>
            <a:r>
              <a:rPr lang="en-US" sz="2000" dirty="0">
                <a:latin typeface="Times New Roman" panose="02020603050405020304" pitchFamily="18" charset="0"/>
                <a:cs typeface="Times New Roman" panose="02020603050405020304" pitchFamily="18" charset="0"/>
              </a:rPr>
              <a:t>A river that flows mainly through central India, is an important route between Ganges river valley &amp; the Arabian Sea. It is born in the Maikal Range in Madhya Pradesh. It slices through the Vindhya &amp; Satpura ranges, creating some dramatic waterfalls along the way. Hindus regard Narmada as sacred river.  </a:t>
            </a:r>
            <a:endParaRPr lang="en-IN" sz="2000"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83ECD63E-5F7E-90F2-9277-1A4645916522}"/>
              </a:ext>
            </a:extLst>
          </p:cNvPr>
          <p:cNvSpPr>
            <a:spLocks noGrp="1"/>
          </p:cNvSpPr>
          <p:nvPr>
            <p:ph type="body" idx="1"/>
          </p:nvPr>
        </p:nvSpPr>
        <p:spPr/>
        <p:txBody>
          <a:bodyPr/>
          <a:lstStyle/>
          <a:p>
            <a:r>
              <a:rPr lang="en-US" sz="2000" b="1" dirty="0" err="1">
                <a:latin typeface="Times New Roman" panose="02020603050405020304" pitchFamily="18" charset="0"/>
                <a:cs typeface="Times New Roman" panose="02020603050405020304" pitchFamily="18" charset="0"/>
              </a:rPr>
              <a:t>Dhuandhar</a:t>
            </a:r>
            <a:r>
              <a:rPr lang="en-US" sz="2000" b="1" dirty="0">
                <a:latin typeface="Times New Roman" panose="02020603050405020304" pitchFamily="18" charset="0"/>
                <a:cs typeface="Times New Roman" panose="02020603050405020304" pitchFamily="18" charset="0"/>
              </a:rPr>
              <a:t> waterfalls (Jabalpur-M.P.)</a:t>
            </a:r>
            <a:endParaRPr lang="en-IN" sz="2000"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70BDD3BD-6248-11CB-CA3F-8C621CBCF6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89213" y="2597150"/>
            <a:ext cx="4343400" cy="3257549"/>
          </a:xfrm>
          <a:prstGeom prst="rect">
            <a:avLst/>
          </a:prstGeom>
        </p:spPr>
      </p:pic>
      <p:sp>
        <p:nvSpPr>
          <p:cNvPr id="5" name="Text Placeholder 4">
            <a:extLst>
              <a:ext uri="{FF2B5EF4-FFF2-40B4-BE49-F238E27FC236}">
                <a16:creationId xmlns:a16="http://schemas.microsoft.com/office/drawing/2014/main" id="{4E17DFF3-099B-7BD0-0D75-0FB2FF5861CA}"/>
              </a:ext>
            </a:extLst>
          </p:cNvPr>
          <p:cNvSpPr>
            <a:spLocks noGrp="1"/>
          </p:cNvSpPr>
          <p:nvPr>
            <p:ph type="body" sz="quarter" idx="3"/>
          </p:nvPr>
        </p:nvSpPr>
        <p:spPr/>
        <p:txBody>
          <a:bodyPr/>
          <a:lstStyle/>
          <a:p>
            <a:r>
              <a:rPr lang="en-US" sz="2000" b="1" dirty="0">
                <a:latin typeface="Times New Roman" panose="02020603050405020304" pitchFamily="18" charset="0"/>
                <a:cs typeface="Times New Roman" panose="02020603050405020304" pitchFamily="18" charset="0"/>
              </a:rPr>
              <a:t>Marbel Rock on Narmada River</a:t>
            </a:r>
            <a:endParaRPr lang="en-IN" sz="2000" b="1"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311302BA-ED35-E35C-08D9-10FA9C3AE12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06628" y="2546350"/>
            <a:ext cx="3992731" cy="3352800"/>
          </a:xfrm>
          <a:prstGeom prst="rect">
            <a:avLst/>
          </a:prstGeom>
        </p:spPr>
      </p:pic>
    </p:spTree>
    <p:extLst>
      <p:ext uri="{BB962C8B-B14F-4D97-AF65-F5344CB8AC3E}">
        <p14:creationId xmlns:p14="http://schemas.microsoft.com/office/powerpoint/2010/main" val="198381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92E8-3448-9D85-9AB0-2439BA7B6296}"/>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Peninsular Plateau</a:t>
            </a:r>
            <a:endParaRPr lang="en-IN"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A3A3640D-20C8-9980-4B80-C436E61B4A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1135" y="1494503"/>
            <a:ext cx="4758813" cy="4262435"/>
          </a:xfrm>
        </p:spPr>
      </p:pic>
      <p:sp>
        <p:nvSpPr>
          <p:cNvPr id="4" name="Text Placeholder 3">
            <a:extLst>
              <a:ext uri="{FF2B5EF4-FFF2-40B4-BE49-F238E27FC236}">
                <a16:creationId xmlns:a16="http://schemas.microsoft.com/office/drawing/2014/main" id="{2AFB99E8-5919-469E-A28E-095193BAA14C}"/>
              </a:ext>
            </a:extLst>
          </p:cNvPr>
          <p:cNvSpPr>
            <a:spLocks noGrp="1"/>
          </p:cNvSpPr>
          <p:nvPr>
            <p:ph type="body" sz="half" idx="2"/>
          </p:nvPr>
        </p:nvSpPr>
        <p:spPr/>
        <p:txBody>
          <a:bodyPr>
            <a:normAutofit/>
          </a:bodyPr>
          <a:lstStyle/>
          <a:p>
            <a:r>
              <a:rPr lang="en-US" sz="1600" dirty="0">
                <a:latin typeface="Times New Roman" panose="02020603050405020304" pitchFamily="18" charset="0"/>
                <a:cs typeface="Times New Roman" panose="02020603050405020304" pitchFamily="18" charset="0"/>
              </a:rPr>
              <a:t>The oldest landmass of India, the Peninsular Plateau was the result of the tectonic shifts of the Gondwana Land. This massive plateau area is further divided as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Central Highlands- i.e. lying on the north of the Narmada River and covering a large part of the Malwa Plateau.</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Deccan Plateau- It is a triangular landmass lying on the south of the Narmada River. The Eastern Ghats and the Western Ghats border the Deccan Plateau on its eastern and western sides respectively. </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44EA-92A7-5E96-C9E4-98CE759B8E7C}"/>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Indian Desert</a:t>
            </a:r>
            <a:endParaRPr lang="en-IN" sz="32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105B615D-FC38-AB44-1C77-0BF595F748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1470" y="1598613"/>
            <a:ext cx="4611329" cy="4163090"/>
          </a:xfrm>
        </p:spPr>
      </p:pic>
      <p:sp>
        <p:nvSpPr>
          <p:cNvPr id="4" name="Text Placeholder 3">
            <a:extLst>
              <a:ext uri="{FF2B5EF4-FFF2-40B4-BE49-F238E27FC236}">
                <a16:creationId xmlns:a16="http://schemas.microsoft.com/office/drawing/2014/main" id="{2834623E-C711-B3DD-3E0B-0FD53903648A}"/>
              </a:ext>
            </a:extLst>
          </p:cNvPr>
          <p:cNvSpPr>
            <a:spLocks noGrp="1"/>
          </p:cNvSpPr>
          <p:nvPr>
            <p:ph type="body"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The Indian desert is made up of the sand-dune-covered, rolling sandy plains on the western edges of the Aravali hills.</a:t>
            </a:r>
          </a:p>
          <a:p>
            <a:r>
              <a:rPr lang="en-US" sz="2400" dirty="0">
                <a:latin typeface="Times New Roman" panose="02020603050405020304" pitchFamily="18" charset="0"/>
                <a:cs typeface="Times New Roman" panose="02020603050405020304" pitchFamily="18" charset="0"/>
              </a:rPr>
              <a:t>The desert region id made up of the states of Rajasthan and the northwest portion of Gujrat.</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189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14DA-21BD-151C-6775-40F31031CF39}"/>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Islands</a:t>
            </a:r>
            <a:endParaRPr lang="en-IN" sz="32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8EA61AB-37C4-92FD-2B12-930EF6094A7C}"/>
              </a:ext>
            </a:extLst>
          </p:cNvPr>
          <p:cNvSpPr>
            <a:spLocks noGrp="1"/>
          </p:cNvSpPr>
          <p:nvPr>
            <p:ph type="body" sz="half" idx="2"/>
          </p:nvPr>
        </p:nvSpPr>
        <p:spPr/>
        <p:txBody>
          <a:bodyPr>
            <a:noAutofit/>
          </a:bodyPr>
          <a:lstStyle/>
          <a:p>
            <a:r>
              <a:rPr lang="en-US" sz="1600" dirty="0">
                <a:latin typeface="Times New Roman" panose="02020603050405020304" pitchFamily="18" charset="0"/>
                <a:cs typeface="Times New Roman" panose="02020603050405020304" pitchFamily="18" charset="0"/>
              </a:rPr>
              <a:t>Two groups of islands lie on the two oceans surrounding the main landmass of the subcontinent. These most likely complete the physical features of India. </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Lakshadweep, which lies closer to the Malabar Coast and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Andaman and Nicobar Islands which are off the Bay of Bengal and lie on the Indian Ocean. These group of islands are larger in size than their western counterparts and have rich biodiversity. </a:t>
            </a:r>
            <a:endParaRPr lang="en-IN" sz="1600" dirty="0">
              <a:latin typeface="Times New Roman" panose="02020603050405020304" pitchFamily="18" charset="0"/>
              <a:cs typeface="Times New Roman" panose="02020603050405020304" pitchFamily="18" charset="0"/>
            </a:endParaRPr>
          </a:p>
        </p:txBody>
      </p:sp>
      <p:pic>
        <p:nvPicPr>
          <p:cNvPr id="14" name="Content Placeholder 13">
            <a:extLst>
              <a:ext uri="{FF2B5EF4-FFF2-40B4-BE49-F238E27FC236}">
                <a16:creationId xmlns:a16="http://schemas.microsoft.com/office/drawing/2014/main" id="{4BC21CCE-C161-6403-7DC5-A9F0C7A65A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858169"/>
            <a:ext cx="5181600" cy="4002880"/>
          </a:xfrm>
        </p:spPr>
      </p:pic>
    </p:spTree>
    <p:extLst>
      <p:ext uri="{BB962C8B-B14F-4D97-AF65-F5344CB8AC3E}">
        <p14:creationId xmlns:p14="http://schemas.microsoft.com/office/powerpoint/2010/main" val="3940736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81A1-DBD1-147A-51CC-A7C861B527B8}"/>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Forest of India</a:t>
            </a:r>
            <a:endParaRPr lang="en-IN" sz="32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A89FCE8-E26F-E4FB-F2AE-8CF9A65886D6}"/>
              </a:ext>
            </a:extLst>
          </p:cNvPr>
          <p:cNvSpPr>
            <a:spLocks noGrp="1"/>
          </p:cNvSpPr>
          <p:nvPr>
            <p:ph type="body" sz="half" idx="2"/>
          </p:nvPr>
        </p:nvSpPr>
        <p:spPr/>
        <p:txBody>
          <a:bodyPr>
            <a:normAutofit/>
          </a:bodyPr>
          <a:lstStyle/>
          <a:p>
            <a:r>
              <a:rPr lang="en-US" sz="1600" dirty="0">
                <a:latin typeface="Times New Roman" panose="02020603050405020304" pitchFamily="18" charset="0"/>
                <a:cs typeface="Times New Roman" panose="02020603050405020304" pitchFamily="18" charset="0"/>
              </a:rPr>
              <a:t>Forest is an ecosystem consisting of trees which support innumerable life forms and it is an important part of environment. These are there to clean the air and cool it on hot days and conserve hat at night. Our rain fall also depends on forest. It is an excellent means to keep our environment balanced.</a:t>
            </a:r>
          </a:p>
          <a:p>
            <a:r>
              <a:rPr lang="en-US" sz="1600" dirty="0">
                <a:latin typeface="Times New Roman" panose="02020603050405020304" pitchFamily="18" charset="0"/>
                <a:cs typeface="Times New Roman" panose="02020603050405020304" pitchFamily="18" charset="0"/>
              </a:rPr>
              <a:t>Types of forests in India fall into six major groups. These include most tropical, dry tropical, Montana sub tropical, Montana temperature, sub alpine, and alpine. </a:t>
            </a:r>
            <a:endParaRPr lang="en-IN" sz="1600"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0208FCB4-3D39-F903-D621-7E28219205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3484" y="1598613"/>
            <a:ext cx="4837471" cy="4094264"/>
          </a:xfrm>
        </p:spPr>
      </p:pic>
    </p:spTree>
    <p:extLst>
      <p:ext uri="{BB962C8B-B14F-4D97-AF65-F5344CB8AC3E}">
        <p14:creationId xmlns:p14="http://schemas.microsoft.com/office/powerpoint/2010/main" val="3993534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F811-B604-ABA9-A9A5-E0D91DA8168A}"/>
              </a:ext>
            </a:extLst>
          </p:cNvPr>
          <p:cNvSpPr>
            <a:spLocks noGrp="1"/>
          </p:cNvSpPr>
          <p:nvPr>
            <p:ph type="title"/>
          </p:nvPr>
        </p:nvSpPr>
        <p:spPr/>
        <p:txBody>
          <a:bodyPr>
            <a:noAutofit/>
          </a:bodyPr>
          <a:lstStyle/>
          <a:p>
            <a:r>
              <a:rPr lang="en-US" sz="2400" b="1" dirty="0">
                <a:latin typeface="Times New Roman" panose="02020603050405020304" pitchFamily="18" charset="0"/>
                <a:cs typeface="Times New Roman" panose="02020603050405020304" pitchFamily="18" charset="0"/>
              </a:rPr>
              <a:t>The climate of India may be broadly described as tropical monsoon type. The India’s climate is affected by two seasonal winds- the north east monsoon and the south west monsoon. </a:t>
            </a:r>
            <a:br>
              <a:rPr lang="en-IN" sz="2400" b="1" dirty="0">
                <a:latin typeface="Times New Roman" panose="02020603050405020304" pitchFamily="18" charset="0"/>
                <a:cs typeface="Times New Roman" panose="02020603050405020304" pitchFamily="18" charset="0"/>
              </a:rPr>
            </a:br>
            <a:endParaRPr lang="en-IN" sz="24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3CE7231-564F-9A61-A126-9C640B9D3E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9213" y="2405261"/>
            <a:ext cx="4313237" cy="3234927"/>
          </a:xfrm>
        </p:spPr>
      </p:pic>
      <p:pic>
        <p:nvPicPr>
          <p:cNvPr id="12" name="Content Placeholder 11">
            <a:extLst>
              <a:ext uri="{FF2B5EF4-FFF2-40B4-BE49-F238E27FC236}">
                <a16:creationId xmlns:a16="http://schemas.microsoft.com/office/drawing/2014/main" id="{AB109706-CE4C-0E23-E76C-A7076FD1020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52591" y="2286568"/>
            <a:ext cx="2590805" cy="3456439"/>
          </a:xfrm>
        </p:spPr>
      </p:pic>
    </p:spTree>
    <p:extLst>
      <p:ext uri="{BB962C8B-B14F-4D97-AF65-F5344CB8AC3E}">
        <p14:creationId xmlns:p14="http://schemas.microsoft.com/office/powerpoint/2010/main" val="173471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E22D-2788-59D2-A96A-2CB8CF7F8D47}"/>
              </a:ext>
            </a:extLst>
          </p:cNvPr>
          <p:cNvSpPr>
            <a:spLocks noGrp="1"/>
          </p:cNvSpPr>
          <p:nvPr>
            <p:ph type="title"/>
          </p:nvPr>
        </p:nvSpPr>
        <p:spPr/>
        <p:txBody>
          <a:bodyPr>
            <a:normAutofit/>
          </a:bodyPr>
          <a:lstStyle/>
          <a:p>
            <a:r>
              <a:rPr lang="en-US" sz="3200" b="1" dirty="0" err="1">
                <a:latin typeface="Times New Roman" panose="02020603050405020304" pitchFamily="18" charset="0"/>
                <a:cs typeface="Times New Roman" panose="02020603050405020304" pitchFamily="18" charset="0"/>
              </a:rPr>
              <a:t>Tricolour</a:t>
            </a:r>
            <a:r>
              <a:rPr lang="en-US" sz="3200" b="1" dirty="0">
                <a:latin typeface="Times New Roman" panose="02020603050405020304" pitchFamily="18" charset="0"/>
                <a:cs typeface="Times New Roman" panose="02020603050405020304" pitchFamily="18" charset="0"/>
              </a:rPr>
              <a:t> of National Flag</a:t>
            </a:r>
            <a:endParaRPr lang="en-IN" sz="32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A8CF998-0AB8-17DF-D737-AB99053106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7788" y="2133600"/>
            <a:ext cx="3778250" cy="3778250"/>
          </a:xfrm>
          <a:prstGeom prst="rect">
            <a:avLst/>
          </a:prstGeom>
        </p:spPr>
      </p:pic>
    </p:spTree>
    <p:extLst>
      <p:ext uri="{BB962C8B-B14F-4D97-AF65-F5344CB8AC3E}">
        <p14:creationId xmlns:p14="http://schemas.microsoft.com/office/powerpoint/2010/main" val="141009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3467-2E7C-9655-62F9-DD752A686381}"/>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Indian currency</a:t>
            </a:r>
            <a:endParaRPr lang="en-IN"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527400F7-0134-6B69-3A1A-F81997F7D9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2059" y="2133600"/>
            <a:ext cx="3049708" cy="3778250"/>
          </a:xfrm>
          <a:prstGeom prst="rect">
            <a:avLst/>
          </a:prstGeom>
        </p:spPr>
      </p:pic>
    </p:spTree>
    <p:extLst>
      <p:ext uri="{BB962C8B-B14F-4D97-AF65-F5344CB8AC3E}">
        <p14:creationId xmlns:p14="http://schemas.microsoft.com/office/powerpoint/2010/main" val="1127651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089C-395A-77EC-93D7-F271D84DE84E}"/>
              </a:ext>
            </a:extLst>
          </p:cNvPr>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Meaning of Stone </a:t>
            </a:r>
            <a:r>
              <a:rPr lang="en-US" sz="3200" b="1" dirty="0" err="1">
                <a:latin typeface="Times New Roman" panose="02020603050405020304" pitchFamily="18" charset="0"/>
                <a:cs typeface="Times New Roman" panose="02020603050405020304" pitchFamily="18" charset="0"/>
              </a:rPr>
              <a:t>colours</a:t>
            </a:r>
            <a:br>
              <a:rPr lang="en-US" dirty="0"/>
            </a:br>
            <a:endParaRPr lang="en-IN" dirty="0"/>
          </a:p>
        </p:txBody>
      </p:sp>
      <p:pic>
        <p:nvPicPr>
          <p:cNvPr id="5" name="Content Placeholder 4">
            <a:extLst>
              <a:ext uri="{FF2B5EF4-FFF2-40B4-BE49-F238E27FC236}">
                <a16:creationId xmlns:a16="http://schemas.microsoft.com/office/drawing/2014/main" id="{841B5B46-834B-C6FE-D91A-9875CCCD42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7496" y="2133600"/>
            <a:ext cx="2518833" cy="3778250"/>
          </a:xfrm>
          <a:prstGeom prst="rect">
            <a:avLst/>
          </a:prstGeom>
        </p:spPr>
      </p:pic>
    </p:spTree>
    <p:extLst>
      <p:ext uri="{BB962C8B-B14F-4D97-AF65-F5344CB8AC3E}">
        <p14:creationId xmlns:p14="http://schemas.microsoft.com/office/powerpoint/2010/main" val="190568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0784-CDE4-5D6E-222B-2CEDA140FC1E}"/>
              </a:ext>
            </a:extLst>
          </p:cNvPr>
          <p:cNvSpPr>
            <a:spLocks noGrp="1"/>
          </p:cNvSpPr>
          <p:nvPr>
            <p:ph type="title"/>
          </p:nvPr>
        </p:nvSpPr>
        <p:spPr/>
        <p:txBody>
          <a:bodyPr>
            <a:noAutofit/>
          </a:bodyPr>
          <a:lstStyle/>
          <a:p>
            <a:r>
              <a:rPr lang="en-US" sz="3200" b="1" dirty="0">
                <a:latin typeface="Times New Roman" panose="02020603050405020304" pitchFamily="18" charset="0"/>
                <a:cs typeface="Times New Roman" panose="02020603050405020304" pitchFamily="18" charset="0"/>
              </a:rPr>
              <a:t>India-as a subcontinent</a:t>
            </a:r>
            <a:endParaRPr lang="en-IN" sz="32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839BB2C-5E3A-2F1B-4326-5D0739707E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797447"/>
            <a:ext cx="5181600" cy="2712243"/>
          </a:xfrm>
        </p:spPr>
      </p:pic>
      <p:sp>
        <p:nvSpPr>
          <p:cNvPr id="4" name="Text Placeholder 3">
            <a:extLst>
              <a:ext uri="{FF2B5EF4-FFF2-40B4-BE49-F238E27FC236}">
                <a16:creationId xmlns:a16="http://schemas.microsoft.com/office/drawing/2014/main" id="{91817645-EE2D-2B87-5818-648BA7BB29EF}"/>
              </a:ext>
            </a:extLst>
          </p:cNvPr>
          <p:cNvSpPr>
            <a:spLocks noGrp="1"/>
          </p:cNvSpPr>
          <p:nvPr>
            <p:ph type="body" sz="half" idx="2"/>
          </p:nvPr>
        </p:nvSpPr>
        <p:spPr/>
        <p:txBody>
          <a:bodyPr>
            <a:normAutofit/>
          </a:bodyPr>
          <a:lstStyle/>
          <a:p>
            <a:r>
              <a:rPr lang="en-US" sz="1800" dirty="0">
                <a:latin typeface="Times New Roman" panose="02020603050405020304" pitchFamily="18" charset="0"/>
                <a:cs typeface="Times New Roman" panose="02020603050405020304" pitchFamily="18" charset="0"/>
              </a:rPr>
              <a:t>The diversity in this country, in terms of geography, climate, plants, soil, people and their language and way of life is so great that it is almost equivalent to a continent.</a:t>
            </a:r>
          </a:p>
          <a:p>
            <a:r>
              <a:rPr lang="en-US" sz="1800" dirty="0">
                <a:latin typeface="Times New Roman" panose="02020603050405020304" pitchFamily="18" charset="0"/>
                <a:cs typeface="Times New Roman" panose="02020603050405020304" pitchFamily="18" charset="0"/>
              </a:rPr>
              <a:t>On one side are the world’s highest Himalayans mountains and the towering Karakoram mountain range, while on the other side the vast Indus-Gangetic Plain stretches across a vast expanse of land.</a:t>
            </a:r>
          </a:p>
          <a:p>
            <a:r>
              <a:rPr lang="en-US" sz="1800" dirty="0">
                <a:latin typeface="Times New Roman" panose="02020603050405020304" pitchFamily="18" charset="0"/>
                <a:cs typeface="Times New Roman" panose="02020603050405020304" pitchFamily="18" charset="0"/>
              </a:rPr>
              <a:t>Despite all this diversity, uniqueness and isolation, a unified India has emerged.</a:t>
            </a: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25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8E55-E07A-C71C-78CA-B84BEE291154}"/>
              </a:ext>
            </a:extLst>
          </p:cNvPr>
          <p:cNvSpPr>
            <a:spLocks noGrp="1"/>
          </p:cNvSpPr>
          <p:nvPr>
            <p:ph type="title"/>
          </p:nvPr>
        </p:nvSpPr>
        <p:spPr/>
        <p:txBody>
          <a:bodyPr>
            <a:normAutofit/>
          </a:bodyPr>
          <a:lstStyle/>
          <a:p>
            <a:r>
              <a:rPr lang="en-US" sz="3200" b="1" dirty="0">
                <a:latin typeface="Times New Roman" panose="02020603050405020304" pitchFamily="18" charset="0"/>
                <a:cs typeface="Times New Roman" panose="02020603050405020304" pitchFamily="18" charset="0"/>
              </a:rPr>
              <a:t>Special Names of Indian Cities</a:t>
            </a:r>
            <a:endParaRPr lang="en-IN" sz="32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2DB58DD0-41D8-FB61-110B-01B1AB255D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0692" y="2133600"/>
            <a:ext cx="3092442" cy="3778250"/>
          </a:xfrm>
          <a:prstGeom prst="rect">
            <a:avLst/>
          </a:prstGeom>
        </p:spPr>
      </p:pic>
    </p:spTree>
    <p:extLst>
      <p:ext uri="{BB962C8B-B14F-4D97-AF65-F5344CB8AC3E}">
        <p14:creationId xmlns:p14="http://schemas.microsoft.com/office/powerpoint/2010/main" val="395259759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1098</TotalTime>
  <Words>3648</Words>
  <Application>Microsoft Office PowerPoint</Application>
  <PresentationFormat>Widescreen</PresentationFormat>
  <Paragraphs>172</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Algerian</vt:lpstr>
      <vt:lpstr>Arial</vt:lpstr>
      <vt:lpstr>Century Gothic</vt:lpstr>
      <vt:lpstr>Times New Roman</vt:lpstr>
      <vt:lpstr>Wingdings 3</vt:lpstr>
      <vt:lpstr>Wisp</vt:lpstr>
      <vt:lpstr>Introducing India (Part-one)</vt:lpstr>
      <vt:lpstr>India</vt:lpstr>
      <vt:lpstr>Introduction</vt:lpstr>
      <vt:lpstr>Introduction</vt:lpstr>
      <vt:lpstr>Tricolour of National Flag</vt:lpstr>
      <vt:lpstr>Indian currency</vt:lpstr>
      <vt:lpstr>Meaning of Stone colours </vt:lpstr>
      <vt:lpstr>India-as a subcontinent</vt:lpstr>
      <vt:lpstr>Special Names of Indian Cities</vt:lpstr>
      <vt:lpstr>Mountains and Rivers of India</vt:lpstr>
      <vt:lpstr>According to the following physiographic forms, the physical structure of India can be divided into six broad categories</vt:lpstr>
      <vt:lpstr>What mountains do for us?</vt:lpstr>
      <vt:lpstr>The Himalayan Mountains</vt:lpstr>
      <vt:lpstr>Mountains of Many Parts</vt:lpstr>
      <vt:lpstr>The Ghats: The Eastern Ghats and the Western Ghats </vt:lpstr>
      <vt:lpstr>Eastern Ghats: There are different hills in the various states, each has av different name and topography. Mahendragiri, Ramgiri and Udaigiri are some in Odisha; Galikonda, Madgol and Chintapalli some in Andhra Pradesh; and the Bodhamalai and Panchamalai are some in Tamil Nadu. </vt:lpstr>
      <vt:lpstr>Jungle Story &amp; Tribal Tales of Eastern Ghats: There are different types of jungles &amp; forests in the hills that make up the Eastern Ghats. Depending on their highs &amp; their location, the forest covers on these hills varies.  Scores of tribals have roamed the hills of the Eastern Ghats for generations. Though some tribes have modernized, most still lead fairly nomadic &amp; primitive lives. </vt:lpstr>
      <vt:lpstr>Western Ghats: Along India’s west coast, the Western Ghats  rise sharply towards the sea. At several locations, they rise to a height of 3000 to 5000 feet above sea level. The hills have deep slashes and cuts caused by valleys and streams. A portion of Gujrat, Maharashtra, Goa, Karnataka, Kerala and Tamil Nadu are traversed by this lengthy mountain range. In Maharashtra &amp; Gujrat, the Western Ghats are also known as the Sahyadris. </vt:lpstr>
      <vt:lpstr>The monsoon pattern in India is thought to depend on the Western Ghats. The Western Ghats halt the rain-filled monsoon clouds that wash in from the Arabian Sea.  The most significant tropical monsoon systems in the world are reportedly found in the Western Ghats. The Western Ghats are an important supply of water because of the rains they get, and important rivers are formed there.</vt:lpstr>
      <vt:lpstr>Annamalai Hills</vt:lpstr>
      <vt:lpstr>Coffee or Tea, anyone?</vt:lpstr>
      <vt:lpstr>Original Residents of the Tribes </vt:lpstr>
      <vt:lpstr>The British were constantly looking for locations in the Nilgiri hills that provide the same chilly, rainy weather as their home. In the upper Nilgiris, they built towns like Ooty or Coonoor.</vt:lpstr>
      <vt:lpstr>Nilgiri Hills or Blue Mountain</vt:lpstr>
      <vt:lpstr>Rivers are born from Western Ghats: The Godavari, the Kaveri, the Krishna &amp; the Tungabhadra are some of the rivers that are born in the Western Ghats. Along with their tributaries, these &amp; the other rivers make this area fertile; the conditions are perfect for tress and forests to grow. </vt:lpstr>
      <vt:lpstr>A hotspot for Bio Diversity: The Western Ghats are listed by UNESCO as a biodiversity hotspot that must be preserved forever. Biodiversity means the number and types of animal &amp; plant species a region has. Forests of Western Ghats have a vast &amp; diverse collection. This range has the rarest types of trees and plants along with some highly endangered animals &amp; birds &amp; rare reptiles too.  </vt:lpstr>
      <vt:lpstr>Rivers</vt:lpstr>
      <vt:lpstr>Why are rivers so important? </vt:lpstr>
      <vt:lpstr>Rivers of India</vt:lpstr>
      <vt:lpstr>Holier than Holy: Ganga and Yamuna</vt:lpstr>
      <vt:lpstr>The Ganges</vt:lpstr>
      <vt:lpstr>Hooghly River</vt:lpstr>
      <vt:lpstr>Tributaries and offshoots: Devprayag and Rudraprayag</vt:lpstr>
      <vt:lpstr>The Yamuna</vt:lpstr>
      <vt:lpstr>The Brahmaputra</vt:lpstr>
      <vt:lpstr>Brahmaputra : It is known by different names in the various countries it meanders through-the Tsangpo in Tibet, the Yarlung Zangbo Jiang in Chaina, and Jamuna (not to be mixed up with Yamuna) in Bangladesh. </vt:lpstr>
      <vt:lpstr>Godavari River</vt:lpstr>
      <vt:lpstr>Krishna River</vt:lpstr>
      <vt:lpstr>Mahanadi River</vt:lpstr>
      <vt:lpstr>Northern Plains</vt:lpstr>
      <vt:lpstr>The Narmada: A river that flows mainly through central India, is an important route between Ganges river valley &amp; the Arabian Sea. It is born in the Maikal Range in Madhya Pradesh. It slices through the Vindhya &amp; Satpura ranges, creating some dramatic waterfalls along the way. Hindus regard Narmada as sacred river.  </vt:lpstr>
      <vt:lpstr>Peninsular Plateau</vt:lpstr>
      <vt:lpstr>Indian Desert</vt:lpstr>
      <vt:lpstr>Islands</vt:lpstr>
      <vt:lpstr>Forest of India</vt:lpstr>
      <vt:lpstr>The climate of India may be broadly described as tropical monsoon type. The India’s climate is affected by two seasonal winds- the north east monsoon and the south west monsoon.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sanchali banerjee</dc:creator>
  <cp:lastModifiedBy>sanchali banerjee</cp:lastModifiedBy>
  <cp:revision>19</cp:revision>
  <dcterms:created xsi:type="dcterms:W3CDTF">2025-04-20T09:20:24Z</dcterms:created>
  <dcterms:modified xsi:type="dcterms:W3CDTF">2026-05-06T05:20:32Z</dcterms:modified>
</cp:coreProperties>
</file>